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png&amp;ehk=AmghoMjL7WHGxV40" ContentType="image/p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5"/>
  </p:notesMasterIdLst>
  <p:sldIdLst>
    <p:sldId id="256" r:id="rId2"/>
    <p:sldId id="264" r:id="rId3"/>
    <p:sldId id="262" r:id="rId4"/>
    <p:sldId id="263" r:id="rId5"/>
    <p:sldId id="372" r:id="rId6"/>
    <p:sldId id="261" r:id="rId7"/>
    <p:sldId id="280" r:id="rId8"/>
    <p:sldId id="266" r:id="rId9"/>
    <p:sldId id="436" r:id="rId10"/>
    <p:sldId id="437" r:id="rId11"/>
    <p:sldId id="260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258" r:id="rId21"/>
    <p:sldId id="265" r:id="rId22"/>
    <p:sldId id="446" r:id="rId23"/>
    <p:sldId id="447" r:id="rId24"/>
    <p:sldId id="448" r:id="rId25"/>
    <p:sldId id="279" r:id="rId26"/>
    <p:sldId id="286" r:id="rId27"/>
    <p:sldId id="285" r:id="rId28"/>
    <p:sldId id="278" r:id="rId29"/>
    <p:sldId id="277" r:id="rId30"/>
    <p:sldId id="276" r:id="rId31"/>
    <p:sldId id="275" r:id="rId32"/>
    <p:sldId id="272" r:id="rId33"/>
    <p:sldId id="287" r:id="rId34"/>
    <p:sldId id="274" r:id="rId35"/>
    <p:sldId id="273" r:id="rId36"/>
    <p:sldId id="271" r:id="rId37"/>
    <p:sldId id="257" r:id="rId38"/>
    <p:sldId id="303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4" r:id="rId54"/>
    <p:sldId id="343" r:id="rId55"/>
    <p:sldId id="345" r:id="rId56"/>
    <p:sldId id="344" r:id="rId57"/>
    <p:sldId id="449" r:id="rId58"/>
    <p:sldId id="371" r:id="rId59"/>
    <p:sldId id="346" r:id="rId60"/>
    <p:sldId id="347" r:id="rId61"/>
    <p:sldId id="348" r:id="rId62"/>
    <p:sldId id="349" r:id="rId63"/>
    <p:sldId id="307" r:id="rId64"/>
    <p:sldId id="350" r:id="rId65"/>
    <p:sldId id="373" r:id="rId66"/>
    <p:sldId id="374" r:id="rId67"/>
    <p:sldId id="375" r:id="rId68"/>
    <p:sldId id="370" r:id="rId69"/>
    <p:sldId id="377" r:id="rId70"/>
    <p:sldId id="389" r:id="rId71"/>
    <p:sldId id="390" r:id="rId72"/>
    <p:sldId id="387" r:id="rId73"/>
    <p:sldId id="388" r:id="rId74"/>
    <p:sldId id="378" r:id="rId75"/>
    <p:sldId id="376" r:id="rId76"/>
    <p:sldId id="379" r:id="rId77"/>
    <p:sldId id="380" r:id="rId78"/>
    <p:sldId id="381" r:id="rId79"/>
    <p:sldId id="382" r:id="rId80"/>
    <p:sldId id="461" r:id="rId81"/>
    <p:sldId id="463" r:id="rId82"/>
    <p:sldId id="462" r:id="rId83"/>
    <p:sldId id="383" r:id="rId84"/>
    <p:sldId id="384" r:id="rId85"/>
    <p:sldId id="385" r:id="rId86"/>
    <p:sldId id="386" r:id="rId87"/>
    <p:sldId id="397" r:id="rId88"/>
    <p:sldId id="398" r:id="rId89"/>
    <p:sldId id="391" r:id="rId90"/>
    <p:sldId id="392" r:id="rId91"/>
    <p:sldId id="393" r:id="rId92"/>
    <p:sldId id="394" r:id="rId93"/>
    <p:sldId id="395" r:id="rId94"/>
    <p:sldId id="396" r:id="rId95"/>
    <p:sldId id="399" r:id="rId96"/>
    <p:sldId id="400" r:id="rId97"/>
    <p:sldId id="401" r:id="rId98"/>
    <p:sldId id="402" r:id="rId99"/>
    <p:sldId id="403" r:id="rId100"/>
    <p:sldId id="404" r:id="rId101"/>
    <p:sldId id="405" r:id="rId102"/>
    <p:sldId id="406" r:id="rId103"/>
    <p:sldId id="407" r:id="rId104"/>
    <p:sldId id="408" r:id="rId105"/>
    <p:sldId id="409" r:id="rId106"/>
    <p:sldId id="410" r:id="rId107"/>
    <p:sldId id="411" r:id="rId108"/>
    <p:sldId id="412" r:id="rId109"/>
    <p:sldId id="413" r:id="rId110"/>
    <p:sldId id="414" r:id="rId111"/>
    <p:sldId id="415" r:id="rId112"/>
    <p:sldId id="416" r:id="rId113"/>
    <p:sldId id="417" r:id="rId114"/>
    <p:sldId id="418" r:id="rId115"/>
    <p:sldId id="419" r:id="rId116"/>
    <p:sldId id="420" r:id="rId117"/>
    <p:sldId id="421" r:id="rId118"/>
    <p:sldId id="422" r:id="rId119"/>
    <p:sldId id="423" r:id="rId120"/>
    <p:sldId id="424" r:id="rId121"/>
    <p:sldId id="425" r:id="rId122"/>
    <p:sldId id="426" r:id="rId123"/>
    <p:sldId id="427" r:id="rId124"/>
    <p:sldId id="428" r:id="rId125"/>
    <p:sldId id="429" r:id="rId126"/>
    <p:sldId id="430" r:id="rId127"/>
    <p:sldId id="431" r:id="rId128"/>
    <p:sldId id="432" r:id="rId129"/>
    <p:sldId id="433" r:id="rId130"/>
    <p:sldId id="434" r:id="rId131"/>
    <p:sldId id="435" r:id="rId132"/>
    <p:sldId id="450" r:id="rId133"/>
    <p:sldId id="451" r:id="rId134"/>
    <p:sldId id="452" r:id="rId135"/>
    <p:sldId id="453" r:id="rId136"/>
    <p:sldId id="454" r:id="rId137"/>
    <p:sldId id="455" r:id="rId138"/>
    <p:sldId id="456" r:id="rId139"/>
    <p:sldId id="457" r:id="rId140"/>
    <p:sldId id="458" r:id="rId141"/>
    <p:sldId id="459" r:id="rId142"/>
    <p:sldId id="460" r:id="rId143"/>
    <p:sldId id="305" r:id="rId144"/>
  </p:sldIdLst>
  <p:sldSz cx="12192000" cy="6858000"/>
  <p:notesSz cx="6794500" cy="9906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F2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92" d="100"/>
          <a:sy n="92" d="100"/>
        </p:scale>
        <p:origin x="-3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DACB0-215A-4357-8C9C-8F8A071B1002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450" y="4767262"/>
            <a:ext cx="543560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25B4CA-ABD9-474A-A817-3C2C70CB33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7816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727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F3A6D3A-50EB-4966-8084-71E8F3A5CD63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40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203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2DF9B2F-D3E9-4CAE-BAD3-FBF397B70A27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48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934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altLang="it-IT"/>
          </a:p>
        </p:txBody>
      </p:sp>
      <p:sp>
        <p:nvSpPr>
          <p:cNvPr id="860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6EB604-1505-43DB-9892-9E104CB53C59}" type="slidenum">
              <a:rPr lang="it-IT" altLang="it-IT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51</a:t>
            </a:fld>
            <a:endParaRPr lang="it-IT" altLang="it-IT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713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313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1250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9077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2834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445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846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8405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683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2016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4908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0841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E0421-98A8-4EF1-94A2-E52FBCCF6D2C}" type="datetimeFigureOut">
              <a:rPr lang="it-IT" smtClean="0"/>
              <a:t>11/04/2019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F5E7B-CF1B-4DA8-A8B9-55BC1D127D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9310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8.jpg"/><Relationship Id="rId7" Type="http://schemas.openxmlformats.org/officeDocument/2006/relationships/image" Target="../media/image2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g"/><Relationship Id="rId4" Type="http://schemas.openxmlformats.org/officeDocument/2006/relationships/image" Target="../media/image5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7" Type="http://schemas.openxmlformats.org/officeDocument/2006/relationships/image" Target="../media/image7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g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g"/><Relationship Id="rId5" Type="http://schemas.openxmlformats.org/officeDocument/2006/relationships/image" Target="../media/image77.jpg"/><Relationship Id="rId4" Type="http://schemas.openxmlformats.org/officeDocument/2006/relationships/image" Target="../media/image76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g"/><Relationship Id="rId5" Type="http://schemas.openxmlformats.org/officeDocument/2006/relationships/image" Target="../media/image81.jpg"/><Relationship Id="rId4" Type="http://schemas.openxmlformats.org/officeDocument/2006/relationships/image" Target="../media/image8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7" Type="http://schemas.openxmlformats.org/officeDocument/2006/relationships/image" Target="../media/image8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g"/><Relationship Id="rId5" Type="http://schemas.openxmlformats.org/officeDocument/2006/relationships/image" Target="../media/image85.jpg"/><Relationship Id="rId4" Type="http://schemas.openxmlformats.org/officeDocument/2006/relationships/image" Target="../media/image8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7" Type="http://schemas.openxmlformats.org/officeDocument/2006/relationships/image" Target="../media/image8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g"/><Relationship Id="rId5" Type="http://schemas.openxmlformats.org/officeDocument/2006/relationships/image" Target="../media/image86.jpg"/><Relationship Id="rId4" Type="http://schemas.openxmlformats.org/officeDocument/2006/relationships/image" Target="../media/image8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g"/><Relationship Id="rId5" Type="http://schemas.openxmlformats.org/officeDocument/2006/relationships/image" Target="../media/image92.jpg"/><Relationship Id="rId4" Type="http://schemas.openxmlformats.org/officeDocument/2006/relationships/image" Target="../media/image9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g"/><Relationship Id="rId4" Type="http://schemas.openxmlformats.org/officeDocument/2006/relationships/image" Target="../media/image95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1.jpg"/><Relationship Id="rId4" Type="http://schemas.openxmlformats.org/officeDocument/2006/relationships/image" Target="../media/image100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g"/><Relationship Id="rId5" Type="http://schemas.openxmlformats.org/officeDocument/2006/relationships/image" Target="../media/image103.jpg"/><Relationship Id="rId4" Type="http://schemas.openxmlformats.org/officeDocument/2006/relationships/image" Target="../media/image102.jp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g"/><Relationship Id="rId3" Type="http://schemas.openxmlformats.org/officeDocument/2006/relationships/image" Target="../media/image106.jpeg"/><Relationship Id="rId7" Type="http://schemas.openxmlformats.org/officeDocument/2006/relationships/image" Target="../media/image110.jp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5" Type="http://schemas.openxmlformats.org/officeDocument/2006/relationships/image" Target="../media/image108.png"/><Relationship Id="rId4" Type="http://schemas.openxmlformats.org/officeDocument/2006/relationships/image" Target="../media/image107.jpeg"/><Relationship Id="rId9" Type="http://schemas.openxmlformats.org/officeDocument/2006/relationships/image" Target="../media/image11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7" Type="http://schemas.openxmlformats.org/officeDocument/2006/relationships/image" Target="../media/image1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1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2.jpg"/><Relationship Id="rId4" Type="http://schemas.openxmlformats.org/officeDocument/2006/relationships/image" Target="../media/image111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1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2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g"/><Relationship Id="rId3" Type="http://schemas.openxmlformats.org/officeDocument/2006/relationships/image" Target="../media/image124.jpeg"/><Relationship Id="rId7" Type="http://schemas.openxmlformats.org/officeDocument/2006/relationships/image" Target="../media/image126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5" Type="http://schemas.openxmlformats.org/officeDocument/2006/relationships/image" Target="../media/image125.jpeg"/><Relationship Id="rId4" Type="http://schemas.openxmlformats.org/officeDocument/2006/relationships/image" Target="../media/image108.png"/><Relationship Id="rId9" Type="http://schemas.openxmlformats.org/officeDocument/2006/relationships/image" Target="../media/image111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2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3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7" Type="http://schemas.openxmlformats.org/officeDocument/2006/relationships/image" Target="../media/image111.jp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g"/><Relationship Id="rId5" Type="http://schemas.openxmlformats.org/officeDocument/2006/relationships/image" Target="../media/image135.jpeg"/><Relationship Id="rId4" Type="http://schemas.openxmlformats.org/officeDocument/2006/relationships/image" Target="../media/image13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g"/><Relationship Id="rId5" Type="http://schemas.openxmlformats.org/officeDocument/2006/relationships/image" Target="../media/image110.jpg"/><Relationship Id="rId4" Type="http://schemas.openxmlformats.org/officeDocument/2006/relationships/image" Target="../media/image13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1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g"/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2.jpg"/><Relationship Id="rId5" Type="http://schemas.openxmlformats.org/officeDocument/2006/relationships/image" Target="../media/image141.jpg"/><Relationship Id="rId4" Type="http://schemas.openxmlformats.org/officeDocument/2006/relationships/image" Target="../media/image14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5.jpeg"/><Relationship Id="rId4" Type="http://schemas.openxmlformats.org/officeDocument/2006/relationships/image" Target="../media/image144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jpg"/><Relationship Id="rId3" Type="http://schemas.openxmlformats.org/officeDocument/2006/relationships/image" Target="../media/image146.jpeg"/><Relationship Id="rId7" Type="http://schemas.openxmlformats.org/officeDocument/2006/relationships/image" Target="../media/image14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g"/><Relationship Id="rId11" Type="http://schemas.openxmlformats.org/officeDocument/2006/relationships/image" Target="../media/image153.jpg"/><Relationship Id="rId5" Type="http://schemas.openxmlformats.org/officeDocument/2006/relationships/image" Target="../media/image148.jpeg"/><Relationship Id="rId10" Type="http://schemas.openxmlformats.org/officeDocument/2006/relationships/image" Target="../media/image152.jpg"/><Relationship Id="rId4" Type="http://schemas.openxmlformats.org/officeDocument/2006/relationships/image" Target="../media/image147.jpeg"/><Relationship Id="rId9" Type="http://schemas.openxmlformats.org/officeDocument/2006/relationships/image" Target="../media/image151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6.jp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g"/><Relationship Id="rId3" Type="http://schemas.openxmlformats.org/officeDocument/2006/relationships/image" Target="../media/image7.jpg"/><Relationship Id="rId7" Type="http://schemas.openxmlformats.org/officeDocument/2006/relationships/image" Target="../media/image15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6.jpeg"/><Relationship Id="rId5" Type="http://schemas.openxmlformats.org/officeDocument/2006/relationships/image" Target="../media/image149.jpg"/><Relationship Id="rId10" Type="http://schemas.openxmlformats.org/officeDocument/2006/relationships/image" Target="../media/image150.jpg"/><Relationship Id="rId4" Type="http://schemas.openxmlformats.org/officeDocument/2006/relationships/image" Target="../media/image147.jpeg"/><Relationship Id="rId9" Type="http://schemas.openxmlformats.org/officeDocument/2006/relationships/image" Target="../media/image14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jpg"/><Relationship Id="rId5" Type="http://schemas.openxmlformats.org/officeDocument/2006/relationships/image" Target="../media/image159.jpg"/><Relationship Id="rId4" Type="http://schemas.openxmlformats.org/officeDocument/2006/relationships/image" Target="../media/image158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3.jpg"/><Relationship Id="rId5" Type="http://schemas.openxmlformats.org/officeDocument/2006/relationships/image" Target="../media/image162.jpg"/><Relationship Id="rId4" Type="http://schemas.openxmlformats.org/officeDocument/2006/relationships/image" Target="../media/image161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8.png"/><Relationship Id="rId4" Type="http://schemas.openxmlformats.org/officeDocument/2006/relationships/image" Target="../media/image16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69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0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1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&amp;ehk=AmghoMjL7WHGxV40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3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4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5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6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7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8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9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84.jpg"/><Relationship Id="rId2" Type="http://schemas.openxmlformats.org/officeDocument/2006/relationships/image" Target="../media/image18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3.jpg"/><Relationship Id="rId5" Type="http://schemas.openxmlformats.org/officeDocument/2006/relationships/image" Target="../media/image182.jpg"/><Relationship Id="rId4" Type="http://schemas.openxmlformats.org/officeDocument/2006/relationships/image" Target="../media/image181.jp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8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6.jp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8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9.jp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93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jpg"/><Relationship Id="rId3" Type="http://schemas.openxmlformats.org/officeDocument/2006/relationships/image" Target="../media/image195.jpg"/><Relationship Id="rId7" Type="http://schemas.openxmlformats.org/officeDocument/2006/relationships/image" Target="../media/image198.jpg"/><Relationship Id="rId2" Type="http://schemas.openxmlformats.org/officeDocument/2006/relationships/image" Target="../media/image19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7.jpg"/><Relationship Id="rId5" Type="http://schemas.openxmlformats.org/officeDocument/2006/relationships/image" Target="../media/image196.jpg"/><Relationship Id="rId10" Type="http://schemas.openxmlformats.org/officeDocument/2006/relationships/image" Target="../media/image201.jpg"/><Relationship Id="rId4" Type="http://schemas.openxmlformats.org/officeDocument/2006/relationships/image" Target="../media/image1.jpg"/><Relationship Id="rId9" Type="http://schemas.openxmlformats.org/officeDocument/2006/relationships/image" Target="../media/image200.jp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2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6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7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8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09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2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4.jp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5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6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7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8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19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20.jp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21.jp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2.jpg"/><Relationship Id="rId4" Type="http://schemas.openxmlformats.org/officeDocument/2006/relationships/image" Target="../media/image36.jp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4.jpg"/><Relationship Id="rId4" Type="http://schemas.openxmlformats.org/officeDocument/2006/relationships/image" Target="../media/image223.png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jpg"/><Relationship Id="rId3" Type="http://schemas.openxmlformats.org/officeDocument/2006/relationships/image" Target="../media/image225.jpg"/><Relationship Id="rId7" Type="http://schemas.openxmlformats.org/officeDocument/2006/relationships/image" Target="../media/image229.jpg"/><Relationship Id="rId12" Type="http://schemas.openxmlformats.org/officeDocument/2006/relationships/image" Target="../media/image23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8.jpg"/><Relationship Id="rId11" Type="http://schemas.openxmlformats.org/officeDocument/2006/relationships/image" Target="../media/image233.jpg"/><Relationship Id="rId5" Type="http://schemas.openxmlformats.org/officeDocument/2006/relationships/image" Target="../media/image227.jpg"/><Relationship Id="rId10" Type="http://schemas.openxmlformats.org/officeDocument/2006/relationships/image" Target="../media/image232.jpg"/><Relationship Id="rId4" Type="http://schemas.openxmlformats.org/officeDocument/2006/relationships/image" Target="../media/image226.jpg"/><Relationship Id="rId9" Type="http://schemas.openxmlformats.org/officeDocument/2006/relationships/image" Target="../media/image231.jp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jpeg"/><Relationship Id="rId7" Type="http://schemas.openxmlformats.org/officeDocument/2006/relationships/image" Target="../media/image23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7.jpeg"/><Relationship Id="rId5" Type="http://schemas.openxmlformats.org/officeDocument/2006/relationships/image" Target="../media/image231.jpg"/><Relationship Id="rId4" Type="http://schemas.openxmlformats.org/officeDocument/2006/relationships/image" Target="../media/image236.jp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1.jpg"/><Relationship Id="rId5" Type="http://schemas.openxmlformats.org/officeDocument/2006/relationships/image" Target="../media/image232.jpg"/><Relationship Id="rId4" Type="http://schemas.openxmlformats.org/officeDocument/2006/relationships/image" Target="../media/image240.jp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1.jpg"/><Relationship Id="rId4" Type="http://schemas.openxmlformats.org/officeDocument/2006/relationships/image" Target="../media/image231.jp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1.jpg"/><Relationship Id="rId4" Type="http://schemas.openxmlformats.org/officeDocument/2006/relationships/image" Target="../media/image242.jp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3.jpe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3.jpe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1.jpg"/><Relationship Id="rId4" Type="http://schemas.openxmlformats.org/officeDocument/2006/relationships/image" Target="../media/image244.jpe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5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7.jpe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6.jpe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6.jpeg"/><Relationship Id="rId4" Type="http://schemas.openxmlformats.org/officeDocument/2006/relationships/image" Target="../media/image248.jpe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1.jpg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3.jp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6.jpg"/><Relationship Id="rId4" Type="http://schemas.openxmlformats.org/officeDocument/2006/relationships/image" Target="../media/image255.jp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9.jpg"/><Relationship Id="rId4" Type="http://schemas.openxmlformats.org/officeDocument/2006/relationships/image" Target="../media/image258.jpg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1.jp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3.jp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6.jpeg"/><Relationship Id="rId4" Type="http://schemas.openxmlformats.org/officeDocument/2006/relationships/image" Target="../media/image265.jp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8.jpg"/><Relationship Id="rId4" Type="http://schemas.openxmlformats.org/officeDocument/2006/relationships/image" Target="../media/image266.jpe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769" y="2035016"/>
            <a:ext cx="8505685" cy="236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97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816" y="849503"/>
            <a:ext cx="8940403" cy="437249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78" y="297053"/>
            <a:ext cx="762952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7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716" y="1748404"/>
            <a:ext cx="3733100" cy="2764473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425" y="1775587"/>
            <a:ext cx="3702131" cy="273729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82" y="1775587"/>
            <a:ext cx="3618669" cy="273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39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92" y="1087991"/>
            <a:ext cx="7855504" cy="468109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58" y="2781217"/>
            <a:ext cx="1399476" cy="1294646"/>
          </a:xfrm>
          <a:prstGeom prst="rect">
            <a:avLst/>
          </a:prstGeom>
        </p:spPr>
      </p:pic>
      <p:sp>
        <p:nvSpPr>
          <p:cNvPr id="6" name="Ovale 5"/>
          <p:cNvSpPr/>
          <p:nvPr/>
        </p:nvSpPr>
        <p:spPr>
          <a:xfrm>
            <a:off x="241828" y="2296026"/>
            <a:ext cx="2030136" cy="22650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8380602" y="785771"/>
            <a:ext cx="141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BUS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0381344" y="2397261"/>
            <a:ext cx="1978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 OC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292579" y="4075863"/>
            <a:ext cx="14177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SIRENE</a:t>
            </a: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TAMPER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861883" y="5701977"/>
            <a:ext cx="141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++ --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204025" y="5701977"/>
            <a:ext cx="141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INGRESSI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872781" y="5701977"/>
            <a:ext cx="141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AC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2713390" y="2057008"/>
            <a:ext cx="141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PSTN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-27236" y="1682603"/>
            <a:ext cx="2619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MORSETTIERE ESTRAIBILI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0292579" y="1903445"/>
            <a:ext cx="26967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</a:rPr>
              <a:t>+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5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4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3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2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1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6" name="Parentesi graffa chiusa 15"/>
          <p:cNvSpPr/>
          <p:nvPr/>
        </p:nvSpPr>
        <p:spPr>
          <a:xfrm>
            <a:off x="10562253" y="2241674"/>
            <a:ext cx="74645" cy="75345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05794">
            <a:off x="9907308" y="319205"/>
            <a:ext cx="1245769" cy="713807"/>
          </a:xfrm>
          <a:prstGeom prst="rect">
            <a:avLst/>
          </a:prstGeom>
        </p:spPr>
      </p:pic>
      <p:cxnSp>
        <p:nvCxnSpPr>
          <p:cNvPr id="19" name="Connettore 2 18"/>
          <p:cNvCxnSpPr/>
          <p:nvPr/>
        </p:nvCxnSpPr>
        <p:spPr>
          <a:xfrm flipH="1">
            <a:off x="9644994" y="967230"/>
            <a:ext cx="911353" cy="6479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495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82F592A6-2DFD-4F3F-BDD7-D37629F7D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CB066D24-A8FB-4C3C-B684-0CD3B04BB4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729" y="600585"/>
            <a:ext cx="6837412" cy="516862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86B0FF8B-084F-48C2-9200-F4B01281E6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71" y="2315732"/>
            <a:ext cx="3499828" cy="1738325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xmlns="" id="{AE4FF2EF-8FE7-45FE-B2E9-2A3D1A79F0B7}"/>
              </a:ext>
            </a:extLst>
          </p:cNvPr>
          <p:cNvSpPr/>
          <p:nvPr/>
        </p:nvSpPr>
        <p:spPr>
          <a:xfrm>
            <a:off x="10586301" y="5410986"/>
            <a:ext cx="1282045" cy="5844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5186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932" y="1409213"/>
            <a:ext cx="8930173" cy="421088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421F6A22-BEFE-46D8-8395-3583407F93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537" y="517956"/>
            <a:ext cx="5419725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10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6079"/>
            <a:ext cx="4336101" cy="3906269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4572000" y="1520890"/>
            <a:ext cx="665570" cy="5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081" y="0"/>
            <a:ext cx="4544997" cy="1113600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0" y="1266079"/>
            <a:ext cx="2258008" cy="8986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2168050" y="1614196"/>
            <a:ext cx="192595" cy="1819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34030"/>
            <a:ext cx="7657080" cy="4080362"/>
          </a:xfrm>
          <a:prstGeom prst="rect">
            <a:avLst/>
          </a:prstGeom>
        </p:spPr>
      </p:pic>
      <p:sp>
        <p:nvSpPr>
          <p:cNvPr id="13" name="Rettangolo 12"/>
          <p:cNvSpPr/>
          <p:nvPr/>
        </p:nvSpPr>
        <p:spPr>
          <a:xfrm>
            <a:off x="8850579" y="2603241"/>
            <a:ext cx="3378501" cy="28178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/>
        </p:nvSpPr>
        <p:spPr>
          <a:xfrm>
            <a:off x="8593494" y="5172348"/>
            <a:ext cx="2034073" cy="575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6374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90" y="4133593"/>
            <a:ext cx="2717025" cy="177417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081" y="0"/>
            <a:ext cx="4544997" cy="11136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68" y="1331878"/>
            <a:ext cx="3212929" cy="2404708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879" y="1336867"/>
            <a:ext cx="3202951" cy="2399719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503" y="1331878"/>
            <a:ext cx="3207940" cy="2404708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481" y="3820823"/>
            <a:ext cx="3197962" cy="239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031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01" y="1704620"/>
            <a:ext cx="3575956" cy="2335046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579001" y="4351017"/>
            <a:ext cx="502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APPLICATIVO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635" y="2109367"/>
            <a:ext cx="2527757" cy="2559754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5800708" y="4894361"/>
            <a:ext cx="502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SMS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374" y="1310604"/>
            <a:ext cx="2559844" cy="2592247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8073407" y="4105470"/>
            <a:ext cx="5029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GUIDA</a:t>
            </a:r>
          </a:p>
          <a:p>
            <a:pPr algn="ctr"/>
            <a:r>
              <a:rPr lang="it-IT" sz="4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VOCALE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237570" y="-143134"/>
            <a:ext cx="72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DALLA PARTE DELL’UTENTE</a:t>
            </a:r>
          </a:p>
        </p:txBody>
      </p:sp>
    </p:spTree>
    <p:extLst>
      <p:ext uri="{BB962C8B-B14F-4D97-AF65-F5344CB8AC3E}">
        <p14:creationId xmlns:p14="http://schemas.microsoft.com/office/powerpoint/2010/main" val="2110522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5237570" y="-143134"/>
            <a:ext cx="72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DALLA PARTE DELL’INSTALLATORE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98" y="1990191"/>
            <a:ext cx="4198536" cy="3104323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391886" y="1884784"/>
            <a:ext cx="1194318" cy="6158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422" y="1101941"/>
            <a:ext cx="2273883" cy="1090753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8615" y="2911151"/>
            <a:ext cx="2781361" cy="3073367"/>
          </a:xfrm>
          <a:prstGeom prst="rect">
            <a:avLst/>
          </a:prstGeom>
        </p:spPr>
      </p:pic>
      <p:cxnSp>
        <p:nvCxnSpPr>
          <p:cNvPr id="18" name="Connettore 2 17"/>
          <p:cNvCxnSpPr/>
          <p:nvPr/>
        </p:nvCxnSpPr>
        <p:spPr>
          <a:xfrm flipH="1">
            <a:off x="4142792" y="1884784"/>
            <a:ext cx="447630" cy="8024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5924939" y="1060842"/>
            <a:ext cx="4320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PROGRAMMAZIONE LOCALE TRAMITE ADATTATORE USB 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5442838" y="4600648"/>
            <a:ext cx="36345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PROGRAMMAZIONE DA REMOTO</a:t>
            </a:r>
          </a:p>
          <a:p>
            <a:pPr algn="ctr"/>
            <a:r>
              <a:rPr lang="it-IT" b="1" dirty="0">
                <a:solidFill>
                  <a:srgbClr val="FF0000"/>
                </a:solidFill>
              </a:rPr>
              <a:t> GPRS O WEB</a:t>
            </a:r>
          </a:p>
          <a:p>
            <a:pPr algn="ctr"/>
            <a:r>
              <a:rPr lang="it-IT" b="1" dirty="0">
                <a:solidFill>
                  <a:srgbClr val="FF0000"/>
                </a:solidFill>
              </a:rPr>
              <a:t> TRAMITE SOFTWARE DBEXPLORER SENZA APERTURE DI PORTE PARTICOLARI SUL ROUTER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61217" flipV="1">
            <a:off x="6633579" y="2304003"/>
            <a:ext cx="1482549" cy="282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11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63" y="1812909"/>
            <a:ext cx="4198536" cy="3104323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>
          <a:xfrm>
            <a:off x="391886" y="1688841"/>
            <a:ext cx="1520890" cy="6718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CD170AD8-5314-47B6-8B67-92E6536E4F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17" y="793576"/>
            <a:ext cx="6455930" cy="4939175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xmlns="" id="{8245E013-CA59-4762-A0BC-B81919E46269}"/>
              </a:ext>
            </a:extLst>
          </p:cNvPr>
          <p:cNvSpPr/>
          <p:nvPr/>
        </p:nvSpPr>
        <p:spPr>
          <a:xfrm>
            <a:off x="5440217" y="1487056"/>
            <a:ext cx="6455930" cy="2981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8379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30" y="1546938"/>
            <a:ext cx="3762375" cy="33909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071" y="2156538"/>
            <a:ext cx="5305425" cy="21717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6520873" y="3075709"/>
            <a:ext cx="3722254" cy="2586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33765" y="2723886"/>
            <a:ext cx="5394036" cy="1754326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Tastiera LCD 32 caratteri su due righe </a:t>
            </a:r>
          </a:p>
          <a:p>
            <a:r>
              <a:rPr lang="it-IT" u="sng" dirty="0">
                <a:solidFill>
                  <a:srgbClr val="FF0000"/>
                </a:solidFill>
              </a:rPr>
              <a:t>Due linee configurabili come ingressi/uscite</a:t>
            </a:r>
          </a:p>
          <a:p>
            <a:r>
              <a:rPr lang="it-IT" dirty="0"/>
              <a:t>3 led di segnalazione</a:t>
            </a:r>
          </a:p>
          <a:p>
            <a:r>
              <a:rPr lang="it-IT" dirty="0"/>
              <a:t>Sportello di protezione </a:t>
            </a:r>
          </a:p>
          <a:p>
            <a:r>
              <a:rPr lang="it-IT" dirty="0"/>
              <a:t>Tasti programmabili per inserimento rapido</a:t>
            </a:r>
          </a:p>
          <a:p>
            <a:r>
              <a:rPr lang="it-IT" dirty="0"/>
              <a:t>Dimensioni : H 116, L 135 , P 24 mm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</p:spTree>
    <p:extLst>
      <p:ext uri="{BB962C8B-B14F-4D97-AF65-F5344CB8AC3E}">
        <p14:creationId xmlns:p14="http://schemas.microsoft.com/office/powerpoint/2010/main" val="1693759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00" y="1546938"/>
            <a:ext cx="3762375" cy="33909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550" y="967494"/>
            <a:ext cx="8229600" cy="29337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9685176" y="4170784"/>
            <a:ext cx="2506824" cy="5598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4664364" y="2715491"/>
            <a:ext cx="5865091" cy="22167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3825550" y="1558459"/>
            <a:ext cx="8229600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Tastiera LCD 32 caratteri su due righe </a:t>
            </a:r>
          </a:p>
          <a:p>
            <a:r>
              <a:rPr lang="it-IT" u="sng" dirty="0">
                <a:solidFill>
                  <a:srgbClr val="FF0000"/>
                </a:solidFill>
              </a:rPr>
              <a:t>Due linee configurabili come ingressi/uscite</a:t>
            </a:r>
          </a:p>
          <a:p>
            <a:r>
              <a:rPr lang="it-IT" dirty="0"/>
              <a:t>3 led di segnalazione</a:t>
            </a:r>
          </a:p>
          <a:p>
            <a:r>
              <a:rPr lang="it-IT" dirty="0"/>
              <a:t>Sportello di protezione </a:t>
            </a:r>
          </a:p>
          <a:p>
            <a:r>
              <a:rPr lang="it-IT" dirty="0"/>
              <a:t>Tasti programmabili per inserimento rapido</a:t>
            </a:r>
          </a:p>
          <a:p>
            <a:r>
              <a:rPr lang="it-IT" dirty="0"/>
              <a:t>Dimensioni : H 116, L 135 , P 24 mm</a:t>
            </a:r>
          </a:p>
          <a:p>
            <a:endParaRPr lang="it-IT" dirty="0"/>
          </a:p>
          <a:p>
            <a:r>
              <a:rPr lang="it-IT" dirty="0"/>
              <a:t>Ricevitore radio integrato 868</a:t>
            </a:r>
          </a:p>
          <a:p>
            <a:r>
              <a:rPr lang="it-IT" dirty="0"/>
              <a:t>Totalmente bidirezionale</a:t>
            </a:r>
          </a:p>
          <a:p>
            <a:r>
              <a:rPr lang="it-IT" dirty="0"/>
              <a:t>Acquisizione di :</a:t>
            </a:r>
          </a:p>
          <a:p>
            <a:r>
              <a:rPr lang="it-IT" dirty="0"/>
              <a:t>		32 periferiche</a:t>
            </a:r>
          </a:p>
          <a:p>
            <a:r>
              <a:rPr lang="it-IT" dirty="0"/>
              <a:t>		4 sirene</a:t>
            </a:r>
          </a:p>
          <a:p>
            <a:r>
              <a:rPr lang="it-IT" dirty="0"/>
              <a:t>		8 telecomandi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3893975" y="3409692"/>
            <a:ext cx="8011698" cy="17575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01089" y="3778616"/>
            <a:ext cx="1350281" cy="974734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84398" y="1179200"/>
            <a:ext cx="580353" cy="418942"/>
          </a:xfrm>
          <a:prstGeom prst="rect">
            <a:avLst/>
          </a:prstGeom>
        </p:spPr>
      </p:pic>
      <p:sp>
        <p:nvSpPr>
          <p:cNvPr id="15" name="CasellaDiTesto 14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xmlns="" id="{69564086-9546-4D2D-A486-153F7F7FEEF6}"/>
              </a:ext>
            </a:extLst>
          </p:cNvPr>
          <p:cNvSpPr txBox="1"/>
          <p:nvPr/>
        </p:nvSpPr>
        <p:spPr>
          <a:xfrm>
            <a:off x="5028249" y="5316586"/>
            <a:ext cx="5910339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MASSIMO 2 DISPOSITIVI PER OGNI IMPIANTO </a:t>
            </a: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SI INTENDE : SE HO UNA TASTIERA CON RX , MASSIMO UN ART. EXPR800</a:t>
            </a: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 UN’ALTRA TASTIERA K-RADIO</a:t>
            </a:r>
          </a:p>
        </p:txBody>
      </p:sp>
    </p:spTree>
    <p:extLst>
      <p:ext uri="{BB962C8B-B14F-4D97-AF65-F5344CB8AC3E}">
        <p14:creationId xmlns:p14="http://schemas.microsoft.com/office/powerpoint/2010/main" val="2703848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313" y="1122540"/>
            <a:ext cx="8210550" cy="188595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269" y="3723200"/>
            <a:ext cx="8153400" cy="174307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19" y="1804240"/>
            <a:ext cx="2990850" cy="3400425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10095345" y="1738227"/>
            <a:ext cx="1841518" cy="2309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3726313" y="2043027"/>
            <a:ext cx="1861686" cy="2124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911561" y="1330461"/>
            <a:ext cx="1903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RADIO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698602" y="1637448"/>
            <a:ext cx="8382562" cy="203132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Tastiera LCD 32 caratteri su due righe </a:t>
            </a:r>
          </a:p>
          <a:p>
            <a:r>
              <a:rPr lang="it-IT" dirty="0">
                <a:solidFill>
                  <a:srgbClr val="FF0000"/>
                </a:solidFill>
              </a:rPr>
              <a:t>Due linee configurabili come ingressi/uscite</a:t>
            </a:r>
          </a:p>
          <a:p>
            <a:r>
              <a:rPr lang="it-IT" dirty="0"/>
              <a:t>3 led di segnalazione</a:t>
            </a:r>
          </a:p>
          <a:p>
            <a:r>
              <a:rPr lang="it-IT" dirty="0"/>
              <a:t>Sportello di protezione </a:t>
            </a:r>
          </a:p>
          <a:p>
            <a:r>
              <a:rPr lang="it-IT" dirty="0"/>
              <a:t>Tasti programmabili per inserimento rapido</a:t>
            </a:r>
          </a:p>
          <a:p>
            <a:r>
              <a:rPr lang="it-IT" dirty="0"/>
              <a:t>Dimensioni : H 114, L 86 , P 23 mm</a:t>
            </a:r>
          </a:p>
          <a:p>
            <a:endParaRPr lang="it-IT" dirty="0"/>
          </a:p>
        </p:txBody>
      </p:sp>
      <p:sp>
        <p:nvSpPr>
          <p:cNvPr id="14" name="CasellaDiTesto 13"/>
          <p:cNvSpPr txBox="1"/>
          <p:nvPr/>
        </p:nvSpPr>
        <p:spPr>
          <a:xfrm>
            <a:off x="3617137" y="4184204"/>
            <a:ext cx="8229600" cy="1477328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Tastiera LCD 32 caratteri su due righe </a:t>
            </a:r>
          </a:p>
          <a:p>
            <a:r>
              <a:rPr lang="it-IT" dirty="0"/>
              <a:t>3 led di segnalazione</a:t>
            </a:r>
          </a:p>
          <a:p>
            <a:r>
              <a:rPr lang="it-IT" dirty="0"/>
              <a:t>Sportello di protezione </a:t>
            </a:r>
          </a:p>
          <a:p>
            <a:r>
              <a:rPr lang="it-IT" dirty="0"/>
              <a:t>Tasti programmabili per inserimento rapido</a:t>
            </a:r>
          </a:p>
          <a:p>
            <a:r>
              <a:rPr lang="it-IT" dirty="0"/>
              <a:t>Dimensioni : H 114, L 86 , P 23 mm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xmlns="" id="{FE919C6A-DCB9-48AF-8DA9-F45535D95574}"/>
              </a:ext>
            </a:extLst>
          </p:cNvPr>
          <p:cNvCxnSpPr/>
          <p:nvPr/>
        </p:nvCxnSpPr>
        <p:spPr>
          <a:xfrm>
            <a:off x="3805382" y="2218520"/>
            <a:ext cx="402705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602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6" y="2885628"/>
            <a:ext cx="3763040" cy="113586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459" y="1200050"/>
            <a:ext cx="7724999" cy="477191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9834465" y="3526971"/>
            <a:ext cx="382555" cy="3265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10387205" y="3505591"/>
            <a:ext cx="725552" cy="369332"/>
          </a:xfrm>
          <a:prstGeom prst="rect">
            <a:avLst/>
          </a:prstGeom>
          <a:solidFill>
            <a:srgbClr val="FCD5B4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TAG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</p:spTree>
    <p:extLst>
      <p:ext uri="{BB962C8B-B14F-4D97-AF65-F5344CB8AC3E}">
        <p14:creationId xmlns:p14="http://schemas.microsoft.com/office/powerpoint/2010/main" val="1942619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748" y="633039"/>
            <a:ext cx="3763040" cy="113586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52" y="1733403"/>
            <a:ext cx="10058400" cy="344031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  <p:sp>
        <p:nvSpPr>
          <p:cNvPr id="9" name="Rettangolo 8"/>
          <p:cNvSpPr/>
          <p:nvPr/>
        </p:nvSpPr>
        <p:spPr>
          <a:xfrm>
            <a:off x="5846618" y="3251200"/>
            <a:ext cx="1625600" cy="3140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1511559" y="4017818"/>
            <a:ext cx="3817823" cy="2770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F74EEB74-348D-4CCB-A379-3768BC1C7DDD}"/>
              </a:ext>
            </a:extLst>
          </p:cNvPr>
          <p:cNvSpPr txBox="1"/>
          <p:nvPr/>
        </p:nvSpPr>
        <p:spPr>
          <a:xfrm>
            <a:off x="6049818" y="4909031"/>
            <a:ext cx="33250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u="sng" dirty="0">
                <a:solidFill>
                  <a:srgbClr val="FF0000"/>
                </a:solidFill>
              </a:rPr>
              <a:t>2 linee configurabili come ingressi/uscite</a:t>
            </a:r>
          </a:p>
        </p:txBody>
      </p:sp>
    </p:spTree>
    <p:extLst>
      <p:ext uri="{BB962C8B-B14F-4D97-AF65-F5344CB8AC3E}">
        <p14:creationId xmlns:p14="http://schemas.microsoft.com/office/powerpoint/2010/main" val="35969331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164" y="2373669"/>
            <a:ext cx="10058400" cy="261325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748" y="633039"/>
            <a:ext cx="3763040" cy="1135866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</p:spTree>
    <p:extLst>
      <p:ext uri="{BB962C8B-B14F-4D97-AF65-F5344CB8AC3E}">
        <p14:creationId xmlns:p14="http://schemas.microsoft.com/office/powerpoint/2010/main" val="295900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614" y="130213"/>
            <a:ext cx="3763040" cy="1135866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6043528" y="5433751"/>
            <a:ext cx="5958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</a:rPr>
              <a:t>FIRMWARE VERSIONE 3.73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610" y="1339304"/>
            <a:ext cx="5684274" cy="3540314"/>
          </a:xfrm>
          <a:prstGeom prst="rect">
            <a:avLst/>
          </a:prstGeom>
        </p:spPr>
      </p:pic>
      <p:sp>
        <p:nvSpPr>
          <p:cNvPr id="11" name="Figura a mano libera: forma 10"/>
          <p:cNvSpPr/>
          <p:nvPr/>
        </p:nvSpPr>
        <p:spPr>
          <a:xfrm>
            <a:off x="2782416" y="2575249"/>
            <a:ext cx="4680173" cy="2920482"/>
          </a:xfrm>
          <a:custGeom>
            <a:avLst/>
            <a:gdLst>
              <a:gd name="connsiteX0" fmla="*/ 3049217 w 4680173"/>
              <a:gd name="connsiteY0" fmla="*/ 0 h 2920482"/>
              <a:gd name="connsiteX1" fmla="*/ 3002564 w 4680173"/>
              <a:gd name="connsiteY1" fmla="*/ 27992 h 2920482"/>
              <a:gd name="connsiteX2" fmla="*/ 2881266 w 4680173"/>
              <a:gd name="connsiteY2" fmla="*/ 55984 h 2920482"/>
              <a:gd name="connsiteX3" fmla="*/ 2871935 w 4680173"/>
              <a:gd name="connsiteY3" fmla="*/ 93306 h 2920482"/>
              <a:gd name="connsiteX4" fmla="*/ 2843943 w 4680173"/>
              <a:gd name="connsiteY4" fmla="*/ 111967 h 2920482"/>
              <a:gd name="connsiteX5" fmla="*/ 2769298 w 4680173"/>
              <a:gd name="connsiteY5" fmla="*/ 177282 h 2920482"/>
              <a:gd name="connsiteX6" fmla="*/ 2731976 w 4680173"/>
              <a:gd name="connsiteY6" fmla="*/ 223935 h 2920482"/>
              <a:gd name="connsiteX7" fmla="*/ 2703984 w 4680173"/>
              <a:gd name="connsiteY7" fmla="*/ 242596 h 2920482"/>
              <a:gd name="connsiteX8" fmla="*/ 2685323 w 4680173"/>
              <a:gd name="connsiteY8" fmla="*/ 270588 h 2920482"/>
              <a:gd name="connsiteX9" fmla="*/ 2648000 w 4680173"/>
              <a:gd name="connsiteY9" fmla="*/ 289249 h 2920482"/>
              <a:gd name="connsiteX10" fmla="*/ 2620008 w 4680173"/>
              <a:gd name="connsiteY10" fmla="*/ 307910 h 2920482"/>
              <a:gd name="connsiteX11" fmla="*/ 2545364 w 4680173"/>
              <a:gd name="connsiteY11" fmla="*/ 326571 h 2920482"/>
              <a:gd name="connsiteX12" fmla="*/ 2480049 w 4680173"/>
              <a:gd name="connsiteY12" fmla="*/ 345233 h 2920482"/>
              <a:gd name="connsiteX13" fmla="*/ 2461388 w 4680173"/>
              <a:gd name="connsiteY13" fmla="*/ 373224 h 2920482"/>
              <a:gd name="connsiteX14" fmla="*/ 2433396 w 4680173"/>
              <a:gd name="connsiteY14" fmla="*/ 382555 h 2920482"/>
              <a:gd name="connsiteX15" fmla="*/ 2377413 w 4680173"/>
              <a:gd name="connsiteY15" fmla="*/ 419878 h 2920482"/>
              <a:gd name="connsiteX16" fmla="*/ 2358751 w 4680173"/>
              <a:gd name="connsiteY16" fmla="*/ 438539 h 2920482"/>
              <a:gd name="connsiteX17" fmla="*/ 2302768 w 4680173"/>
              <a:gd name="connsiteY17" fmla="*/ 457200 h 2920482"/>
              <a:gd name="connsiteX18" fmla="*/ 2284106 w 4680173"/>
              <a:gd name="connsiteY18" fmla="*/ 475861 h 2920482"/>
              <a:gd name="connsiteX19" fmla="*/ 2060172 w 4680173"/>
              <a:gd name="connsiteY19" fmla="*/ 550506 h 2920482"/>
              <a:gd name="connsiteX20" fmla="*/ 2032180 w 4680173"/>
              <a:gd name="connsiteY20" fmla="*/ 634482 h 2920482"/>
              <a:gd name="connsiteX21" fmla="*/ 1994857 w 4680173"/>
              <a:gd name="connsiteY21" fmla="*/ 643812 h 2920482"/>
              <a:gd name="connsiteX22" fmla="*/ 1938874 w 4680173"/>
              <a:gd name="connsiteY22" fmla="*/ 671804 h 2920482"/>
              <a:gd name="connsiteX23" fmla="*/ 1882890 w 4680173"/>
              <a:gd name="connsiteY23" fmla="*/ 699796 h 2920482"/>
              <a:gd name="connsiteX24" fmla="*/ 1789584 w 4680173"/>
              <a:gd name="connsiteY24" fmla="*/ 765110 h 2920482"/>
              <a:gd name="connsiteX25" fmla="*/ 1752262 w 4680173"/>
              <a:gd name="connsiteY25" fmla="*/ 783771 h 2920482"/>
              <a:gd name="connsiteX26" fmla="*/ 1705608 w 4680173"/>
              <a:gd name="connsiteY26" fmla="*/ 793102 h 2920482"/>
              <a:gd name="connsiteX27" fmla="*/ 1677617 w 4680173"/>
              <a:gd name="connsiteY27" fmla="*/ 802433 h 2920482"/>
              <a:gd name="connsiteX28" fmla="*/ 1621633 w 4680173"/>
              <a:gd name="connsiteY28" fmla="*/ 839755 h 2920482"/>
              <a:gd name="connsiteX29" fmla="*/ 1612302 w 4680173"/>
              <a:gd name="connsiteY29" fmla="*/ 867747 h 2920482"/>
              <a:gd name="connsiteX30" fmla="*/ 1556319 w 4680173"/>
              <a:gd name="connsiteY30" fmla="*/ 923731 h 2920482"/>
              <a:gd name="connsiteX31" fmla="*/ 1528327 w 4680173"/>
              <a:gd name="connsiteY31" fmla="*/ 933061 h 2920482"/>
              <a:gd name="connsiteX32" fmla="*/ 1491004 w 4680173"/>
              <a:gd name="connsiteY32" fmla="*/ 989045 h 2920482"/>
              <a:gd name="connsiteX33" fmla="*/ 1481674 w 4680173"/>
              <a:gd name="connsiteY33" fmla="*/ 1017037 h 2920482"/>
              <a:gd name="connsiteX34" fmla="*/ 1360376 w 4680173"/>
              <a:gd name="connsiteY34" fmla="*/ 1082351 h 2920482"/>
              <a:gd name="connsiteX35" fmla="*/ 1332384 w 4680173"/>
              <a:gd name="connsiteY35" fmla="*/ 1091682 h 2920482"/>
              <a:gd name="connsiteX36" fmla="*/ 1229747 w 4680173"/>
              <a:gd name="connsiteY36" fmla="*/ 1119673 h 2920482"/>
              <a:gd name="connsiteX37" fmla="*/ 1201755 w 4680173"/>
              <a:gd name="connsiteY37" fmla="*/ 1129004 h 2920482"/>
              <a:gd name="connsiteX38" fmla="*/ 1155102 w 4680173"/>
              <a:gd name="connsiteY38" fmla="*/ 1184988 h 2920482"/>
              <a:gd name="connsiteX39" fmla="*/ 1136441 w 4680173"/>
              <a:gd name="connsiteY39" fmla="*/ 1212980 h 2920482"/>
              <a:gd name="connsiteX40" fmla="*/ 1108449 w 4680173"/>
              <a:gd name="connsiteY40" fmla="*/ 1259633 h 2920482"/>
              <a:gd name="connsiteX41" fmla="*/ 1080457 w 4680173"/>
              <a:gd name="connsiteY41" fmla="*/ 1268963 h 2920482"/>
              <a:gd name="connsiteX42" fmla="*/ 1052466 w 4680173"/>
              <a:gd name="connsiteY42" fmla="*/ 1287624 h 2920482"/>
              <a:gd name="connsiteX43" fmla="*/ 1005813 w 4680173"/>
              <a:gd name="connsiteY43" fmla="*/ 1324947 h 2920482"/>
              <a:gd name="connsiteX44" fmla="*/ 977821 w 4680173"/>
              <a:gd name="connsiteY44" fmla="*/ 1334278 h 2920482"/>
              <a:gd name="connsiteX45" fmla="*/ 875184 w 4680173"/>
              <a:gd name="connsiteY45" fmla="*/ 1399592 h 2920482"/>
              <a:gd name="connsiteX46" fmla="*/ 847192 w 4680173"/>
              <a:gd name="connsiteY46" fmla="*/ 1418253 h 2920482"/>
              <a:gd name="connsiteX47" fmla="*/ 791208 w 4680173"/>
              <a:gd name="connsiteY47" fmla="*/ 1427584 h 2920482"/>
              <a:gd name="connsiteX48" fmla="*/ 716564 w 4680173"/>
              <a:gd name="connsiteY48" fmla="*/ 1446245 h 2920482"/>
              <a:gd name="connsiteX49" fmla="*/ 660580 w 4680173"/>
              <a:gd name="connsiteY49" fmla="*/ 1464906 h 2920482"/>
              <a:gd name="connsiteX50" fmla="*/ 632588 w 4680173"/>
              <a:gd name="connsiteY50" fmla="*/ 1492898 h 2920482"/>
              <a:gd name="connsiteX51" fmla="*/ 604596 w 4680173"/>
              <a:gd name="connsiteY51" fmla="*/ 1511559 h 2920482"/>
              <a:gd name="connsiteX52" fmla="*/ 548613 w 4680173"/>
              <a:gd name="connsiteY52" fmla="*/ 1567543 h 2920482"/>
              <a:gd name="connsiteX53" fmla="*/ 529951 w 4680173"/>
              <a:gd name="connsiteY53" fmla="*/ 1595535 h 2920482"/>
              <a:gd name="connsiteX54" fmla="*/ 501960 w 4680173"/>
              <a:gd name="connsiteY54" fmla="*/ 1614196 h 2920482"/>
              <a:gd name="connsiteX55" fmla="*/ 483298 w 4680173"/>
              <a:gd name="connsiteY55" fmla="*/ 1632857 h 2920482"/>
              <a:gd name="connsiteX56" fmla="*/ 455306 w 4680173"/>
              <a:gd name="connsiteY56" fmla="*/ 1651518 h 2920482"/>
              <a:gd name="connsiteX57" fmla="*/ 408653 w 4680173"/>
              <a:gd name="connsiteY57" fmla="*/ 1698171 h 2920482"/>
              <a:gd name="connsiteX58" fmla="*/ 352670 w 4680173"/>
              <a:gd name="connsiteY58" fmla="*/ 1716833 h 2920482"/>
              <a:gd name="connsiteX59" fmla="*/ 296686 w 4680173"/>
              <a:gd name="connsiteY59" fmla="*/ 1754155 h 2920482"/>
              <a:gd name="connsiteX60" fmla="*/ 259364 w 4680173"/>
              <a:gd name="connsiteY60" fmla="*/ 1772816 h 2920482"/>
              <a:gd name="connsiteX61" fmla="*/ 240702 w 4680173"/>
              <a:gd name="connsiteY61" fmla="*/ 1791478 h 2920482"/>
              <a:gd name="connsiteX62" fmla="*/ 203380 w 4680173"/>
              <a:gd name="connsiteY62" fmla="*/ 1810139 h 2920482"/>
              <a:gd name="connsiteX63" fmla="*/ 156727 w 4680173"/>
              <a:gd name="connsiteY63" fmla="*/ 1875453 h 2920482"/>
              <a:gd name="connsiteX64" fmla="*/ 138066 w 4680173"/>
              <a:gd name="connsiteY64" fmla="*/ 1940767 h 2920482"/>
              <a:gd name="connsiteX65" fmla="*/ 119404 w 4680173"/>
              <a:gd name="connsiteY65" fmla="*/ 1959429 h 2920482"/>
              <a:gd name="connsiteX66" fmla="*/ 100743 w 4680173"/>
              <a:gd name="connsiteY66" fmla="*/ 1987420 h 2920482"/>
              <a:gd name="connsiteX67" fmla="*/ 91413 w 4680173"/>
              <a:gd name="connsiteY67" fmla="*/ 2015412 h 2920482"/>
              <a:gd name="connsiteX68" fmla="*/ 82082 w 4680173"/>
              <a:gd name="connsiteY68" fmla="*/ 2052735 h 2920482"/>
              <a:gd name="connsiteX69" fmla="*/ 63421 w 4680173"/>
              <a:gd name="connsiteY69" fmla="*/ 2090057 h 2920482"/>
              <a:gd name="connsiteX70" fmla="*/ 54090 w 4680173"/>
              <a:gd name="connsiteY70" fmla="*/ 2136710 h 2920482"/>
              <a:gd name="connsiteX71" fmla="*/ 35429 w 4680173"/>
              <a:gd name="connsiteY71" fmla="*/ 2174033 h 2920482"/>
              <a:gd name="connsiteX72" fmla="*/ 26098 w 4680173"/>
              <a:gd name="connsiteY72" fmla="*/ 2286000 h 2920482"/>
              <a:gd name="connsiteX73" fmla="*/ 16768 w 4680173"/>
              <a:gd name="connsiteY73" fmla="*/ 2323322 h 2920482"/>
              <a:gd name="connsiteX74" fmla="*/ 63421 w 4680173"/>
              <a:gd name="connsiteY74" fmla="*/ 2677886 h 2920482"/>
              <a:gd name="connsiteX75" fmla="*/ 119404 w 4680173"/>
              <a:gd name="connsiteY75" fmla="*/ 2715208 h 2920482"/>
              <a:gd name="connsiteX76" fmla="*/ 138066 w 4680173"/>
              <a:gd name="connsiteY76" fmla="*/ 2752531 h 2920482"/>
              <a:gd name="connsiteX77" fmla="*/ 296686 w 4680173"/>
              <a:gd name="connsiteY77" fmla="*/ 2780522 h 2920482"/>
              <a:gd name="connsiteX78" fmla="*/ 455306 w 4680173"/>
              <a:gd name="connsiteY78" fmla="*/ 2817845 h 2920482"/>
              <a:gd name="connsiteX79" fmla="*/ 557943 w 4680173"/>
              <a:gd name="connsiteY79" fmla="*/ 2827175 h 2920482"/>
              <a:gd name="connsiteX80" fmla="*/ 669911 w 4680173"/>
              <a:gd name="connsiteY80" fmla="*/ 2845837 h 2920482"/>
              <a:gd name="connsiteX81" fmla="*/ 893845 w 4680173"/>
              <a:gd name="connsiteY81" fmla="*/ 2864498 h 2920482"/>
              <a:gd name="connsiteX82" fmla="*/ 1117780 w 4680173"/>
              <a:gd name="connsiteY82" fmla="*/ 2892490 h 2920482"/>
              <a:gd name="connsiteX83" fmla="*/ 1257739 w 4680173"/>
              <a:gd name="connsiteY83" fmla="*/ 2901820 h 2920482"/>
              <a:gd name="connsiteX84" fmla="*/ 1640294 w 4680173"/>
              <a:gd name="connsiteY84" fmla="*/ 2920482 h 2920482"/>
              <a:gd name="connsiteX85" fmla="*/ 2181470 w 4680173"/>
              <a:gd name="connsiteY85" fmla="*/ 2901820 h 2920482"/>
              <a:gd name="connsiteX86" fmla="*/ 2340090 w 4680173"/>
              <a:gd name="connsiteY86" fmla="*/ 2892490 h 2920482"/>
              <a:gd name="connsiteX87" fmla="*/ 2368082 w 4680173"/>
              <a:gd name="connsiteY87" fmla="*/ 2883159 h 2920482"/>
              <a:gd name="connsiteX88" fmla="*/ 2470719 w 4680173"/>
              <a:gd name="connsiteY88" fmla="*/ 2864498 h 2920482"/>
              <a:gd name="connsiteX89" fmla="*/ 2517372 w 4680173"/>
              <a:gd name="connsiteY89" fmla="*/ 2845837 h 2920482"/>
              <a:gd name="connsiteX90" fmla="*/ 2545364 w 4680173"/>
              <a:gd name="connsiteY90" fmla="*/ 2827175 h 2920482"/>
              <a:gd name="connsiteX91" fmla="*/ 2713315 w 4680173"/>
              <a:gd name="connsiteY91" fmla="*/ 2799184 h 2920482"/>
              <a:gd name="connsiteX92" fmla="*/ 2797290 w 4680173"/>
              <a:gd name="connsiteY92" fmla="*/ 2780522 h 2920482"/>
              <a:gd name="connsiteX93" fmla="*/ 2890596 w 4680173"/>
              <a:gd name="connsiteY93" fmla="*/ 2752531 h 2920482"/>
              <a:gd name="connsiteX94" fmla="*/ 2965241 w 4680173"/>
              <a:gd name="connsiteY94" fmla="*/ 2733869 h 2920482"/>
              <a:gd name="connsiteX95" fmla="*/ 3030555 w 4680173"/>
              <a:gd name="connsiteY95" fmla="*/ 2696547 h 2920482"/>
              <a:gd name="connsiteX96" fmla="*/ 3114531 w 4680173"/>
              <a:gd name="connsiteY96" fmla="*/ 2659224 h 2920482"/>
              <a:gd name="connsiteX97" fmla="*/ 3179845 w 4680173"/>
              <a:gd name="connsiteY97" fmla="*/ 2649894 h 2920482"/>
              <a:gd name="connsiteX98" fmla="*/ 3301143 w 4680173"/>
              <a:gd name="connsiteY98" fmla="*/ 2621902 h 2920482"/>
              <a:gd name="connsiteX99" fmla="*/ 3329135 w 4680173"/>
              <a:gd name="connsiteY99" fmla="*/ 2612571 h 2920482"/>
              <a:gd name="connsiteX100" fmla="*/ 3394449 w 4680173"/>
              <a:gd name="connsiteY100" fmla="*/ 2603241 h 2920482"/>
              <a:gd name="connsiteX101" fmla="*/ 3683698 w 4680173"/>
              <a:gd name="connsiteY101" fmla="*/ 2575249 h 2920482"/>
              <a:gd name="connsiteX102" fmla="*/ 3870311 w 4680173"/>
              <a:gd name="connsiteY102" fmla="*/ 2547257 h 2920482"/>
              <a:gd name="connsiteX103" fmla="*/ 3935625 w 4680173"/>
              <a:gd name="connsiteY103" fmla="*/ 2537927 h 2920482"/>
              <a:gd name="connsiteX104" fmla="*/ 3982278 w 4680173"/>
              <a:gd name="connsiteY104" fmla="*/ 2519265 h 2920482"/>
              <a:gd name="connsiteX105" fmla="*/ 4150229 w 4680173"/>
              <a:gd name="connsiteY105" fmla="*/ 2500604 h 2920482"/>
              <a:gd name="connsiteX106" fmla="*/ 4467470 w 4680173"/>
              <a:gd name="connsiteY106" fmla="*/ 2491273 h 2920482"/>
              <a:gd name="connsiteX107" fmla="*/ 4514123 w 4680173"/>
              <a:gd name="connsiteY107" fmla="*/ 2481943 h 2920482"/>
              <a:gd name="connsiteX108" fmla="*/ 4570106 w 4680173"/>
              <a:gd name="connsiteY108" fmla="*/ 2463282 h 2920482"/>
              <a:gd name="connsiteX109" fmla="*/ 4598098 w 4680173"/>
              <a:gd name="connsiteY109" fmla="*/ 2444620 h 2920482"/>
              <a:gd name="connsiteX110" fmla="*/ 4635421 w 4680173"/>
              <a:gd name="connsiteY110" fmla="*/ 2369975 h 2920482"/>
              <a:gd name="connsiteX111" fmla="*/ 4644751 w 4680173"/>
              <a:gd name="connsiteY111" fmla="*/ 2332653 h 2920482"/>
              <a:gd name="connsiteX112" fmla="*/ 4663413 w 4680173"/>
              <a:gd name="connsiteY112" fmla="*/ 2295331 h 2920482"/>
              <a:gd name="connsiteX113" fmla="*/ 4654082 w 4680173"/>
              <a:gd name="connsiteY113" fmla="*/ 1679510 h 2920482"/>
              <a:gd name="connsiteX114" fmla="*/ 4644751 w 4680173"/>
              <a:gd name="connsiteY114" fmla="*/ 1548882 h 2920482"/>
              <a:gd name="connsiteX115" fmla="*/ 4626090 w 4680173"/>
              <a:gd name="connsiteY115" fmla="*/ 1502229 h 2920482"/>
              <a:gd name="connsiteX116" fmla="*/ 4616760 w 4680173"/>
              <a:gd name="connsiteY116" fmla="*/ 1464906 h 2920482"/>
              <a:gd name="connsiteX117" fmla="*/ 4598098 w 4680173"/>
              <a:gd name="connsiteY117" fmla="*/ 1399592 h 2920482"/>
              <a:gd name="connsiteX118" fmla="*/ 4570106 w 4680173"/>
              <a:gd name="connsiteY118" fmla="*/ 1306286 h 2920482"/>
              <a:gd name="connsiteX119" fmla="*/ 4542115 w 4680173"/>
              <a:gd name="connsiteY119" fmla="*/ 1194318 h 2920482"/>
              <a:gd name="connsiteX120" fmla="*/ 4542115 w 4680173"/>
              <a:gd name="connsiteY120" fmla="*/ 1194318 h 2920482"/>
              <a:gd name="connsiteX121" fmla="*/ 4514123 w 4680173"/>
              <a:gd name="connsiteY121" fmla="*/ 1082351 h 2920482"/>
              <a:gd name="connsiteX122" fmla="*/ 4504792 w 4680173"/>
              <a:gd name="connsiteY122" fmla="*/ 989045 h 2920482"/>
              <a:gd name="connsiteX123" fmla="*/ 4495462 w 4680173"/>
              <a:gd name="connsiteY123" fmla="*/ 951722 h 2920482"/>
              <a:gd name="connsiteX124" fmla="*/ 4486131 w 4680173"/>
              <a:gd name="connsiteY124" fmla="*/ 886408 h 2920482"/>
              <a:gd name="connsiteX125" fmla="*/ 4476800 w 4680173"/>
              <a:gd name="connsiteY125" fmla="*/ 774441 h 2920482"/>
              <a:gd name="connsiteX126" fmla="*/ 4467470 w 4680173"/>
              <a:gd name="connsiteY126" fmla="*/ 727788 h 2920482"/>
              <a:gd name="connsiteX127" fmla="*/ 4458139 w 4680173"/>
              <a:gd name="connsiteY127" fmla="*/ 653143 h 2920482"/>
              <a:gd name="connsiteX128" fmla="*/ 4448808 w 4680173"/>
              <a:gd name="connsiteY128" fmla="*/ 625151 h 2920482"/>
              <a:gd name="connsiteX129" fmla="*/ 4430147 w 4680173"/>
              <a:gd name="connsiteY129" fmla="*/ 550506 h 2920482"/>
              <a:gd name="connsiteX130" fmla="*/ 4420817 w 4680173"/>
              <a:gd name="connsiteY130" fmla="*/ 513184 h 2920482"/>
              <a:gd name="connsiteX131" fmla="*/ 4374164 w 4680173"/>
              <a:gd name="connsiteY131" fmla="*/ 457200 h 2920482"/>
              <a:gd name="connsiteX132" fmla="*/ 4327511 w 4680173"/>
              <a:gd name="connsiteY132" fmla="*/ 410547 h 2920482"/>
              <a:gd name="connsiteX133" fmla="*/ 4271527 w 4680173"/>
              <a:gd name="connsiteY133" fmla="*/ 373224 h 2920482"/>
              <a:gd name="connsiteX134" fmla="*/ 4224874 w 4680173"/>
              <a:gd name="connsiteY134" fmla="*/ 335902 h 2920482"/>
              <a:gd name="connsiteX135" fmla="*/ 4178221 w 4680173"/>
              <a:gd name="connsiteY135" fmla="*/ 317241 h 2920482"/>
              <a:gd name="connsiteX136" fmla="*/ 4122237 w 4680173"/>
              <a:gd name="connsiteY136" fmla="*/ 289249 h 2920482"/>
              <a:gd name="connsiteX137" fmla="*/ 4084915 w 4680173"/>
              <a:gd name="connsiteY137" fmla="*/ 279918 h 2920482"/>
              <a:gd name="connsiteX138" fmla="*/ 4010270 w 4680173"/>
              <a:gd name="connsiteY138" fmla="*/ 251927 h 2920482"/>
              <a:gd name="connsiteX139" fmla="*/ 3954286 w 4680173"/>
              <a:gd name="connsiteY139" fmla="*/ 233265 h 2920482"/>
              <a:gd name="connsiteX140" fmla="*/ 3907633 w 4680173"/>
              <a:gd name="connsiteY140" fmla="*/ 214604 h 2920482"/>
              <a:gd name="connsiteX141" fmla="*/ 3879641 w 4680173"/>
              <a:gd name="connsiteY141" fmla="*/ 205273 h 2920482"/>
              <a:gd name="connsiteX142" fmla="*/ 3786335 w 4680173"/>
              <a:gd name="connsiteY142" fmla="*/ 167951 h 2920482"/>
              <a:gd name="connsiteX143" fmla="*/ 3693029 w 4680173"/>
              <a:gd name="connsiteY143" fmla="*/ 139959 h 2920482"/>
              <a:gd name="connsiteX144" fmla="*/ 3618384 w 4680173"/>
              <a:gd name="connsiteY144" fmla="*/ 121298 h 2920482"/>
              <a:gd name="connsiteX145" fmla="*/ 3581062 w 4680173"/>
              <a:gd name="connsiteY145" fmla="*/ 111967 h 2920482"/>
              <a:gd name="connsiteX146" fmla="*/ 3534408 w 4680173"/>
              <a:gd name="connsiteY146" fmla="*/ 102637 h 2920482"/>
              <a:gd name="connsiteX147" fmla="*/ 3497086 w 4680173"/>
              <a:gd name="connsiteY147" fmla="*/ 83975 h 2920482"/>
              <a:gd name="connsiteX148" fmla="*/ 3394449 w 4680173"/>
              <a:gd name="connsiteY148" fmla="*/ 65314 h 2920482"/>
              <a:gd name="connsiteX149" fmla="*/ 3366457 w 4680173"/>
              <a:gd name="connsiteY149" fmla="*/ 46653 h 2920482"/>
              <a:gd name="connsiteX150" fmla="*/ 3198506 w 4680173"/>
              <a:gd name="connsiteY150" fmla="*/ 27992 h 2920482"/>
              <a:gd name="connsiteX151" fmla="*/ 3002564 w 4680173"/>
              <a:gd name="connsiteY151" fmla="*/ 37322 h 2920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680173" h="2920482">
                <a:moveTo>
                  <a:pt x="3049217" y="0"/>
                </a:moveTo>
                <a:cubicBezTo>
                  <a:pt x="3033666" y="9331"/>
                  <a:pt x="3019074" y="20488"/>
                  <a:pt x="3002564" y="27992"/>
                </a:cubicBezTo>
                <a:cubicBezTo>
                  <a:pt x="2955603" y="49338"/>
                  <a:pt x="2932638" y="48645"/>
                  <a:pt x="2881266" y="55984"/>
                </a:cubicBezTo>
                <a:cubicBezTo>
                  <a:pt x="2878156" y="68425"/>
                  <a:pt x="2879048" y="82636"/>
                  <a:pt x="2871935" y="93306"/>
                </a:cubicBezTo>
                <a:cubicBezTo>
                  <a:pt x="2865714" y="102637"/>
                  <a:pt x="2852382" y="104583"/>
                  <a:pt x="2843943" y="111967"/>
                </a:cubicBezTo>
                <a:cubicBezTo>
                  <a:pt x="2756605" y="188387"/>
                  <a:pt x="2832291" y="135285"/>
                  <a:pt x="2769298" y="177282"/>
                </a:cubicBezTo>
                <a:cubicBezTo>
                  <a:pt x="2755444" y="198063"/>
                  <a:pt x="2750967" y="208742"/>
                  <a:pt x="2731976" y="223935"/>
                </a:cubicBezTo>
                <a:cubicBezTo>
                  <a:pt x="2723219" y="230940"/>
                  <a:pt x="2713315" y="236376"/>
                  <a:pt x="2703984" y="242596"/>
                </a:cubicBezTo>
                <a:cubicBezTo>
                  <a:pt x="2697764" y="251927"/>
                  <a:pt x="2693938" y="263409"/>
                  <a:pt x="2685323" y="270588"/>
                </a:cubicBezTo>
                <a:cubicBezTo>
                  <a:pt x="2674637" y="279493"/>
                  <a:pt x="2660077" y="282348"/>
                  <a:pt x="2648000" y="289249"/>
                </a:cubicBezTo>
                <a:cubicBezTo>
                  <a:pt x="2638263" y="294813"/>
                  <a:pt x="2630547" y="304078"/>
                  <a:pt x="2620008" y="307910"/>
                </a:cubicBezTo>
                <a:cubicBezTo>
                  <a:pt x="2595905" y="316675"/>
                  <a:pt x="2570245" y="320351"/>
                  <a:pt x="2545364" y="326571"/>
                </a:cubicBezTo>
                <a:cubicBezTo>
                  <a:pt x="2498502" y="338287"/>
                  <a:pt x="2520205" y="331847"/>
                  <a:pt x="2480049" y="345233"/>
                </a:cubicBezTo>
                <a:cubicBezTo>
                  <a:pt x="2473829" y="354563"/>
                  <a:pt x="2470144" y="366219"/>
                  <a:pt x="2461388" y="373224"/>
                </a:cubicBezTo>
                <a:cubicBezTo>
                  <a:pt x="2453708" y="379368"/>
                  <a:pt x="2441994" y="377778"/>
                  <a:pt x="2433396" y="382555"/>
                </a:cubicBezTo>
                <a:cubicBezTo>
                  <a:pt x="2413791" y="393447"/>
                  <a:pt x="2393272" y="404019"/>
                  <a:pt x="2377413" y="419878"/>
                </a:cubicBezTo>
                <a:cubicBezTo>
                  <a:pt x="2371192" y="426098"/>
                  <a:pt x="2366619" y="434605"/>
                  <a:pt x="2358751" y="438539"/>
                </a:cubicBezTo>
                <a:cubicBezTo>
                  <a:pt x="2341157" y="447336"/>
                  <a:pt x="2302768" y="457200"/>
                  <a:pt x="2302768" y="457200"/>
                </a:cubicBezTo>
                <a:cubicBezTo>
                  <a:pt x="2296547" y="463420"/>
                  <a:pt x="2286888" y="467515"/>
                  <a:pt x="2284106" y="475861"/>
                </a:cubicBezTo>
                <a:cubicBezTo>
                  <a:pt x="2238325" y="613202"/>
                  <a:pt x="2382458" y="536493"/>
                  <a:pt x="2060172" y="550506"/>
                </a:cubicBezTo>
                <a:cubicBezTo>
                  <a:pt x="2056683" y="571437"/>
                  <a:pt x="2056779" y="618083"/>
                  <a:pt x="2032180" y="634482"/>
                </a:cubicBezTo>
                <a:cubicBezTo>
                  <a:pt x="2021510" y="641595"/>
                  <a:pt x="2007298" y="640702"/>
                  <a:pt x="1994857" y="643812"/>
                </a:cubicBezTo>
                <a:cubicBezTo>
                  <a:pt x="1914645" y="697288"/>
                  <a:pt x="2016129" y="633177"/>
                  <a:pt x="1938874" y="671804"/>
                </a:cubicBezTo>
                <a:cubicBezTo>
                  <a:pt x="1866523" y="707980"/>
                  <a:pt x="1953249" y="676342"/>
                  <a:pt x="1882890" y="699796"/>
                </a:cubicBezTo>
                <a:cubicBezTo>
                  <a:pt x="1859481" y="717353"/>
                  <a:pt x="1812564" y="753620"/>
                  <a:pt x="1789584" y="765110"/>
                </a:cubicBezTo>
                <a:cubicBezTo>
                  <a:pt x="1777143" y="771330"/>
                  <a:pt x="1765457" y="779373"/>
                  <a:pt x="1752262" y="783771"/>
                </a:cubicBezTo>
                <a:cubicBezTo>
                  <a:pt x="1737217" y="788786"/>
                  <a:pt x="1720994" y="789255"/>
                  <a:pt x="1705608" y="793102"/>
                </a:cubicBezTo>
                <a:cubicBezTo>
                  <a:pt x="1696067" y="795487"/>
                  <a:pt x="1686214" y="797657"/>
                  <a:pt x="1677617" y="802433"/>
                </a:cubicBezTo>
                <a:cubicBezTo>
                  <a:pt x="1658011" y="813325"/>
                  <a:pt x="1621633" y="839755"/>
                  <a:pt x="1621633" y="839755"/>
                </a:cubicBezTo>
                <a:cubicBezTo>
                  <a:pt x="1618523" y="849086"/>
                  <a:pt x="1616701" y="858950"/>
                  <a:pt x="1612302" y="867747"/>
                </a:cubicBezTo>
                <a:cubicBezTo>
                  <a:pt x="1598738" y="894875"/>
                  <a:pt x="1583582" y="908152"/>
                  <a:pt x="1556319" y="923731"/>
                </a:cubicBezTo>
                <a:cubicBezTo>
                  <a:pt x="1547780" y="928611"/>
                  <a:pt x="1537658" y="929951"/>
                  <a:pt x="1528327" y="933061"/>
                </a:cubicBezTo>
                <a:cubicBezTo>
                  <a:pt x="1506139" y="999622"/>
                  <a:pt x="1537601" y="919148"/>
                  <a:pt x="1491004" y="989045"/>
                </a:cubicBezTo>
                <a:cubicBezTo>
                  <a:pt x="1485548" y="997229"/>
                  <a:pt x="1487130" y="1008853"/>
                  <a:pt x="1481674" y="1017037"/>
                </a:cubicBezTo>
                <a:cubicBezTo>
                  <a:pt x="1454682" y="1057526"/>
                  <a:pt x="1402900" y="1068176"/>
                  <a:pt x="1360376" y="1082351"/>
                </a:cubicBezTo>
                <a:cubicBezTo>
                  <a:pt x="1351045" y="1085461"/>
                  <a:pt x="1342028" y="1089753"/>
                  <a:pt x="1332384" y="1091682"/>
                </a:cubicBezTo>
                <a:cubicBezTo>
                  <a:pt x="1266445" y="1104869"/>
                  <a:pt x="1300773" y="1095998"/>
                  <a:pt x="1229747" y="1119673"/>
                </a:cubicBezTo>
                <a:lnTo>
                  <a:pt x="1201755" y="1129004"/>
                </a:lnTo>
                <a:cubicBezTo>
                  <a:pt x="1155423" y="1198503"/>
                  <a:pt x="1214971" y="1113145"/>
                  <a:pt x="1155102" y="1184988"/>
                </a:cubicBezTo>
                <a:cubicBezTo>
                  <a:pt x="1147923" y="1193603"/>
                  <a:pt x="1142661" y="1203649"/>
                  <a:pt x="1136441" y="1212980"/>
                </a:cubicBezTo>
                <a:cubicBezTo>
                  <a:pt x="1129102" y="1234998"/>
                  <a:pt x="1129796" y="1246825"/>
                  <a:pt x="1108449" y="1259633"/>
                </a:cubicBezTo>
                <a:cubicBezTo>
                  <a:pt x="1100015" y="1264693"/>
                  <a:pt x="1089788" y="1265853"/>
                  <a:pt x="1080457" y="1268963"/>
                </a:cubicBezTo>
                <a:cubicBezTo>
                  <a:pt x="1071127" y="1275183"/>
                  <a:pt x="1061222" y="1280619"/>
                  <a:pt x="1052466" y="1287624"/>
                </a:cubicBezTo>
                <a:cubicBezTo>
                  <a:pt x="1023539" y="1310766"/>
                  <a:pt x="1044102" y="1305802"/>
                  <a:pt x="1005813" y="1324947"/>
                </a:cubicBezTo>
                <a:cubicBezTo>
                  <a:pt x="997016" y="1329346"/>
                  <a:pt x="987152" y="1331168"/>
                  <a:pt x="977821" y="1334278"/>
                </a:cubicBezTo>
                <a:cubicBezTo>
                  <a:pt x="909656" y="1402440"/>
                  <a:pt x="1004853" y="1313147"/>
                  <a:pt x="875184" y="1399592"/>
                </a:cubicBezTo>
                <a:cubicBezTo>
                  <a:pt x="865853" y="1405812"/>
                  <a:pt x="857831" y="1414707"/>
                  <a:pt x="847192" y="1418253"/>
                </a:cubicBezTo>
                <a:cubicBezTo>
                  <a:pt x="829244" y="1424236"/>
                  <a:pt x="809707" y="1423620"/>
                  <a:pt x="791208" y="1427584"/>
                </a:cubicBezTo>
                <a:cubicBezTo>
                  <a:pt x="766130" y="1432958"/>
                  <a:pt x="741224" y="1439199"/>
                  <a:pt x="716564" y="1446245"/>
                </a:cubicBezTo>
                <a:cubicBezTo>
                  <a:pt x="697650" y="1451649"/>
                  <a:pt x="660580" y="1464906"/>
                  <a:pt x="660580" y="1464906"/>
                </a:cubicBezTo>
                <a:cubicBezTo>
                  <a:pt x="651249" y="1474237"/>
                  <a:pt x="642725" y="1484450"/>
                  <a:pt x="632588" y="1492898"/>
                </a:cubicBezTo>
                <a:cubicBezTo>
                  <a:pt x="623973" y="1500077"/>
                  <a:pt x="612977" y="1504109"/>
                  <a:pt x="604596" y="1511559"/>
                </a:cubicBezTo>
                <a:cubicBezTo>
                  <a:pt x="584871" y="1529092"/>
                  <a:pt x="563252" y="1545585"/>
                  <a:pt x="548613" y="1567543"/>
                </a:cubicBezTo>
                <a:cubicBezTo>
                  <a:pt x="542392" y="1576874"/>
                  <a:pt x="537881" y="1587605"/>
                  <a:pt x="529951" y="1595535"/>
                </a:cubicBezTo>
                <a:cubicBezTo>
                  <a:pt x="522022" y="1603464"/>
                  <a:pt x="510716" y="1607191"/>
                  <a:pt x="501960" y="1614196"/>
                </a:cubicBezTo>
                <a:cubicBezTo>
                  <a:pt x="495091" y="1619691"/>
                  <a:pt x="490167" y="1627362"/>
                  <a:pt x="483298" y="1632857"/>
                </a:cubicBezTo>
                <a:cubicBezTo>
                  <a:pt x="474541" y="1639862"/>
                  <a:pt x="463745" y="1644134"/>
                  <a:pt x="455306" y="1651518"/>
                </a:cubicBezTo>
                <a:cubicBezTo>
                  <a:pt x="438755" y="1666000"/>
                  <a:pt x="429517" y="1691216"/>
                  <a:pt x="408653" y="1698171"/>
                </a:cubicBezTo>
                <a:cubicBezTo>
                  <a:pt x="389992" y="1704392"/>
                  <a:pt x="369037" y="1705922"/>
                  <a:pt x="352670" y="1716833"/>
                </a:cubicBezTo>
                <a:cubicBezTo>
                  <a:pt x="334009" y="1729274"/>
                  <a:pt x="316746" y="1744125"/>
                  <a:pt x="296686" y="1754155"/>
                </a:cubicBezTo>
                <a:cubicBezTo>
                  <a:pt x="284245" y="1760375"/>
                  <a:pt x="270937" y="1765101"/>
                  <a:pt x="259364" y="1772816"/>
                </a:cubicBezTo>
                <a:cubicBezTo>
                  <a:pt x="252044" y="1777696"/>
                  <a:pt x="248022" y="1786598"/>
                  <a:pt x="240702" y="1791478"/>
                </a:cubicBezTo>
                <a:cubicBezTo>
                  <a:pt x="229129" y="1799193"/>
                  <a:pt x="215821" y="1803919"/>
                  <a:pt x="203380" y="1810139"/>
                </a:cubicBezTo>
                <a:cubicBezTo>
                  <a:pt x="182297" y="1873386"/>
                  <a:pt x="212073" y="1797968"/>
                  <a:pt x="156727" y="1875453"/>
                </a:cubicBezTo>
                <a:cubicBezTo>
                  <a:pt x="149080" y="1886158"/>
                  <a:pt x="142298" y="1932303"/>
                  <a:pt x="138066" y="1940767"/>
                </a:cubicBezTo>
                <a:cubicBezTo>
                  <a:pt x="134132" y="1948636"/>
                  <a:pt x="124900" y="1952559"/>
                  <a:pt x="119404" y="1959429"/>
                </a:cubicBezTo>
                <a:cubicBezTo>
                  <a:pt x="112399" y="1968185"/>
                  <a:pt x="106963" y="1978090"/>
                  <a:pt x="100743" y="1987420"/>
                </a:cubicBezTo>
                <a:cubicBezTo>
                  <a:pt x="97633" y="1996751"/>
                  <a:pt x="94115" y="2005955"/>
                  <a:pt x="91413" y="2015412"/>
                </a:cubicBezTo>
                <a:cubicBezTo>
                  <a:pt x="87890" y="2027743"/>
                  <a:pt x="86585" y="2040728"/>
                  <a:pt x="82082" y="2052735"/>
                </a:cubicBezTo>
                <a:cubicBezTo>
                  <a:pt x="77198" y="2065758"/>
                  <a:pt x="69641" y="2077616"/>
                  <a:pt x="63421" y="2090057"/>
                </a:cubicBezTo>
                <a:cubicBezTo>
                  <a:pt x="60311" y="2105608"/>
                  <a:pt x="59105" y="2121665"/>
                  <a:pt x="54090" y="2136710"/>
                </a:cubicBezTo>
                <a:cubicBezTo>
                  <a:pt x="49691" y="2149906"/>
                  <a:pt x="37992" y="2160362"/>
                  <a:pt x="35429" y="2174033"/>
                </a:cubicBezTo>
                <a:cubicBezTo>
                  <a:pt x="28527" y="2210843"/>
                  <a:pt x="30743" y="2248837"/>
                  <a:pt x="26098" y="2286000"/>
                </a:cubicBezTo>
                <a:cubicBezTo>
                  <a:pt x="24507" y="2298724"/>
                  <a:pt x="19878" y="2310881"/>
                  <a:pt x="16768" y="2323322"/>
                </a:cubicBezTo>
                <a:cubicBezTo>
                  <a:pt x="22554" y="2520057"/>
                  <a:pt x="-48033" y="2588722"/>
                  <a:pt x="63421" y="2677886"/>
                </a:cubicBezTo>
                <a:cubicBezTo>
                  <a:pt x="80934" y="2691897"/>
                  <a:pt x="100743" y="2702767"/>
                  <a:pt x="119404" y="2715208"/>
                </a:cubicBezTo>
                <a:cubicBezTo>
                  <a:pt x="125625" y="2727649"/>
                  <a:pt x="129161" y="2741845"/>
                  <a:pt x="138066" y="2752531"/>
                </a:cubicBezTo>
                <a:cubicBezTo>
                  <a:pt x="171987" y="2793236"/>
                  <a:pt x="273185" y="2778843"/>
                  <a:pt x="296686" y="2780522"/>
                </a:cubicBezTo>
                <a:cubicBezTo>
                  <a:pt x="349559" y="2792963"/>
                  <a:pt x="401835" y="2808297"/>
                  <a:pt x="455306" y="2817845"/>
                </a:cubicBezTo>
                <a:cubicBezTo>
                  <a:pt x="489124" y="2823884"/>
                  <a:pt x="523878" y="2822732"/>
                  <a:pt x="557943" y="2827175"/>
                </a:cubicBezTo>
                <a:cubicBezTo>
                  <a:pt x="595463" y="2832069"/>
                  <a:pt x="632305" y="2841658"/>
                  <a:pt x="669911" y="2845837"/>
                </a:cubicBezTo>
                <a:cubicBezTo>
                  <a:pt x="744356" y="2854109"/>
                  <a:pt x="819345" y="2856738"/>
                  <a:pt x="893845" y="2864498"/>
                </a:cubicBezTo>
                <a:cubicBezTo>
                  <a:pt x="968666" y="2872292"/>
                  <a:pt x="1042947" y="2884815"/>
                  <a:pt x="1117780" y="2892490"/>
                </a:cubicBezTo>
                <a:cubicBezTo>
                  <a:pt x="1164293" y="2897260"/>
                  <a:pt x="1211049" y="2899319"/>
                  <a:pt x="1257739" y="2901820"/>
                </a:cubicBezTo>
                <a:lnTo>
                  <a:pt x="1640294" y="2920482"/>
                </a:lnTo>
                <a:lnTo>
                  <a:pt x="2181470" y="2901820"/>
                </a:lnTo>
                <a:cubicBezTo>
                  <a:pt x="2234392" y="2899703"/>
                  <a:pt x="2287388" y="2897760"/>
                  <a:pt x="2340090" y="2892490"/>
                </a:cubicBezTo>
                <a:cubicBezTo>
                  <a:pt x="2349877" y="2891511"/>
                  <a:pt x="2358540" y="2885544"/>
                  <a:pt x="2368082" y="2883159"/>
                </a:cubicBezTo>
                <a:cubicBezTo>
                  <a:pt x="2394152" y="2876642"/>
                  <a:pt x="2445777" y="2868655"/>
                  <a:pt x="2470719" y="2864498"/>
                </a:cubicBezTo>
                <a:cubicBezTo>
                  <a:pt x="2486270" y="2858278"/>
                  <a:pt x="2502391" y="2853327"/>
                  <a:pt x="2517372" y="2845837"/>
                </a:cubicBezTo>
                <a:cubicBezTo>
                  <a:pt x="2527402" y="2840822"/>
                  <a:pt x="2534581" y="2830256"/>
                  <a:pt x="2545364" y="2827175"/>
                </a:cubicBezTo>
                <a:cubicBezTo>
                  <a:pt x="2609869" y="2808745"/>
                  <a:pt x="2651378" y="2810797"/>
                  <a:pt x="2713315" y="2799184"/>
                </a:cubicBezTo>
                <a:cubicBezTo>
                  <a:pt x="2741498" y="2793900"/>
                  <a:pt x="2769560" y="2787819"/>
                  <a:pt x="2797290" y="2780522"/>
                </a:cubicBezTo>
                <a:cubicBezTo>
                  <a:pt x="2828692" y="2772258"/>
                  <a:pt x="2859309" y="2761222"/>
                  <a:pt x="2890596" y="2752531"/>
                </a:cubicBezTo>
                <a:cubicBezTo>
                  <a:pt x="2915308" y="2745667"/>
                  <a:pt x="2965241" y="2733869"/>
                  <a:pt x="2965241" y="2733869"/>
                </a:cubicBezTo>
                <a:cubicBezTo>
                  <a:pt x="3035009" y="2681545"/>
                  <a:pt x="2972268" y="2722453"/>
                  <a:pt x="3030555" y="2696547"/>
                </a:cubicBezTo>
                <a:cubicBezTo>
                  <a:pt x="3054761" y="2685788"/>
                  <a:pt x="3085873" y="2664956"/>
                  <a:pt x="3114531" y="2659224"/>
                </a:cubicBezTo>
                <a:cubicBezTo>
                  <a:pt x="3136096" y="2654911"/>
                  <a:pt x="3158229" y="2653947"/>
                  <a:pt x="3179845" y="2649894"/>
                </a:cubicBezTo>
                <a:cubicBezTo>
                  <a:pt x="3189273" y="2648126"/>
                  <a:pt x="3274939" y="2629389"/>
                  <a:pt x="3301143" y="2621902"/>
                </a:cubicBezTo>
                <a:cubicBezTo>
                  <a:pt x="3310600" y="2619200"/>
                  <a:pt x="3319491" y="2614500"/>
                  <a:pt x="3329135" y="2612571"/>
                </a:cubicBezTo>
                <a:cubicBezTo>
                  <a:pt x="3350700" y="2608258"/>
                  <a:pt x="3372577" y="2605543"/>
                  <a:pt x="3394449" y="2603241"/>
                </a:cubicBezTo>
                <a:cubicBezTo>
                  <a:pt x="3490784" y="2593101"/>
                  <a:pt x="3587495" y="2586567"/>
                  <a:pt x="3683698" y="2575249"/>
                </a:cubicBezTo>
                <a:cubicBezTo>
                  <a:pt x="3746167" y="2567900"/>
                  <a:pt x="3808090" y="2556475"/>
                  <a:pt x="3870311" y="2547257"/>
                </a:cubicBezTo>
                <a:lnTo>
                  <a:pt x="3935625" y="2537927"/>
                </a:lnTo>
                <a:cubicBezTo>
                  <a:pt x="3951176" y="2531706"/>
                  <a:pt x="3966235" y="2524078"/>
                  <a:pt x="3982278" y="2519265"/>
                </a:cubicBezTo>
                <a:cubicBezTo>
                  <a:pt x="4027965" y="2505559"/>
                  <a:pt x="4117270" y="2502007"/>
                  <a:pt x="4150229" y="2500604"/>
                </a:cubicBezTo>
                <a:cubicBezTo>
                  <a:pt x="4255926" y="2496106"/>
                  <a:pt x="4361723" y="2494383"/>
                  <a:pt x="4467470" y="2491273"/>
                </a:cubicBezTo>
                <a:cubicBezTo>
                  <a:pt x="4483021" y="2488163"/>
                  <a:pt x="4498823" y="2486116"/>
                  <a:pt x="4514123" y="2481943"/>
                </a:cubicBezTo>
                <a:cubicBezTo>
                  <a:pt x="4533100" y="2476767"/>
                  <a:pt x="4570106" y="2463282"/>
                  <a:pt x="4570106" y="2463282"/>
                </a:cubicBezTo>
                <a:cubicBezTo>
                  <a:pt x="4579437" y="2457061"/>
                  <a:pt x="4590168" y="2452550"/>
                  <a:pt x="4598098" y="2444620"/>
                </a:cubicBezTo>
                <a:cubicBezTo>
                  <a:pt x="4615244" y="2427474"/>
                  <a:pt x="4628737" y="2390027"/>
                  <a:pt x="4635421" y="2369975"/>
                </a:cubicBezTo>
                <a:cubicBezTo>
                  <a:pt x="4639476" y="2357810"/>
                  <a:pt x="4640248" y="2344660"/>
                  <a:pt x="4644751" y="2332653"/>
                </a:cubicBezTo>
                <a:cubicBezTo>
                  <a:pt x="4649635" y="2319629"/>
                  <a:pt x="4657192" y="2307772"/>
                  <a:pt x="4663413" y="2295331"/>
                </a:cubicBezTo>
                <a:cubicBezTo>
                  <a:pt x="4694706" y="2044972"/>
                  <a:pt x="4676658" y="2221336"/>
                  <a:pt x="4654082" y="1679510"/>
                </a:cubicBezTo>
                <a:cubicBezTo>
                  <a:pt x="4652265" y="1635894"/>
                  <a:pt x="4651559" y="1592001"/>
                  <a:pt x="4644751" y="1548882"/>
                </a:cubicBezTo>
                <a:cubicBezTo>
                  <a:pt x="4642139" y="1532338"/>
                  <a:pt x="4631386" y="1518118"/>
                  <a:pt x="4626090" y="1502229"/>
                </a:cubicBezTo>
                <a:cubicBezTo>
                  <a:pt x="4622035" y="1490063"/>
                  <a:pt x="4620134" y="1477278"/>
                  <a:pt x="4616760" y="1464906"/>
                </a:cubicBezTo>
                <a:cubicBezTo>
                  <a:pt x="4610802" y="1443061"/>
                  <a:pt x="4603189" y="1421655"/>
                  <a:pt x="4598098" y="1399592"/>
                </a:cubicBezTo>
                <a:cubicBezTo>
                  <a:pt x="4578182" y="1313290"/>
                  <a:pt x="4603331" y="1372732"/>
                  <a:pt x="4570106" y="1306286"/>
                </a:cubicBezTo>
                <a:cubicBezTo>
                  <a:pt x="4557542" y="1230899"/>
                  <a:pt x="4566759" y="1268250"/>
                  <a:pt x="4542115" y="1194318"/>
                </a:cubicBezTo>
                <a:lnTo>
                  <a:pt x="4542115" y="1194318"/>
                </a:lnTo>
                <a:cubicBezTo>
                  <a:pt x="4521319" y="1100742"/>
                  <a:pt x="4532520" y="1137546"/>
                  <a:pt x="4514123" y="1082351"/>
                </a:cubicBezTo>
                <a:cubicBezTo>
                  <a:pt x="4511013" y="1051249"/>
                  <a:pt x="4509212" y="1019988"/>
                  <a:pt x="4504792" y="989045"/>
                </a:cubicBezTo>
                <a:cubicBezTo>
                  <a:pt x="4502978" y="976350"/>
                  <a:pt x="4497756" y="964339"/>
                  <a:pt x="4495462" y="951722"/>
                </a:cubicBezTo>
                <a:cubicBezTo>
                  <a:pt x="4491528" y="930084"/>
                  <a:pt x="4488433" y="908280"/>
                  <a:pt x="4486131" y="886408"/>
                </a:cubicBezTo>
                <a:cubicBezTo>
                  <a:pt x="4482210" y="849162"/>
                  <a:pt x="4481176" y="811636"/>
                  <a:pt x="4476800" y="774441"/>
                </a:cubicBezTo>
                <a:cubicBezTo>
                  <a:pt x="4474947" y="758691"/>
                  <a:pt x="4469881" y="743463"/>
                  <a:pt x="4467470" y="727788"/>
                </a:cubicBezTo>
                <a:cubicBezTo>
                  <a:pt x="4463657" y="703004"/>
                  <a:pt x="4462625" y="677814"/>
                  <a:pt x="4458139" y="653143"/>
                </a:cubicBezTo>
                <a:cubicBezTo>
                  <a:pt x="4456380" y="643466"/>
                  <a:pt x="4451396" y="634640"/>
                  <a:pt x="4448808" y="625151"/>
                </a:cubicBezTo>
                <a:cubicBezTo>
                  <a:pt x="4442060" y="600407"/>
                  <a:pt x="4436367" y="575388"/>
                  <a:pt x="4430147" y="550506"/>
                </a:cubicBezTo>
                <a:cubicBezTo>
                  <a:pt x="4427037" y="538065"/>
                  <a:pt x="4429885" y="522252"/>
                  <a:pt x="4420817" y="513184"/>
                </a:cubicBezTo>
                <a:cubicBezTo>
                  <a:pt x="4394295" y="486662"/>
                  <a:pt x="4401891" y="496017"/>
                  <a:pt x="4374164" y="457200"/>
                </a:cubicBezTo>
                <a:cubicBezTo>
                  <a:pt x="4333915" y="400852"/>
                  <a:pt x="4380199" y="454454"/>
                  <a:pt x="4327511" y="410547"/>
                </a:cubicBezTo>
                <a:cubicBezTo>
                  <a:pt x="4280916" y="371717"/>
                  <a:pt x="4320720" y="389622"/>
                  <a:pt x="4271527" y="373224"/>
                </a:cubicBezTo>
                <a:cubicBezTo>
                  <a:pt x="4255976" y="360783"/>
                  <a:pt x="4241951" y="346148"/>
                  <a:pt x="4224874" y="335902"/>
                </a:cubicBezTo>
                <a:cubicBezTo>
                  <a:pt x="4210512" y="327285"/>
                  <a:pt x="4193469" y="324172"/>
                  <a:pt x="4178221" y="317241"/>
                </a:cubicBezTo>
                <a:cubicBezTo>
                  <a:pt x="4159227" y="308607"/>
                  <a:pt x="4141609" y="296998"/>
                  <a:pt x="4122237" y="289249"/>
                </a:cubicBezTo>
                <a:cubicBezTo>
                  <a:pt x="4110331" y="284486"/>
                  <a:pt x="4097245" y="283441"/>
                  <a:pt x="4084915" y="279918"/>
                </a:cubicBezTo>
                <a:cubicBezTo>
                  <a:pt x="4052553" y="270672"/>
                  <a:pt x="4046437" y="265079"/>
                  <a:pt x="4010270" y="251927"/>
                </a:cubicBezTo>
                <a:cubicBezTo>
                  <a:pt x="3991783" y="245205"/>
                  <a:pt x="3972550" y="240571"/>
                  <a:pt x="3954286" y="233265"/>
                </a:cubicBezTo>
                <a:cubicBezTo>
                  <a:pt x="3938735" y="227045"/>
                  <a:pt x="3923315" y="220485"/>
                  <a:pt x="3907633" y="214604"/>
                </a:cubicBezTo>
                <a:cubicBezTo>
                  <a:pt x="3898424" y="211151"/>
                  <a:pt x="3888438" y="209671"/>
                  <a:pt x="3879641" y="205273"/>
                </a:cubicBezTo>
                <a:cubicBezTo>
                  <a:pt x="3799306" y="165106"/>
                  <a:pt x="3868333" y="184351"/>
                  <a:pt x="3786335" y="167951"/>
                </a:cubicBezTo>
                <a:cubicBezTo>
                  <a:pt x="3723551" y="136559"/>
                  <a:pt x="3774349" y="157385"/>
                  <a:pt x="3693029" y="139959"/>
                </a:cubicBezTo>
                <a:cubicBezTo>
                  <a:pt x="3667951" y="134585"/>
                  <a:pt x="3643266" y="127518"/>
                  <a:pt x="3618384" y="121298"/>
                </a:cubicBezTo>
                <a:cubicBezTo>
                  <a:pt x="3605943" y="118188"/>
                  <a:pt x="3593637" y="114482"/>
                  <a:pt x="3581062" y="111967"/>
                </a:cubicBezTo>
                <a:lnTo>
                  <a:pt x="3534408" y="102637"/>
                </a:lnTo>
                <a:cubicBezTo>
                  <a:pt x="3521967" y="96416"/>
                  <a:pt x="3510110" y="88859"/>
                  <a:pt x="3497086" y="83975"/>
                </a:cubicBezTo>
                <a:cubicBezTo>
                  <a:pt x="3470018" y="73824"/>
                  <a:pt x="3418281" y="68719"/>
                  <a:pt x="3394449" y="65314"/>
                </a:cubicBezTo>
                <a:cubicBezTo>
                  <a:pt x="3385118" y="59094"/>
                  <a:pt x="3377518" y="48497"/>
                  <a:pt x="3366457" y="46653"/>
                </a:cubicBezTo>
                <a:cubicBezTo>
                  <a:pt x="3126809" y="6711"/>
                  <a:pt x="3289761" y="58408"/>
                  <a:pt x="3198506" y="27992"/>
                </a:cubicBezTo>
                <a:lnTo>
                  <a:pt x="3002564" y="37322"/>
                </a:ln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333972" y="2575249"/>
            <a:ext cx="1632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778897" y="3416695"/>
            <a:ext cx="7184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MORSETTI IN/OUT CON ALIMENTAZIONE </a:t>
            </a:r>
          </a:p>
        </p:txBody>
      </p:sp>
      <p:cxnSp>
        <p:nvCxnSpPr>
          <p:cNvPr id="14" name="Connettore diritto 13"/>
          <p:cNvCxnSpPr/>
          <p:nvPr/>
        </p:nvCxnSpPr>
        <p:spPr>
          <a:xfrm>
            <a:off x="2618785" y="3175820"/>
            <a:ext cx="702913" cy="59214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diritto 15"/>
          <p:cNvCxnSpPr/>
          <p:nvPr/>
        </p:nvCxnSpPr>
        <p:spPr>
          <a:xfrm flipH="1">
            <a:off x="2618785" y="3109461"/>
            <a:ext cx="664352" cy="79073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943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614" y="130213"/>
            <a:ext cx="3763040" cy="1135866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4793226" y="5135172"/>
            <a:ext cx="5958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</a:rPr>
              <a:t>FIRMWARE VERSIONE 3.73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855" y="1416184"/>
            <a:ext cx="5828279" cy="635188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79" y="2739108"/>
            <a:ext cx="10446694" cy="1307012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1324947" y="2202024"/>
            <a:ext cx="8434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ROSSO = MALFUNZIONAMENTO         </a:t>
            </a:r>
            <a:r>
              <a:rPr lang="it-IT" dirty="0">
                <a:solidFill>
                  <a:schemeClr val="bg1">
                    <a:lumMod val="50000"/>
                  </a:schemeClr>
                </a:solidFill>
              </a:rPr>
              <a:t>GRIGIO =NON ABILITATO     </a:t>
            </a:r>
            <a:r>
              <a:rPr lang="it-IT" dirty="0">
                <a:solidFill>
                  <a:srgbClr val="00B050"/>
                </a:solidFill>
              </a:rPr>
              <a:t>VERDE = OK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707502" y="4055001"/>
            <a:ext cx="1041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 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35902" y="4055001"/>
            <a:ext cx="1185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PRESENZA AC          CARICA/STATO BATTERIA       PSTN             SEGNALE GSM            STATO PERIFERICHE         STATO CLOUD</a:t>
            </a:r>
          </a:p>
        </p:txBody>
      </p:sp>
    </p:spTree>
    <p:extLst>
      <p:ext uri="{BB962C8B-B14F-4D97-AF65-F5344CB8AC3E}">
        <p14:creationId xmlns:p14="http://schemas.microsoft.com/office/powerpoint/2010/main" val="30729899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140507"/>
            <a:ext cx="7924800" cy="123825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169" y="2132734"/>
            <a:ext cx="4695825" cy="309562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513" y="3739324"/>
            <a:ext cx="3238500" cy="216217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201" y="2280372"/>
            <a:ext cx="4429125" cy="1400175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8714792" y="3804641"/>
            <a:ext cx="979714" cy="4221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109" y="3066184"/>
            <a:ext cx="3238500" cy="2162175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9629192" y="4450702"/>
            <a:ext cx="410547" cy="5878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837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25" y="1164142"/>
            <a:ext cx="8143875" cy="13430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647" y="2816999"/>
            <a:ext cx="3448050" cy="23241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661" y="2514823"/>
            <a:ext cx="1476375" cy="32480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72" y="2175520"/>
            <a:ext cx="4848225" cy="312420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6606073" y="2899571"/>
            <a:ext cx="1035698" cy="4221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115" y="3110634"/>
            <a:ext cx="3448050" cy="2324100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7641771" y="3321697"/>
            <a:ext cx="410547" cy="3496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6447453" y="5771799"/>
            <a:ext cx="56450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POSSIBILITA’ DI SCELTA DELLA TENSIONE COMUNE + O - SUL RELE’</a:t>
            </a:r>
          </a:p>
        </p:txBody>
      </p:sp>
    </p:spTree>
    <p:extLst>
      <p:ext uri="{BB962C8B-B14F-4D97-AF65-F5344CB8AC3E}">
        <p14:creationId xmlns:p14="http://schemas.microsoft.com/office/powerpoint/2010/main" val="3526805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830" y="2113190"/>
            <a:ext cx="8143875" cy="93345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5" y="1989754"/>
            <a:ext cx="2847975" cy="30861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800" y="3961931"/>
            <a:ext cx="5695950" cy="143827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080" y="4286721"/>
            <a:ext cx="728243" cy="789133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452582" y="1091682"/>
            <a:ext cx="53016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LED ATTIVATA</a:t>
            </a:r>
          </a:p>
          <a:p>
            <a:endParaRPr lang="it-IT" sz="1100" dirty="0"/>
          </a:p>
          <a:p>
            <a:r>
              <a:rPr lang="it-IT" sz="1100" dirty="0"/>
              <a:t>             LED SEGNALE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095528" y="5073680"/>
            <a:ext cx="53016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LED TRASMISSIONE DATI</a:t>
            </a:r>
          </a:p>
        </p:txBody>
      </p:sp>
      <p:cxnSp>
        <p:nvCxnSpPr>
          <p:cNvPr id="12" name="Connettore 2 11"/>
          <p:cNvCxnSpPr>
            <a:cxnSpLocks/>
          </p:cNvCxnSpPr>
          <p:nvPr/>
        </p:nvCxnSpPr>
        <p:spPr>
          <a:xfrm>
            <a:off x="641385" y="1266079"/>
            <a:ext cx="236070" cy="1233717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ttore 2 14"/>
          <p:cNvCxnSpPr>
            <a:cxnSpLocks/>
          </p:cNvCxnSpPr>
          <p:nvPr/>
        </p:nvCxnSpPr>
        <p:spPr>
          <a:xfrm flipH="1">
            <a:off x="1066258" y="1691846"/>
            <a:ext cx="143706" cy="786959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>
            <a:cxnSpLocks/>
          </p:cNvCxnSpPr>
          <p:nvPr/>
        </p:nvCxnSpPr>
        <p:spPr>
          <a:xfrm flipH="1" flipV="1">
            <a:off x="911257" y="5073680"/>
            <a:ext cx="1083798" cy="130805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</p:spTree>
    <p:extLst>
      <p:ext uri="{BB962C8B-B14F-4D97-AF65-F5344CB8AC3E}">
        <p14:creationId xmlns:p14="http://schemas.microsoft.com/office/powerpoint/2010/main" val="4202929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2507114"/>
            <a:ext cx="8153400" cy="11906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970" y="1568040"/>
            <a:ext cx="3933825" cy="294322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800" y="3961931"/>
            <a:ext cx="5695950" cy="143827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2466109" y="5541818"/>
            <a:ext cx="5781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SE PREMUTO RESET IP E RIACQUISIZIONE DI NUOVO DHCP</a:t>
            </a:r>
          </a:p>
        </p:txBody>
      </p:sp>
      <p:cxnSp>
        <p:nvCxnSpPr>
          <p:cNvPr id="10" name="Connettore 2 9"/>
          <p:cNvCxnSpPr/>
          <p:nvPr/>
        </p:nvCxnSpPr>
        <p:spPr>
          <a:xfrm flipV="1">
            <a:off x="2807855" y="4855459"/>
            <a:ext cx="443345" cy="73254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3897744" y="1178880"/>
            <a:ext cx="7878619" cy="7386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1400" b="1" dirty="0">
                <a:solidFill>
                  <a:srgbClr val="FF0000"/>
                </a:solidFill>
              </a:rPr>
              <a:t>SE IN RETE CON CLOUD SPIA </a:t>
            </a:r>
            <a:r>
              <a:rPr lang="it-IT" sz="1400" b="1" dirty="0">
                <a:solidFill>
                  <a:srgbClr val="00B050"/>
                </a:solidFill>
              </a:rPr>
              <a:t>VERDE</a:t>
            </a:r>
            <a:r>
              <a:rPr lang="it-IT" sz="1400" b="1" dirty="0">
                <a:solidFill>
                  <a:srgbClr val="FF0000"/>
                </a:solidFill>
              </a:rPr>
              <a:t> ACCESA E </a:t>
            </a:r>
            <a:r>
              <a:rPr lang="it-IT" sz="1400" b="1" dirty="0">
                <a:solidFill>
                  <a:srgbClr val="FFC000"/>
                </a:solidFill>
              </a:rPr>
              <a:t>GIALLA</a:t>
            </a:r>
            <a:r>
              <a:rPr lang="it-IT" sz="1400" b="1" dirty="0">
                <a:solidFill>
                  <a:srgbClr val="FF0000"/>
                </a:solidFill>
              </a:rPr>
              <a:t> LAMPEGGIANTE</a:t>
            </a:r>
          </a:p>
          <a:p>
            <a:endParaRPr lang="it-IT" sz="1400" b="1" dirty="0">
              <a:solidFill>
                <a:srgbClr val="FF0000"/>
              </a:solidFill>
            </a:endParaRPr>
          </a:p>
          <a:p>
            <a:r>
              <a:rPr lang="it-IT" sz="1400" b="1" dirty="0">
                <a:solidFill>
                  <a:srgbClr val="FF0000"/>
                </a:solidFill>
              </a:rPr>
              <a:t>	SE SONO ACCESE, LAMPEGGIANDO, LE SPIE ROSSE NON SI HA COLLEGAMENTO IN RETE</a:t>
            </a:r>
          </a:p>
        </p:txBody>
      </p:sp>
      <p:cxnSp>
        <p:nvCxnSpPr>
          <p:cNvPr id="13" name="Connettore 2 12"/>
          <p:cNvCxnSpPr>
            <a:cxnSpLocks/>
          </p:cNvCxnSpPr>
          <p:nvPr/>
        </p:nvCxnSpPr>
        <p:spPr>
          <a:xfrm flipH="1">
            <a:off x="3445165" y="1459345"/>
            <a:ext cx="360217" cy="104776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</a:t>
            </a:r>
          </a:p>
        </p:txBody>
      </p:sp>
    </p:spTree>
    <p:extLst>
      <p:ext uri="{BB962C8B-B14F-4D97-AF65-F5344CB8AC3E}">
        <p14:creationId xmlns:p14="http://schemas.microsoft.com/office/powerpoint/2010/main" val="7363290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982" y="1178880"/>
            <a:ext cx="8305800" cy="26765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33" y="1266079"/>
            <a:ext cx="1485900" cy="3562350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9237307" y="3368630"/>
            <a:ext cx="2560475" cy="839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Connettore diritto 8"/>
          <p:cNvCxnSpPr>
            <a:cxnSpLocks/>
          </p:cNvCxnSpPr>
          <p:nvPr/>
        </p:nvCxnSpPr>
        <p:spPr>
          <a:xfrm>
            <a:off x="6244418" y="2990945"/>
            <a:ext cx="474685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4488166" y="4424959"/>
            <a:ext cx="5745725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MASSIMO 2 DISPOSITIVI RX PER OGNI IMPIANTO </a:t>
            </a:r>
          </a:p>
          <a:p>
            <a:pPr algn="ctr"/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SI INTENDE : SE HO UNA TASTIERA CON RX ,</a:t>
            </a:r>
          </a:p>
          <a:p>
            <a:pPr algn="ctr"/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MASSIMO UN ART. EXPR800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491982" y="1821077"/>
            <a:ext cx="8487582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dirty="0"/>
              <a:t>Ricevitore radio da collegare su bus</a:t>
            </a:r>
          </a:p>
          <a:p>
            <a:r>
              <a:rPr lang="it-IT" dirty="0"/>
              <a:t>Memorizza fino a :</a:t>
            </a:r>
          </a:p>
          <a:p>
            <a:r>
              <a:rPr lang="it-IT" dirty="0"/>
              <a:t>		32 periferiche</a:t>
            </a:r>
          </a:p>
          <a:p>
            <a:r>
              <a:rPr lang="it-IT" dirty="0"/>
              <a:t>		4 sirene</a:t>
            </a:r>
          </a:p>
          <a:p>
            <a:r>
              <a:rPr lang="it-IT" dirty="0"/>
              <a:t>		8 telecomandi</a:t>
            </a:r>
          </a:p>
          <a:p>
            <a:r>
              <a:rPr lang="it-IT" dirty="0"/>
              <a:t>Trasmissione 128 bit </a:t>
            </a:r>
            <a:r>
              <a:rPr lang="it-IT" dirty="0" err="1"/>
              <a:t>Aes</a:t>
            </a:r>
            <a:r>
              <a:rPr lang="it-IT" dirty="0"/>
              <a:t> totalmente bidirezionale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463073" y="-136402"/>
            <a:ext cx="502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PERIFERICHE RADIO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83154" y="181959"/>
            <a:ext cx="618237" cy="44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9200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478" y="0"/>
            <a:ext cx="3581894" cy="137995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56" y="1266079"/>
            <a:ext cx="8210550" cy="4533900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53254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478" y="0"/>
            <a:ext cx="3581894" cy="137995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065" y="1266079"/>
            <a:ext cx="6874231" cy="4735581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76941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478" y="0"/>
            <a:ext cx="3581894" cy="137995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89" y="1379959"/>
            <a:ext cx="8220075" cy="444817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837" y="1881771"/>
            <a:ext cx="1961858" cy="1048041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94662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886" y="0"/>
            <a:ext cx="3357952" cy="128239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3" y="1282397"/>
            <a:ext cx="6707545" cy="152104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999" y="2933778"/>
            <a:ext cx="6777142" cy="144014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346" y="4504260"/>
            <a:ext cx="7268548" cy="1413882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113133" y="1156996"/>
            <a:ext cx="4636149" cy="16464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8294914" y="4504260"/>
            <a:ext cx="3610947" cy="14138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795B32F1-0E0F-4E85-AFFE-8204F833ED96}"/>
              </a:ext>
            </a:extLst>
          </p:cNvPr>
          <p:cNvSpPr/>
          <p:nvPr/>
        </p:nvSpPr>
        <p:spPr>
          <a:xfrm>
            <a:off x="4378036" y="4636655"/>
            <a:ext cx="1330037" cy="11822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xmlns="" id="{D2A7534D-A099-4BBF-9361-D1199114CC31}"/>
              </a:ext>
            </a:extLst>
          </p:cNvPr>
          <p:cNvCxnSpPr/>
          <p:nvPr/>
        </p:nvCxnSpPr>
        <p:spPr>
          <a:xfrm flipH="1">
            <a:off x="4378036" y="4655127"/>
            <a:ext cx="1330037" cy="11822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82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677" y="0"/>
            <a:ext cx="2449591" cy="42920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234" y="4867859"/>
            <a:ext cx="1618234" cy="90779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5" y="1545862"/>
            <a:ext cx="3899911" cy="3222081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896" y="1541701"/>
            <a:ext cx="6781659" cy="4419746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2547257" y="4348065"/>
            <a:ext cx="821094" cy="5197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665" y="633039"/>
            <a:ext cx="4221339" cy="1101424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8724122" y="3275045"/>
            <a:ext cx="1268964" cy="2146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296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1" y="1457528"/>
            <a:ext cx="4145287" cy="365238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830" y="698865"/>
            <a:ext cx="6185273" cy="51327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400" y="0"/>
            <a:ext cx="3045021" cy="503411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2519265" y="4488024"/>
            <a:ext cx="2280553" cy="8024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51" y="4603909"/>
            <a:ext cx="3400649" cy="856652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9657184" y="2920482"/>
            <a:ext cx="1156996" cy="1772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3387012" y="5038531"/>
            <a:ext cx="783772" cy="4220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3" name="Connettore diritto 12"/>
          <p:cNvCxnSpPr/>
          <p:nvPr/>
        </p:nvCxnSpPr>
        <p:spPr>
          <a:xfrm>
            <a:off x="5943600" y="1558212"/>
            <a:ext cx="138093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14728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015" y="816590"/>
            <a:ext cx="4139154" cy="515987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248" y="42922"/>
            <a:ext cx="5212927" cy="3676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139" y="1185070"/>
            <a:ext cx="2290955" cy="442291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083" y="4199679"/>
            <a:ext cx="2323150" cy="74920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1245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731" y="74956"/>
            <a:ext cx="3913923" cy="36472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004" y="542442"/>
            <a:ext cx="2453290" cy="83667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563" y="1379113"/>
            <a:ext cx="4234553" cy="452703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87" y="1379113"/>
            <a:ext cx="2647950" cy="383857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637" y="1966473"/>
            <a:ext cx="3352800" cy="2962275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58822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731" y="74956"/>
            <a:ext cx="3913923" cy="36472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004" y="542442"/>
            <a:ext cx="2453290" cy="836671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8661"/>
            <a:ext cx="2647950" cy="383857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570" y="3881656"/>
            <a:ext cx="4219575" cy="2047875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950" y="1348661"/>
            <a:ext cx="8905875" cy="2647950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89515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867" y="13915"/>
            <a:ext cx="4600575" cy="415294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583" y="1381155"/>
            <a:ext cx="3752850" cy="372427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00" y="2276505"/>
            <a:ext cx="5448300" cy="2828925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850" y="1327667"/>
            <a:ext cx="2305050" cy="1219200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708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654" y="0"/>
            <a:ext cx="3505200" cy="18383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34" y="2216924"/>
            <a:ext cx="4686300" cy="272415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271" y="1937883"/>
            <a:ext cx="3781425" cy="345757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0" y="1091682"/>
            <a:ext cx="1511559" cy="174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67338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25"/>
            <a:ext cx="4590661" cy="575654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67" y="9325"/>
            <a:ext cx="5859625" cy="593213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370" y="905687"/>
            <a:ext cx="8727233" cy="480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4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25"/>
            <a:ext cx="4590661" cy="57565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67" y="9325"/>
            <a:ext cx="5859625" cy="593213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49" y="808119"/>
            <a:ext cx="7900209" cy="5099293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94" y="1151748"/>
            <a:ext cx="129540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208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25"/>
            <a:ext cx="4590661" cy="57565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167" y="9325"/>
            <a:ext cx="5859625" cy="59321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125046"/>
            <a:ext cx="9607505" cy="409076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295" y="4083596"/>
            <a:ext cx="3086705" cy="151710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070" y="1066748"/>
            <a:ext cx="1083722" cy="3016848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8864082" y="0"/>
            <a:ext cx="2369975" cy="602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5066522" y="-83976"/>
            <a:ext cx="1978090" cy="8397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77255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1114425"/>
            <a:ext cx="2532062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9688" y="1539875"/>
            <a:ext cx="1412875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25" y="2557463"/>
            <a:ext cx="1317625" cy="197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260350"/>
            <a:ext cx="3719513" cy="9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662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2276475"/>
            <a:ext cx="4200525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2611438" y="4829175"/>
            <a:ext cx="2867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 -  L  -  BC</a:t>
            </a:r>
          </a:p>
        </p:txBody>
      </p:sp>
      <p:sp>
        <p:nvSpPr>
          <p:cNvPr id="3" name="Rettangolo 2"/>
          <p:cNvSpPr/>
          <p:nvPr/>
        </p:nvSpPr>
        <p:spPr>
          <a:xfrm>
            <a:off x="6186488" y="260350"/>
            <a:ext cx="3895725" cy="977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" name="Rettangolo arrotondato 3"/>
          <p:cNvSpPr/>
          <p:nvPr/>
        </p:nvSpPr>
        <p:spPr>
          <a:xfrm>
            <a:off x="9215438" y="2382838"/>
            <a:ext cx="866775" cy="34131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Rettangolo arrotondato 13"/>
          <p:cNvSpPr/>
          <p:nvPr/>
        </p:nvSpPr>
        <p:spPr>
          <a:xfrm>
            <a:off x="9055100" y="4214813"/>
            <a:ext cx="866775" cy="3397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4"/>
          <p:cNvSpPr/>
          <p:nvPr/>
        </p:nvSpPr>
        <p:spPr>
          <a:xfrm>
            <a:off x="9124950" y="2927350"/>
            <a:ext cx="865188" cy="106045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889" y="76200"/>
            <a:ext cx="1352550" cy="419100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8696209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CasellaDiTesto 4"/>
          <p:cNvSpPr txBox="1">
            <a:spLocks noChangeArrowheads="1"/>
          </p:cNvSpPr>
          <p:nvPr/>
        </p:nvSpPr>
        <p:spPr bwMode="auto">
          <a:xfrm>
            <a:off x="9224963" y="1882775"/>
            <a:ext cx="16097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8000">
                <a:solidFill>
                  <a:srgbClr val="FF0000"/>
                </a:solidFill>
              </a:rPr>
              <a:t>BC</a:t>
            </a:r>
          </a:p>
        </p:txBody>
      </p:sp>
      <p:pic>
        <p:nvPicPr>
          <p:cNvPr id="716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8" t="32840" r="33353" b="31619"/>
          <a:stretch>
            <a:fillRect/>
          </a:stretch>
        </p:blipFill>
        <p:spPr bwMode="auto">
          <a:xfrm>
            <a:off x="1631950" y="1628775"/>
            <a:ext cx="4046538" cy="365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7" name="CasellaDiTesto 7"/>
          <p:cNvSpPr txBox="1">
            <a:spLocks noChangeArrowheads="1"/>
          </p:cNvSpPr>
          <p:nvPr/>
        </p:nvSpPr>
        <p:spPr bwMode="auto">
          <a:xfrm>
            <a:off x="8386763" y="631825"/>
            <a:ext cx="1492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8000">
                <a:solidFill>
                  <a:srgbClr val="FF0000"/>
                </a:solidFill>
              </a:rPr>
              <a:t>T</a:t>
            </a:r>
          </a:p>
        </p:txBody>
      </p:sp>
      <p:pic>
        <p:nvPicPr>
          <p:cNvPr id="716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8" t="32840" r="33353" b="31619"/>
          <a:stretch>
            <a:fillRect/>
          </a:stretch>
        </p:blipFill>
        <p:spPr bwMode="auto">
          <a:xfrm>
            <a:off x="8553450" y="1989138"/>
            <a:ext cx="3328988" cy="30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689" name="CasellaDiTesto 1"/>
          <p:cNvSpPr txBox="1">
            <a:spLocks noChangeArrowheads="1"/>
          </p:cNvSpPr>
          <p:nvPr/>
        </p:nvSpPr>
        <p:spPr bwMode="auto">
          <a:xfrm>
            <a:off x="106363" y="857250"/>
            <a:ext cx="5284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BoxerT è un sensore tripla tecnologia pensato per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tutte le installazioni da esterno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sp>
        <p:nvSpPr>
          <p:cNvPr id="71690" name="CasellaDiTesto 2"/>
          <p:cNvSpPr txBox="1">
            <a:spLocks noChangeArrowheads="1"/>
          </p:cNvSpPr>
          <p:nvPr/>
        </p:nvSpPr>
        <p:spPr bwMode="auto">
          <a:xfrm>
            <a:off x="5657851" y="1457325"/>
            <a:ext cx="2916237" cy="464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 dirty="0"/>
              <a:t> </a:t>
            </a:r>
            <a:r>
              <a:rPr lang="it-IT" altLang="it-IT" sz="1800" b="1" i="1" dirty="0"/>
              <a:t>Caratteristiche: </a:t>
            </a:r>
            <a:endParaRPr lang="it-IT" altLang="it-IT" sz="18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Sensore a tripla tecnologia (2 piroelettrici, 1 microonda).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Possibilità di configurare 8 PRESET di funzionamento in funzione delle esigenze </a:t>
            </a:r>
            <a:r>
              <a:rPr lang="it-IT" altLang="it-IT" sz="1000" i="1" dirty="0" err="1"/>
              <a:t>installative</a:t>
            </a:r>
            <a:r>
              <a:rPr lang="it-IT" altLang="it-IT" sz="1000" i="1" dirty="0"/>
              <a:t>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Differenti tipi di lenti in funzione del tipo di installazione (volumetrica, tenda verticale/orizzontale).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PET immune regolabile con diversi pesi.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Doppio anti mascheramento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</a:t>
            </a:r>
            <a:r>
              <a:rPr lang="it-IT" altLang="it-IT" sz="1000" i="1" dirty="0" err="1"/>
              <a:t>Tamper</a:t>
            </a:r>
            <a:r>
              <a:rPr lang="it-IT" altLang="it-IT" sz="1000" i="1" dirty="0"/>
              <a:t> antistrappo, ed anti apertura con micro switch.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</a:t>
            </a:r>
            <a:r>
              <a:rPr lang="it-IT" altLang="it-IT" sz="1000" i="1" dirty="0" err="1"/>
              <a:t>Tamper</a:t>
            </a:r>
            <a:r>
              <a:rPr lang="it-IT" altLang="it-IT" sz="1000" i="1" dirty="0"/>
              <a:t> anti rotazione con accelerometro nel caso il sensore venga montato su snodo.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Autodiagnosi automatica (analisi della tensione di alimentazione, della portata dei sensori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N°4 </a:t>
            </a:r>
            <a:r>
              <a:rPr lang="it-IT" altLang="it-IT" sz="1000" i="1" dirty="0" err="1"/>
              <a:t>relé</a:t>
            </a:r>
            <a:r>
              <a:rPr lang="it-IT" altLang="it-IT" sz="1000" i="1" dirty="0"/>
              <a:t> di uscita liberamente configurabili per le funzioni allarme, mascheramento, accecamento.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Ingresso di notifica stato impianto per attivazione LOG eventi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Trimmer di regolazione della portata nella funzione stand alone.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Led Bicolore Rosso e Verde. </a:t>
            </a:r>
            <a:endParaRPr lang="it-IT" altLang="it-IT" sz="10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000" i="1" dirty="0"/>
              <a:t>• N° 6 </a:t>
            </a:r>
            <a:r>
              <a:rPr lang="it-IT" altLang="it-IT" sz="1000" i="1" dirty="0" err="1"/>
              <a:t>Dip</a:t>
            </a:r>
            <a:r>
              <a:rPr lang="it-IT" altLang="it-IT" sz="1000" i="1" dirty="0"/>
              <a:t> switch per il setup delle funzioni e dei </a:t>
            </a:r>
            <a:r>
              <a:rPr lang="it-IT" altLang="it-IT" sz="1000" i="1" dirty="0" err="1"/>
              <a:t>preset</a:t>
            </a:r>
            <a:endParaRPr lang="it-IT" altLang="it-IT" sz="1000" dirty="0"/>
          </a:p>
        </p:txBody>
      </p:sp>
      <p:sp>
        <p:nvSpPr>
          <p:cNvPr id="77835" name="CasellaDiTesto 10"/>
          <p:cNvSpPr txBox="1">
            <a:spLocks noChangeArrowheads="1"/>
          </p:cNvSpPr>
          <p:nvPr/>
        </p:nvSpPr>
        <p:spPr bwMode="auto">
          <a:xfrm>
            <a:off x="274638" y="1620838"/>
            <a:ext cx="44672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b="1" i="1" dirty="0"/>
              <a:t>Programmazione anche tramite software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- Visualizzazione grafica della portata di ogni singola tecnologia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- Consultazione della statistica delle violazioni della singola tecnologia,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per la ricerca dei falsi allarmi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- Configurazione libera di tutte le uscite a disposizione del sensore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- Memorizzazione di PRESET in funzione delle esigenze </a:t>
            </a:r>
            <a:r>
              <a:rPr lang="it-IT" altLang="it-IT" sz="1050" dirty="0" err="1"/>
              <a:t>installative</a:t>
            </a:r>
            <a:endParaRPr lang="it-IT" altLang="it-IT" sz="1050" dirty="0"/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it-IT" altLang="it-IT" sz="1050" dirty="0"/>
              <a:t>- Configurazione preallarmi utilizzando una o più tecnologie del sensore</a:t>
            </a:r>
          </a:p>
        </p:txBody>
      </p:sp>
      <p:pic>
        <p:nvPicPr>
          <p:cNvPr id="7169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2913063"/>
            <a:ext cx="4398962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889" y="76200"/>
            <a:ext cx="1352550" cy="419100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418681343"/>
      </p:ext>
    </p:extLst>
  </p:cSld>
  <p:clrMapOvr>
    <a:masterClrMapping/>
  </p:clrMapOvr>
  <p:transition spd="slow">
    <p:blinds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2484438"/>
            <a:ext cx="91440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889" y="76200"/>
            <a:ext cx="1352550" cy="419100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4576647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39713"/>
            <a:ext cx="3719513" cy="9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755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728663"/>
            <a:ext cx="3862387" cy="521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6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2808288"/>
            <a:ext cx="4243388" cy="188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132138" y="239713"/>
            <a:ext cx="4591050" cy="955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6955475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" y="1154113"/>
            <a:ext cx="5995988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325" y="2817813"/>
            <a:ext cx="5845175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0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038" y="4460875"/>
            <a:ext cx="6540500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3879873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62050"/>
            <a:ext cx="9144000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1524000" y="1984375"/>
            <a:ext cx="9144000" cy="1060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4855339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25" y="1271588"/>
            <a:ext cx="8707438" cy="40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1263200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863" y="1917700"/>
            <a:ext cx="1985962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13" y="1917700"/>
            <a:ext cx="20605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2" name="CasellaDiTesto 6"/>
          <p:cNvSpPr txBox="1">
            <a:spLocks noChangeArrowheads="1"/>
          </p:cNvSpPr>
          <p:nvPr/>
        </p:nvSpPr>
        <p:spPr bwMode="auto">
          <a:xfrm>
            <a:off x="2190750" y="3795713"/>
            <a:ext cx="20081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LENTE TENDA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ORRIZZONTALE</a:t>
            </a:r>
          </a:p>
        </p:txBody>
      </p:sp>
      <p:sp>
        <p:nvSpPr>
          <p:cNvPr id="78853" name="CasellaDiTesto 7"/>
          <p:cNvSpPr txBox="1">
            <a:spLocks noChangeArrowheads="1"/>
          </p:cNvSpPr>
          <p:nvPr/>
        </p:nvSpPr>
        <p:spPr bwMode="auto">
          <a:xfrm>
            <a:off x="4799013" y="3821113"/>
            <a:ext cx="180022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LENTE TENDA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VERTICALE</a:t>
            </a:r>
          </a:p>
        </p:txBody>
      </p:sp>
      <p:sp>
        <p:nvSpPr>
          <p:cNvPr id="78854" name="CasellaDiTesto 8"/>
          <p:cNvSpPr txBox="1">
            <a:spLocks noChangeArrowheads="1"/>
          </p:cNvSpPr>
          <p:nvPr/>
        </p:nvSpPr>
        <p:spPr bwMode="auto">
          <a:xfrm>
            <a:off x="7551738" y="3833813"/>
            <a:ext cx="2060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LENTE TENDA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VOLUMETRICA</a:t>
            </a:r>
          </a:p>
        </p:txBody>
      </p:sp>
      <p:pic>
        <p:nvPicPr>
          <p:cNvPr id="7885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481013"/>
            <a:ext cx="3719513" cy="9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/>
          <p:nvPr/>
        </p:nvSpPr>
        <p:spPr>
          <a:xfrm>
            <a:off x="4060825" y="4968875"/>
            <a:ext cx="43608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it-IT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FORNITE PER TUTTI I SENSORI</a:t>
            </a:r>
          </a:p>
        </p:txBody>
      </p:sp>
      <p:sp>
        <p:nvSpPr>
          <p:cNvPr id="3" name="Rettangolo 2"/>
          <p:cNvSpPr/>
          <p:nvPr/>
        </p:nvSpPr>
        <p:spPr>
          <a:xfrm>
            <a:off x="3940175" y="4838700"/>
            <a:ext cx="3903663" cy="5857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" name="Rettangolo 3"/>
          <p:cNvSpPr/>
          <p:nvPr/>
        </p:nvSpPr>
        <p:spPr>
          <a:xfrm>
            <a:off x="5232400" y="554038"/>
            <a:ext cx="3902075" cy="904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78860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175" y="1873250"/>
            <a:ext cx="2057400" cy="180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6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8" t="32840" r="33353" b="31619"/>
          <a:stretch>
            <a:fillRect/>
          </a:stretch>
        </p:blipFill>
        <p:spPr bwMode="auto">
          <a:xfrm>
            <a:off x="10098088" y="1636713"/>
            <a:ext cx="2284412" cy="206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tangolo 4"/>
          <p:cNvSpPr/>
          <p:nvPr/>
        </p:nvSpPr>
        <p:spPr>
          <a:xfrm>
            <a:off x="11620500" y="2070100"/>
            <a:ext cx="1146175" cy="18811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78863" name="Immagin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863" y="1060450"/>
            <a:ext cx="28082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8613236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481013"/>
            <a:ext cx="3719513" cy="97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87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3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sellaDiTesto 5"/>
          <p:cNvSpPr txBox="1"/>
          <p:nvPr/>
        </p:nvSpPr>
        <p:spPr>
          <a:xfrm>
            <a:off x="2424113" y="3536950"/>
            <a:ext cx="5688012" cy="969963"/>
          </a:xfrm>
          <a:prstGeom prst="rect">
            <a:avLst/>
          </a:prstGeom>
          <a:noFill/>
        </p:spPr>
        <p:txBody>
          <a:bodyPr lIns="107287" tIns="53643" rIns="107287" bIns="53643">
            <a:spAutoFit/>
          </a:bodyPr>
          <a:lstStyle/>
          <a:p>
            <a:pPr eaLnBrk="1" hangingPunct="1">
              <a:defRPr/>
            </a:pPr>
            <a:r>
              <a:rPr lang="it-IT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REGOLAZIONE DEL SENSORE DA SOFTWARE</a:t>
            </a:r>
          </a:p>
        </p:txBody>
      </p:sp>
      <p:sp>
        <p:nvSpPr>
          <p:cNvPr id="79877" name="CasellaDiTesto 6"/>
          <p:cNvSpPr txBox="1">
            <a:spLocks noChangeArrowheads="1"/>
          </p:cNvSpPr>
          <p:nvPr/>
        </p:nvSpPr>
        <p:spPr bwMode="auto">
          <a:xfrm>
            <a:off x="3436938" y="6546850"/>
            <a:ext cx="46545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700">
                <a:solidFill>
                  <a:schemeClr val="bg1"/>
                </a:solidFill>
              </a:rPr>
              <a:t>Pozzi Enrico – project  manager</a:t>
            </a:r>
          </a:p>
        </p:txBody>
      </p:sp>
    </p:spTree>
    <p:extLst>
      <p:ext uri="{BB962C8B-B14F-4D97-AF65-F5344CB8AC3E}">
        <p14:creationId xmlns:p14="http://schemas.microsoft.com/office/powerpoint/2010/main" val="31615064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CasellaDiTesto 4"/>
          <p:cNvSpPr txBox="1">
            <a:spLocks noChangeArrowheads="1"/>
          </p:cNvSpPr>
          <p:nvPr/>
        </p:nvSpPr>
        <p:spPr bwMode="auto">
          <a:xfrm>
            <a:off x="7209551" y="137950"/>
            <a:ext cx="16097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8000" dirty="0">
                <a:solidFill>
                  <a:srgbClr val="FF0000"/>
                </a:solidFill>
              </a:rPr>
              <a:t>BC</a:t>
            </a:r>
          </a:p>
        </p:txBody>
      </p:sp>
      <p:pic>
        <p:nvPicPr>
          <p:cNvPr id="809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8" t="32840" r="33353" b="31619"/>
          <a:stretch>
            <a:fillRect/>
          </a:stretch>
        </p:blipFill>
        <p:spPr bwMode="auto">
          <a:xfrm>
            <a:off x="1631950" y="1628775"/>
            <a:ext cx="4046538" cy="365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90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62" t="35101" r="33324" b="29271"/>
          <a:stretch>
            <a:fillRect/>
          </a:stretch>
        </p:blipFill>
        <p:spPr bwMode="auto">
          <a:xfrm>
            <a:off x="2397968" y="1965325"/>
            <a:ext cx="3306008" cy="331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0905" name="Rettangolo 1"/>
          <p:cNvSpPr>
            <a:spLocks noChangeArrowheads="1"/>
          </p:cNvSpPr>
          <p:nvPr/>
        </p:nvSpPr>
        <p:spPr bwMode="auto">
          <a:xfrm>
            <a:off x="5856288" y="2903538"/>
            <a:ext cx="457200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800"/>
              <a:t> </a:t>
            </a:r>
            <a:r>
              <a:rPr lang="it-IT" altLang="it-IT" sz="1200" b="1" i="1"/>
              <a:t>Caratteristiche: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Sensore a Doppia Tecnologia (2 PIR digitali, con funzionamento in AND con tempo di 4 secondi).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Differenti tipi di lenti in funzione del tipo di installazione (volumetrica, tenda verticale/orizzontale).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PET immune.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Tamper antistrappo, ed anti apertura.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Portata regolabile 6 o 12 metri.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Led di segnalazione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Doppio impulso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i="1"/>
              <a:t>• Snodo per fissaggio a muro </a:t>
            </a:r>
            <a:endParaRPr lang="it-IT" altLang="it-IT" sz="1200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194491788"/>
      </p:ext>
    </p:extLst>
  </p:cSld>
  <p:clrMapOvr>
    <a:masterClrMapping/>
  </p:clrMapOvr>
  <p:transition spd="slow">
    <p:blinds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1109663"/>
            <a:ext cx="4502150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Immagin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463" y="996950"/>
            <a:ext cx="4003675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9" name="Immagin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088" y="2747963"/>
            <a:ext cx="3663950" cy="284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ttore 2 6"/>
          <p:cNvCxnSpPr/>
          <p:nvPr/>
        </p:nvCxnSpPr>
        <p:spPr>
          <a:xfrm>
            <a:off x="2495550" y="2085975"/>
            <a:ext cx="2043113" cy="17049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7893585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" y="933450"/>
            <a:ext cx="5534025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1013" y="2476500"/>
            <a:ext cx="5946775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588" y="4238625"/>
            <a:ext cx="701357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188" y="1320800"/>
            <a:ext cx="3438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4400726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CasellaDiTesto 4"/>
          <p:cNvSpPr txBox="1">
            <a:spLocks noChangeArrowheads="1"/>
          </p:cNvSpPr>
          <p:nvPr/>
        </p:nvSpPr>
        <p:spPr bwMode="auto">
          <a:xfrm>
            <a:off x="7369175" y="318280"/>
            <a:ext cx="16097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8000" dirty="0">
                <a:solidFill>
                  <a:srgbClr val="FF0000"/>
                </a:solidFill>
              </a:rPr>
              <a:t>BC</a:t>
            </a:r>
          </a:p>
        </p:txBody>
      </p:sp>
      <p:pic>
        <p:nvPicPr>
          <p:cNvPr id="8499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8" t="32840" r="33353" b="31619"/>
          <a:stretch>
            <a:fillRect/>
          </a:stretch>
        </p:blipFill>
        <p:spPr bwMode="auto">
          <a:xfrm>
            <a:off x="1631950" y="1628775"/>
            <a:ext cx="4046538" cy="365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9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73" t="33963" r="33228" b="29633"/>
          <a:stretch>
            <a:fillRect/>
          </a:stretch>
        </p:blipFill>
        <p:spPr bwMode="auto">
          <a:xfrm>
            <a:off x="2304661" y="2032000"/>
            <a:ext cx="3396505" cy="343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5000" name="Rettangolo 2"/>
          <p:cNvSpPr>
            <a:spLocks noChangeArrowheads="1"/>
          </p:cNvSpPr>
          <p:nvPr/>
        </p:nvSpPr>
        <p:spPr bwMode="auto">
          <a:xfrm>
            <a:off x="5845175" y="3160713"/>
            <a:ext cx="4572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 b="1" i="1"/>
              <a:t>Caratteristiche: </a:t>
            </a:r>
            <a:endParaRPr lang="it-IT" altLang="it-IT" sz="12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Doppio PIR in AND con tempo 4‘’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Copertura da 3 mt a 15 mt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Led di walk test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Allarme Buzzer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Funzione test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Stand-by per risparmio batteria di 2 min 30 sec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Funzione doppio impulso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Lenti intercambiabili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Snodo opzionale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Contatto di allarme con relè a stato solido (NO, NC)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1200"/>
              <a:t>- Contatto Tamper (NO e NC)</a:t>
            </a:r>
          </a:p>
        </p:txBody>
      </p:sp>
      <p:sp>
        <p:nvSpPr>
          <p:cNvPr id="85006" name="CasellaDiTesto 2"/>
          <p:cNvSpPr txBox="1">
            <a:spLocks noChangeArrowheads="1"/>
          </p:cNvSpPr>
          <p:nvPr/>
        </p:nvSpPr>
        <p:spPr bwMode="auto">
          <a:xfrm>
            <a:off x="506413" y="1042988"/>
            <a:ext cx="5737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rgbClr val="FF0000"/>
                </a:solidFill>
                <a:latin typeface="Arial Rounded MT Bold" panose="020F0704030504030204" pitchFamily="34" charset="0"/>
              </a:rPr>
              <a:t>PER SISTEMI RADIO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983515503"/>
      </p:ext>
    </p:extLst>
  </p:cSld>
  <p:clrMapOvr>
    <a:masterClrMapping/>
  </p:clrMapOvr>
  <p:transition spd="slow">
    <p:blinds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Segnaposto contenut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6875" y="2338388"/>
            <a:ext cx="9001125" cy="2133600"/>
          </a:xfrm>
        </p:spPr>
      </p:pic>
      <p:sp>
        <p:nvSpPr>
          <p:cNvPr id="87045" name="CasellaDiTesto 4"/>
          <p:cNvSpPr txBox="1">
            <a:spLocks noChangeArrowheads="1"/>
          </p:cNvSpPr>
          <p:nvPr/>
        </p:nvSpPr>
        <p:spPr bwMode="auto">
          <a:xfrm>
            <a:off x="895350" y="1282700"/>
            <a:ext cx="57356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b="1">
                <a:solidFill>
                  <a:srgbClr val="FF0000"/>
                </a:solidFill>
                <a:latin typeface="Arial Rounded MT Bold" panose="020F0704030504030204" pitchFamily="34" charset="0"/>
              </a:rPr>
              <a:t>PER SISTEMI RADIO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9"/>
            <a:ext cx="3890865" cy="60364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1342" y="16459"/>
            <a:ext cx="2809584" cy="641318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2512509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515" y="830051"/>
            <a:ext cx="8743950" cy="255979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252" y="1020149"/>
            <a:ext cx="2972383" cy="4195013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40"/>
            <a:ext cx="3554963" cy="636438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697" y="-180012"/>
            <a:ext cx="2324100" cy="9144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38" y="3192230"/>
            <a:ext cx="6220931" cy="278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57811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6" name="Rettangolo 5"/>
          <p:cNvSpPr/>
          <p:nvPr/>
        </p:nvSpPr>
        <p:spPr>
          <a:xfrm>
            <a:off x="3387012" y="1480068"/>
            <a:ext cx="337651" cy="28195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1663533" y="987295"/>
            <a:ext cx="45719" cy="29502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3566978" y="1386762"/>
            <a:ext cx="4732407" cy="186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346980"/>
            <a:ext cx="6572250" cy="52197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037" y="2791549"/>
            <a:ext cx="2887629" cy="1508114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8145624" y="2889865"/>
            <a:ext cx="46654" cy="16168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8401838" y="2786948"/>
            <a:ext cx="254725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816" y="4299663"/>
            <a:ext cx="2901484" cy="1817344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8401838" y="2809807"/>
            <a:ext cx="133199" cy="14898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11997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41" y="1657158"/>
            <a:ext cx="5063729" cy="3017478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5393094" y="1511559"/>
            <a:ext cx="64567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RESET  CENTRALE :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	CHIUDERE JP1 O PREMERE IL PULSANTE REC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	ALIMENTARE LA SCHEDA</a:t>
            </a:r>
          </a:p>
          <a:p>
            <a:endParaRPr lang="it-IT" dirty="0">
              <a:latin typeface="Arial Rounded MT Bold" panose="020F0704030504030204" pitchFamily="34" charset="0"/>
            </a:endParaRPr>
          </a:p>
          <a:p>
            <a:endParaRPr lang="it-IT" dirty="0">
              <a:latin typeface="Arial Rounded MT Bold" panose="020F0704030504030204" pitchFamily="34" charset="0"/>
            </a:endParaRP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DA TASTIERA E’ POSSIBILE COMUNQUE RESETTARE :</a:t>
            </a: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CODICI UTENTE</a:t>
            </a: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CONFIGURAZIONE</a:t>
            </a:r>
          </a:p>
          <a:p>
            <a:endParaRPr lang="it-IT" dirty="0">
              <a:latin typeface="Arial Rounded MT Bold" panose="020F0704030504030204" pitchFamily="34" charset="0"/>
            </a:endParaRPr>
          </a:p>
          <a:p>
            <a:endParaRPr lang="it-IT" dirty="0">
              <a:latin typeface="Arial Rounded MT Bold" panose="020F0704030504030204" pitchFamily="34" charset="0"/>
            </a:endParaRPr>
          </a:p>
          <a:p>
            <a:r>
              <a:rPr lang="it-IT" dirty="0">
                <a:solidFill>
                  <a:srgbClr val="00B050"/>
                </a:solidFill>
                <a:latin typeface="Arial Rounded MT Bold" panose="020F0704030504030204" pitchFamily="34" charset="0"/>
              </a:rPr>
              <a:t>GLI EVENTI POSSONO ESSERE RESETTATI SOLO DAL COSTRUTTORE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4105469" y="4226767"/>
            <a:ext cx="279919" cy="2799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/>
          <p:cNvSpPr/>
          <p:nvPr/>
        </p:nvSpPr>
        <p:spPr>
          <a:xfrm>
            <a:off x="3189810" y="4273794"/>
            <a:ext cx="183516" cy="2799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2957803" y="4659234"/>
            <a:ext cx="2575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JP1           REC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237570" y="0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UTILITY</a:t>
            </a:r>
          </a:p>
        </p:txBody>
      </p:sp>
    </p:spTree>
    <p:extLst>
      <p:ext uri="{BB962C8B-B14F-4D97-AF65-F5344CB8AC3E}">
        <p14:creationId xmlns:p14="http://schemas.microsoft.com/office/powerpoint/2010/main" val="5872898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- INDIRIZZAMENTO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26" y="966409"/>
            <a:ext cx="1353564" cy="1219921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811" y="2505804"/>
            <a:ext cx="969760" cy="110256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23" y="966409"/>
            <a:ext cx="1112976" cy="743075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701" y="4001320"/>
            <a:ext cx="507489" cy="1216673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323" y="1989780"/>
            <a:ext cx="1178683" cy="78700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17" y="3057085"/>
            <a:ext cx="1110789" cy="90769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730" y="4373907"/>
            <a:ext cx="969868" cy="1102500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8210550" y="2116899"/>
            <a:ext cx="39814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MODULI DI INGRESSO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MODULI DI USCITA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PROXIMITY/PRESE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VENGONO TUTTI INDIRIZZATI ATTRAVERSO I DIP PRESENTI SULLA SCHEDA DELLA PERIFERICA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OGNI MODULO HA UN SUO RAMO/NUMERAZIONE DI PROGRAMMAZIONE</a:t>
            </a:r>
          </a:p>
        </p:txBody>
      </p:sp>
      <p:sp>
        <p:nvSpPr>
          <p:cNvPr id="13" name="Parentesi graffa chiusa 12"/>
          <p:cNvSpPr/>
          <p:nvPr/>
        </p:nvSpPr>
        <p:spPr>
          <a:xfrm>
            <a:off x="7648575" y="966409"/>
            <a:ext cx="368083" cy="4577141"/>
          </a:xfrm>
          <a:prstGeom prst="rightBrace">
            <a:avLst>
              <a:gd name="adj1" fmla="val 8333"/>
              <a:gd name="adj2" fmla="val 47919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/>
          <p:cNvSpPr/>
          <p:nvPr/>
        </p:nvSpPr>
        <p:spPr>
          <a:xfrm>
            <a:off x="6706811" y="1171575"/>
            <a:ext cx="246439" cy="2952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6739664" y="2116899"/>
            <a:ext cx="280261" cy="266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6432142" y="3112608"/>
            <a:ext cx="397888" cy="2387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2245847" y="1709484"/>
            <a:ext cx="37591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LA PRIMA TASTIERA COLLEGATA AL BUS 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PRENDE IN AUTOMATICO L’INDIRIZZO 1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LE SUCCESSIVE TASTIERE PRENDONO IN AUTOMATICO GLI INDIRIZZI SUCCESSIVI E RICHIEDONO UNA CONFERMA 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GLI APPARATI RADIO RICEVENTI  (2 AL MASSIMO) PRENDONO IN AUTOMATICO L’INDIRIZZO 1 O 2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L’INDIRIZZO DELL’APPARATO RADIO ( IN TASTIERA O ESTERNO) LO SI LEGGE DAL LEMPEGGIO DEL LED VERDE SUL CIRCUITO STAMPATO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550" y="958042"/>
            <a:ext cx="2915198" cy="1017615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227" y="4373907"/>
            <a:ext cx="1565419" cy="127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7371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739748" y="109202"/>
            <a:ext cx="863081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    CONSIGLI PER LA GESTIONE DELL’IMPIANTO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237" y="1390650"/>
            <a:ext cx="5495925" cy="3505200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248400" y="1787312"/>
            <a:ext cx="5505450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/>
              <a:t>LA TASTIERA UNIKA NASCE DI DEFAULT SEMPRE CON L’INDIRIZZO 1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248400" y="3657600"/>
            <a:ext cx="5619750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</a:rPr>
              <a:t>PER CAMBIARE INDIRIZZO PREMERE NELL’ANGOLO IN ALTO A DESTRA </a:t>
            </a:r>
          </a:p>
        </p:txBody>
      </p:sp>
      <p:cxnSp>
        <p:nvCxnSpPr>
          <p:cNvPr id="7" name="Connettore 2 6"/>
          <p:cNvCxnSpPr>
            <a:cxnSpLocks/>
          </p:cNvCxnSpPr>
          <p:nvPr/>
        </p:nvCxnSpPr>
        <p:spPr>
          <a:xfrm flipH="1" flipV="1">
            <a:off x="5095875" y="2105026"/>
            <a:ext cx="1704975" cy="147637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2047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- INDIRIZZAMENTO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xmlns="" id="{53868B38-9F94-4024-8139-1B4A31ED5F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697" y="1837883"/>
            <a:ext cx="8015926" cy="2195644"/>
          </a:xfrm>
          <a:prstGeom prst="rect">
            <a:avLst/>
          </a:prstGeom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xmlns="" id="{850A9563-F586-4131-8825-CDA753F9E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4" y="1540758"/>
            <a:ext cx="3430473" cy="2789893"/>
          </a:xfrm>
          <a:prstGeom prst="rect">
            <a:avLst/>
          </a:prstGeom>
        </p:spPr>
      </p:pic>
      <p:sp>
        <p:nvSpPr>
          <p:cNvPr id="24" name="Rettangolo 23">
            <a:extLst>
              <a:ext uri="{FF2B5EF4-FFF2-40B4-BE49-F238E27FC236}">
                <a16:creationId xmlns:a16="http://schemas.microsoft.com/office/drawing/2014/main" xmlns="" id="{7A5CD521-E8A2-46E4-AF85-20606592FE44}"/>
              </a:ext>
            </a:extLst>
          </p:cNvPr>
          <p:cNvSpPr/>
          <p:nvPr/>
        </p:nvSpPr>
        <p:spPr>
          <a:xfrm>
            <a:off x="1329179" y="3836709"/>
            <a:ext cx="471341" cy="367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Rettangolo 24">
            <a:extLst>
              <a:ext uri="{FF2B5EF4-FFF2-40B4-BE49-F238E27FC236}">
                <a16:creationId xmlns:a16="http://schemas.microsoft.com/office/drawing/2014/main" xmlns="" id="{0EF36B43-A5E8-432C-9544-C37FC4DEDFCC}"/>
              </a:ext>
            </a:extLst>
          </p:cNvPr>
          <p:cNvSpPr/>
          <p:nvPr/>
        </p:nvSpPr>
        <p:spPr>
          <a:xfrm>
            <a:off x="2219594" y="3840277"/>
            <a:ext cx="471341" cy="367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491362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– COLLEGAMENTI BUS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552327" y="1608269"/>
            <a:ext cx="4347711" cy="3288763"/>
          </a:xfrm>
          <a:prstGeom prst="rect">
            <a:avLst/>
          </a:prstGeom>
        </p:spPr>
      </p:pic>
      <p:sp>
        <p:nvSpPr>
          <p:cNvPr id="19" name="Rettangolo 18"/>
          <p:cNvSpPr/>
          <p:nvPr/>
        </p:nvSpPr>
        <p:spPr>
          <a:xfrm>
            <a:off x="7839075" y="4001320"/>
            <a:ext cx="885825" cy="17994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1" name="Connettore diritto 20"/>
          <p:cNvCxnSpPr/>
          <p:nvPr/>
        </p:nvCxnSpPr>
        <p:spPr>
          <a:xfrm flipH="1">
            <a:off x="397973" y="1838325"/>
            <a:ext cx="8412652" cy="175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diritto 22"/>
          <p:cNvCxnSpPr/>
          <p:nvPr/>
        </p:nvCxnSpPr>
        <p:spPr>
          <a:xfrm flipH="1">
            <a:off x="550373" y="1971675"/>
            <a:ext cx="8269777" cy="3822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diritto 23"/>
          <p:cNvCxnSpPr/>
          <p:nvPr/>
        </p:nvCxnSpPr>
        <p:spPr>
          <a:xfrm flipH="1">
            <a:off x="727506" y="2095500"/>
            <a:ext cx="8102169" cy="2869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diritto 24"/>
          <p:cNvCxnSpPr/>
          <p:nvPr/>
        </p:nvCxnSpPr>
        <p:spPr>
          <a:xfrm flipH="1">
            <a:off x="955025" y="2209800"/>
            <a:ext cx="7846075" cy="4599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314" y="1544219"/>
            <a:ext cx="969760" cy="110256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117" y="1657640"/>
            <a:ext cx="1178683" cy="78700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cxnSp>
        <p:nvCxnSpPr>
          <p:cNvPr id="30" name="Connettore diritto 29"/>
          <p:cNvCxnSpPr/>
          <p:nvPr/>
        </p:nvCxnSpPr>
        <p:spPr>
          <a:xfrm>
            <a:off x="397973" y="1847081"/>
            <a:ext cx="0" cy="27533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diritto 33"/>
          <p:cNvCxnSpPr/>
          <p:nvPr/>
        </p:nvCxnSpPr>
        <p:spPr>
          <a:xfrm>
            <a:off x="550373" y="1999481"/>
            <a:ext cx="0" cy="275331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ttore diritto 34"/>
          <p:cNvCxnSpPr/>
          <p:nvPr/>
        </p:nvCxnSpPr>
        <p:spPr>
          <a:xfrm>
            <a:off x="712298" y="2123306"/>
            <a:ext cx="0" cy="2753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diritto 37"/>
          <p:cNvCxnSpPr/>
          <p:nvPr/>
        </p:nvCxnSpPr>
        <p:spPr>
          <a:xfrm>
            <a:off x="931373" y="2247131"/>
            <a:ext cx="0" cy="2753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magin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33" y="4018240"/>
            <a:ext cx="1353564" cy="1219921"/>
          </a:xfrm>
          <a:prstGeom prst="rect">
            <a:avLst/>
          </a:prstGeom>
        </p:spPr>
      </p:pic>
      <p:cxnSp>
        <p:nvCxnSpPr>
          <p:cNvPr id="39" name="Connettore diritto 38"/>
          <p:cNvCxnSpPr/>
          <p:nvPr/>
        </p:nvCxnSpPr>
        <p:spPr>
          <a:xfrm>
            <a:off x="3971382" y="1834449"/>
            <a:ext cx="0" cy="27533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ttore diritto 39"/>
          <p:cNvCxnSpPr/>
          <p:nvPr/>
        </p:nvCxnSpPr>
        <p:spPr>
          <a:xfrm>
            <a:off x="4123782" y="1986849"/>
            <a:ext cx="0" cy="275331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ttore diritto 40"/>
          <p:cNvCxnSpPr/>
          <p:nvPr/>
        </p:nvCxnSpPr>
        <p:spPr>
          <a:xfrm>
            <a:off x="4285707" y="2110674"/>
            <a:ext cx="0" cy="2753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ttore diritto 41"/>
          <p:cNvCxnSpPr/>
          <p:nvPr/>
        </p:nvCxnSpPr>
        <p:spPr>
          <a:xfrm>
            <a:off x="4504782" y="2234499"/>
            <a:ext cx="0" cy="2753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732" y="4345638"/>
            <a:ext cx="969868" cy="11025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618" y="1378512"/>
            <a:ext cx="507489" cy="1216673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4" y="1690301"/>
            <a:ext cx="1112976" cy="743075"/>
          </a:xfrm>
          <a:prstGeom prst="rect">
            <a:avLst/>
          </a:prstGeom>
        </p:spPr>
      </p:pic>
      <p:cxnSp>
        <p:nvCxnSpPr>
          <p:cNvPr id="44" name="Connettore diritto 43"/>
          <p:cNvCxnSpPr/>
          <p:nvPr/>
        </p:nvCxnSpPr>
        <p:spPr>
          <a:xfrm>
            <a:off x="6057357" y="1834449"/>
            <a:ext cx="0" cy="27533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diritto 44"/>
          <p:cNvCxnSpPr/>
          <p:nvPr/>
        </p:nvCxnSpPr>
        <p:spPr>
          <a:xfrm>
            <a:off x="6209757" y="1986849"/>
            <a:ext cx="0" cy="275331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diritto 45"/>
          <p:cNvCxnSpPr/>
          <p:nvPr/>
        </p:nvCxnSpPr>
        <p:spPr>
          <a:xfrm>
            <a:off x="6371682" y="2110674"/>
            <a:ext cx="0" cy="275331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diritto 46"/>
          <p:cNvCxnSpPr/>
          <p:nvPr/>
        </p:nvCxnSpPr>
        <p:spPr>
          <a:xfrm>
            <a:off x="6590757" y="2234499"/>
            <a:ext cx="0" cy="2753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470" y="4438553"/>
            <a:ext cx="906734" cy="740951"/>
          </a:xfrm>
          <a:prstGeom prst="rect">
            <a:avLst/>
          </a:prstGeom>
        </p:spPr>
      </p:pic>
      <p:sp>
        <p:nvSpPr>
          <p:cNvPr id="48" name="CasellaDiTesto 47"/>
          <p:cNvSpPr txBox="1"/>
          <p:nvPr/>
        </p:nvSpPr>
        <p:spPr>
          <a:xfrm>
            <a:off x="3971382" y="5552083"/>
            <a:ext cx="8757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COLLEGAMENTI DEL BUS TUTTI IN PARALLELO</a:t>
            </a:r>
          </a:p>
        </p:txBody>
      </p:sp>
    </p:spTree>
    <p:extLst>
      <p:ext uri="{BB962C8B-B14F-4D97-AF65-F5344CB8AC3E}">
        <p14:creationId xmlns:p14="http://schemas.microsoft.com/office/powerpoint/2010/main" val="6212733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– COLLEGAMENTI BILANCIAMENTO ZONE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269068"/>
            <a:ext cx="6905625" cy="3941054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448" y="927862"/>
            <a:ext cx="6398040" cy="137705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448" y="2475522"/>
            <a:ext cx="6398040" cy="1580469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448" y="4330522"/>
            <a:ext cx="6398040" cy="1625849"/>
          </a:xfrm>
          <a:prstGeom prst="rect">
            <a:avLst/>
          </a:prstGeom>
        </p:spPr>
      </p:pic>
      <p:sp>
        <p:nvSpPr>
          <p:cNvPr id="22" name="CasellaDiTesto 21"/>
          <p:cNvSpPr txBox="1"/>
          <p:nvPr/>
        </p:nvSpPr>
        <p:spPr>
          <a:xfrm>
            <a:off x="9249919" y="861187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SINGOLO BILANCIAMENTO</a:t>
            </a:r>
          </a:p>
        </p:txBody>
      </p:sp>
      <p:sp>
        <p:nvSpPr>
          <p:cNvPr id="43" name="CasellaDiTesto 42"/>
          <p:cNvSpPr txBox="1"/>
          <p:nvPr/>
        </p:nvSpPr>
        <p:spPr>
          <a:xfrm>
            <a:off x="9279973" y="2202317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DOPPIO  BILANCIAMENTO</a:t>
            </a:r>
          </a:p>
        </p:txBody>
      </p:sp>
      <p:sp>
        <p:nvSpPr>
          <p:cNvPr id="49" name="CasellaDiTesto 48"/>
          <p:cNvSpPr txBox="1"/>
          <p:nvPr/>
        </p:nvSpPr>
        <p:spPr>
          <a:xfrm>
            <a:off x="9279973" y="4136893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TRIPLO BILANCIAMENTO</a:t>
            </a:r>
          </a:p>
        </p:txBody>
      </p:sp>
      <p:sp>
        <p:nvSpPr>
          <p:cNvPr id="50" name="Rettangolo 49"/>
          <p:cNvSpPr/>
          <p:nvPr/>
        </p:nvSpPr>
        <p:spPr>
          <a:xfrm>
            <a:off x="1495425" y="4667250"/>
            <a:ext cx="2600325" cy="5428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" name="CasellaDiTesto 50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32855882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– COLLEGAMENTI ZONE DOPPIE-TRIPLE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1269068"/>
            <a:ext cx="6905625" cy="3941054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144" y="870783"/>
            <a:ext cx="6508006" cy="1402434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144" y="2521746"/>
            <a:ext cx="6508006" cy="1494758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143" y="4261422"/>
            <a:ext cx="6631831" cy="1631112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9259444" y="622254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DOPPIA ZONA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9259444" y="2257414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DOPPIA ZONA BILANCIATA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9373172" y="4092145"/>
            <a:ext cx="2942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TRIPLA ZONA</a:t>
            </a:r>
          </a:p>
        </p:txBody>
      </p:sp>
      <p:sp>
        <p:nvSpPr>
          <p:cNvPr id="3" name="Rettangolo 2"/>
          <p:cNvSpPr/>
          <p:nvPr/>
        </p:nvSpPr>
        <p:spPr>
          <a:xfrm>
            <a:off x="1495425" y="4667250"/>
            <a:ext cx="2600325" cy="5428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41264687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1307656" y="6795283"/>
            <a:ext cx="1064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612572" y="124991"/>
            <a:ext cx="10273004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INSTALLAZIONE PERIFERICHE – COLLEGAMENTI USCITE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862881"/>
            <a:ext cx="1823429" cy="4956894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686299" y="1662981"/>
            <a:ext cx="3990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+ POSITIVO DI APPOGGIO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4686299" y="2253531"/>
            <a:ext cx="3990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USCITE  OUT 2-3-4-5 OC  80mA PROGRAMMABILI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4686299" y="3016305"/>
            <a:ext cx="48196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USCITA OUT 1 CONTATTO RELE’ 2 A 30v PROGRAMMABILE 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4686299" y="3779079"/>
            <a:ext cx="6029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CONTATTO RELE’ IN SCAMBIO LIBERO 2 A 30v – SEGUE ALLARME 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4686299" y="4264854"/>
            <a:ext cx="6029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+C COMANDO POSITIVO A MANCARE SIRENA ESTERNA MAX 1 A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4695824" y="4445829"/>
            <a:ext cx="6029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+PZ COMANDO POSITIVO A DARE SIRENA INTERNA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4695824" y="4855404"/>
            <a:ext cx="6029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+ -  ALIMENTAZIONI A DISPOSIZIONE PER SIRENA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4695824" y="5226879"/>
            <a:ext cx="6029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AP TAMPER CON RIFERIMENTO A – DA PROGRAMMARE VIA SOFTWARE</a:t>
            </a:r>
          </a:p>
        </p:txBody>
      </p:sp>
      <p:sp>
        <p:nvSpPr>
          <p:cNvPr id="8" name="Figura a mano libera: forma 7"/>
          <p:cNvSpPr/>
          <p:nvPr/>
        </p:nvSpPr>
        <p:spPr>
          <a:xfrm>
            <a:off x="1781068" y="771525"/>
            <a:ext cx="790682" cy="5000625"/>
          </a:xfrm>
          <a:custGeom>
            <a:avLst/>
            <a:gdLst>
              <a:gd name="connsiteX0" fmla="*/ 685907 w 790682"/>
              <a:gd name="connsiteY0" fmla="*/ 47625 h 5000625"/>
              <a:gd name="connsiteX1" fmla="*/ 676382 w 790682"/>
              <a:gd name="connsiteY1" fmla="*/ 95250 h 5000625"/>
              <a:gd name="connsiteX2" fmla="*/ 685907 w 790682"/>
              <a:gd name="connsiteY2" fmla="*/ 276225 h 5000625"/>
              <a:gd name="connsiteX3" fmla="*/ 695432 w 790682"/>
              <a:gd name="connsiteY3" fmla="*/ 314325 h 5000625"/>
              <a:gd name="connsiteX4" fmla="*/ 714482 w 790682"/>
              <a:gd name="connsiteY4" fmla="*/ 390525 h 5000625"/>
              <a:gd name="connsiteX5" fmla="*/ 704957 w 790682"/>
              <a:gd name="connsiteY5" fmla="*/ 790575 h 5000625"/>
              <a:gd name="connsiteX6" fmla="*/ 695432 w 790682"/>
              <a:gd name="connsiteY6" fmla="*/ 857250 h 5000625"/>
              <a:gd name="connsiteX7" fmla="*/ 714482 w 790682"/>
              <a:gd name="connsiteY7" fmla="*/ 1600200 h 5000625"/>
              <a:gd name="connsiteX8" fmla="*/ 704957 w 790682"/>
              <a:gd name="connsiteY8" fmla="*/ 1809750 h 5000625"/>
              <a:gd name="connsiteX9" fmla="*/ 724007 w 790682"/>
              <a:gd name="connsiteY9" fmla="*/ 1943100 h 5000625"/>
              <a:gd name="connsiteX10" fmla="*/ 743057 w 790682"/>
              <a:gd name="connsiteY10" fmla="*/ 2000250 h 5000625"/>
              <a:gd name="connsiteX11" fmla="*/ 752582 w 790682"/>
              <a:gd name="connsiteY11" fmla="*/ 2466975 h 5000625"/>
              <a:gd name="connsiteX12" fmla="*/ 733532 w 790682"/>
              <a:gd name="connsiteY12" fmla="*/ 2686050 h 5000625"/>
              <a:gd name="connsiteX13" fmla="*/ 752582 w 790682"/>
              <a:gd name="connsiteY13" fmla="*/ 2933700 h 5000625"/>
              <a:gd name="connsiteX14" fmla="*/ 790682 w 790682"/>
              <a:gd name="connsiteY14" fmla="*/ 2990850 h 5000625"/>
              <a:gd name="connsiteX15" fmla="*/ 781157 w 790682"/>
              <a:gd name="connsiteY15" fmla="*/ 3171825 h 5000625"/>
              <a:gd name="connsiteX16" fmla="*/ 771632 w 790682"/>
              <a:gd name="connsiteY16" fmla="*/ 3257550 h 5000625"/>
              <a:gd name="connsiteX17" fmla="*/ 733532 w 790682"/>
              <a:gd name="connsiteY17" fmla="*/ 3429000 h 5000625"/>
              <a:gd name="connsiteX18" fmla="*/ 724007 w 790682"/>
              <a:gd name="connsiteY18" fmla="*/ 3486150 h 5000625"/>
              <a:gd name="connsiteX19" fmla="*/ 714482 w 790682"/>
              <a:gd name="connsiteY19" fmla="*/ 3514725 h 5000625"/>
              <a:gd name="connsiteX20" fmla="*/ 704957 w 790682"/>
              <a:gd name="connsiteY20" fmla="*/ 3800475 h 5000625"/>
              <a:gd name="connsiteX21" fmla="*/ 695432 w 790682"/>
              <a:gd name="connsiteY21" fmla="*/ 3829050 h 5000625"/>
              <a:gd name="connsiteX22" fmla="*/ 676382 w 790682"/>
              <a:gd name="connsiteY22" fmla="*/ 3905250 h 5000625"/>
              <a:gd name="connsiteX23" fmla="*/ 666857 w 790682"/>
              <a:gd name="connsiteY23" fmla="*/ 3981450 h 5000625"/>
              <a:gd name="connsiteX24" fmla="*/ 676382 w 790682"/>
              <a:gd name="connsiteY24" fmla="*/ 4438650 h 5000625"/>
              <a:gd name="connsiteX25" fmla="*/ 685907 w 790682"/>
              <a:gd name="connsiteY25" fmla="*/ 4467225 h 5000625"/>
              <a:gd name="connsiteX26" fmla="*/ 704957 w 790682"/>
              <a:gd name="connsiteY26" fmla="*/ 4562475 h 5000625"/>
              <a:gd name="connsiteX27" fmla="*/ 714482 w 790682"/>
              <a:gd name="connsiteY27" fmla="*/ 4667250 h 5000625"/>
              <a:gd name="connsiteX28" fmla="*/ 724007 w 790682"/>
              <a:gd name="connsiteY28" fmla="*/ 4695825 h 5000625"/>
              <a:gd name="connsiteX29" fmla="*/ 714482 w 790682"/>
              <a:gd name="connsiteY29" fmla="*/ 4943475 h 5000625"/>
              <a:gd name="connsiteX30" fmla="*/ 704957 w 790682"/>
              <a:gd name="connsiteY30" fmla="*/ 4972050 h 5000625"/>
              <a:gd name="connsiteX31" fmla="*/ 647807 w 790682"/>
              <a:gd name="connsiteY31" fmla="*/ 5000625 h 5000625"/>
              <a:gd name="connsiteX32" fmla="*/ 600182 w 790682"/>
              <a:gd name="connsiteY32" fmla="*/ 4991100 h 5000625"/>
              <a:gd name="connsiteX33" fmla="*/ 562082 w 790682"/>
              <a:gd name="connsiteY33" fmla="*/ 4905375 h 5000625"/>
              <a:gd name="connsiteX34" fmla="*/ 514457 w 790682"/>
              <a:gd name="connsiteY34" fmla="*/ 4791075 h 5000625"/>
              <a:gd name="connsiteX35" fmla="*/ 504932 w 790682"/>
              <a:gd name="connsiteY35" fmla="*/ 4743450 h 5000625"/>
              <a:gd name="connsiteX36" fmla="*/ 485882 w 790682"/>
              <a:gd name="connsiteY36" fmla="*/ 4714875 h 5000625"/>
              <a:gd name="connsiteX37" fmla="*/ 447782 w 790682"/>
              <a:gd name="connsiteY37" fmla="*/ 4648200 h 5000625"/>
              <a:gd name="connsiteX38" fmla="*/ 419207 w 790682"/>
              <a:gd name="connsiteY38" fmla="*/ 4572000 h 5000625"/>
              <a:gd name="connsiteX39" fmla="*/ 371582 w 790682"/>
              <a:gd name="connsiteY39" fmla="*/ 4486275 h 5000625"/>
              <a:gd name="connsiteX40" fmla="*/ 362057 w 790682"/>
              <a:gd name="connsiteY40" fmla="*/ 4438650 h 5000625"/>
              <a:gd name="connsiteX41" fmla="*/ 304907 w 790682"/>
              <a:gd name="connsiteY41" fmla="*/ 4343400 h 5000625"/>
              <a:gd name="connsiteX42" fmla="*/ 276332 w 790682"/>
              <a:gd name="connsiteY42" fmla="*/ 4295775 h 5000625"/>
              <a:gd name="connsiteX43" fmla="*/ 266807 w 790682"/>
              <a:gd name="connsiteY43" fmla="*/ 4248150 h 5000625"/>
              <a:gd name="connsiteX44" fmla="*/ 238232 w 790682"/>
              <a:gd name="connsiteY44" fmla="*/ 4238625 h 5000625"/>
              <a:gd name="connsiteX45" fmla="*/ 209657 w 790682"/>
              <a:gd name="connsiteY45" fmla="*/ 4191000 h 5000625"/>
              <a:gd name="connsiteX46" fmla="*/ 171557 w 790682"/>
              <a:gd name="connsiteY46" fmla="*/ 4152900 h 5000625"/>
              <a:gd name="connsiteX47" fmla="*/ 133457 w 790682"/>
              <a:gd name="connsiteY47" fmla="*/ 4057650 h 5000625"/>
              <a:gd name="connsiteX48" fmla="*/ 123932 w 790682"/>
              <a:gd name="connsiteY48" fmla="*/ 4029075 h 5000625"/>
              <a:gd name="connsiteX49" fmla="*/ 66782 w 790682"/>
              <a:gd name="connsiteY49" fmla="*/ 3905250 h 5000625"/>
              <a:gd name="connsiteX50" fmla="*/ 57257 w 790682"/>
              <a:gd name="connsiteY50" fmla="*/ 3810000 h 5000625"/>
              <a:gd name="connsiteX51" fmla="*/ 47732 w 790682"/>
              <a:gd name="connsiteY51" fmla="*/ 3781425 h 5000625"/>
              <a:gd name="connsiteX52" fmla="*/ 9632 w 790682"/>
              <a:gd name="connsiteY52" fmla="*/ 3695700 h 5000625"/>
              <a:gd name="connsiteX53" fmla="*/ 107 w 790682"/>
              <a:gd name="connsiteY53" fmla="*/ 3457575 h 5000625"/>
              <a:gd name="connsiteX54" fmla="*/ 19157 w 790682"/>
              <a:gd name="connsiteY54" fmla="*/ 3000375 h 5000625"/>
              <a:gd name="connsiteX55" fmla="*/ 28682 w 790682"/>
              <a:gd name="connsiteY55" fmla="*/ 2952750 h 5000625"/>
              <a:gd name="connsiteX56" fmla="*/ 57257 w 790682"/>
              <a:gd name="connsiteY56" fmla="*/ 2905125 h 5000625"/>
              <a:gd name="connsiteX57" fmla="*/ 66782 w 790682"/>
              <a:gd name="connsiteY57" fmla="*/ 2867025 h 5000625"/>
              <a:gd name="connsiteX58" fmla="*/ 76307 w 790682"/>
              <a:gd name="connsiteY58" fmla="*/ 2819400 h 5000625"/>
              <a:gd name="connsiteX59" fmla="*/ 152507 w 790682"/>
              <a:gd name="connsiteY59" fmla="*/ 2695575 h 5000625"/>
              <a:gd name="connsiteX60" fmla="*/ 162032 w 790682"/>
              <a:gd name="connsiteY60" fmla="*/ 2162175 h 5000625"/>
              <a:gd name="connsiteX61" fmla="*/ 181082 w 790682"/>
              <a:gd name="connsiteY61" fmla="*/ 838200 h 5000625"/>
              <a:gd name="connsiteX62" fmla="*/ 200132 w 790682"/>
              <a:gd name="connsiteY62" fmla="*/ 762000 h 5000625"/>
              <a:gd name="connsiteX63" fmla="*/ 209657 w 790682"/>
              <a:gd name="connsiteY63" fmla="*/ 723900 h 5000625"/>
              <a:gd name="connsiteX64" fmla="*/ 266807 w 790682"/>
              <a:gd name="connsiteY64" fmla="*/ 590550 h 5000625"/>
              <a:gd name="connsiteX65" fmla="*/ 276332 w 790682"/>
              <a:gd name="connsiteY65" fmla="*/ 533400 h 5000625"/>
              <a:gd name="connsiteX66" fmla="*/ 295382 w 790682"/>
              <a:gd name="connsiteY66" fmla="*/ 400050 h 5000625"/>
              <a:gd name="connsiteX67" fmla="*/ 314432 w 790682"/>
              <a:gd name="connsiteY67" fmla="*/ 333375 h 5000625"/>
              <a:gd name="connsiteX68" fmla="*/ 323957 w 790682"/>
              <a:gd name="connsiteY68" fmla="*/ 285750 h 5000625"/>
              <a:gd name="connsiteX69" fmla="*/ 343007 w 790682"/>
              <a:gd name="connsiteY69" fmla="*/ 228600 h 5000625"/>
              <a:gd name="connsiteX70" fmla="*/ 371582 w 790682"/>
              <a:gd name="connsiteY70" fmla="*/ 133350 h 5000625"/>
              <a:gd name="connsiteX71" fmla="*/ 390632 w 790682"/>
              <a:gd name="connsiteY71" fmla="*/ 104775 h 5000625"/>
              <a:gd name="connsiteX72" fmla="*/ 457307 w 790682"/>
              <a:gd name="connsiteY72" fmla="*/ 47625 h 5000625"/>
              <a:gd name="connsiteX73" fmla="*/ 495407 w 790682"/>
              <a:gd name="connsiteY73" fmla="*/ 38100 h 5000625"/>
              <a:gd name="connsiteX74" fmla="*/ 533507 w 790682"/>
              <a:gd name="connsiteY74" fmla="*/ 19050 h 5000625"/>
              <a:gd name="connsiteX75" fmla="*/ 590657 w 790682"/>
              <a:gd name="connsiteY75" fmla="*/ 0 h 5000625"/>
              <a:gd name="connsiteX76" fmla="*/ 685907 w 790682"/>
              <a:gd name="connsiteY76" fmla="*/ 47625 h 500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790682" h="5000625">
                <a:moveTo>
                  <a:pt x="685907" y="47625"/>
                </a:moveTo>
                <a:cubicBezTo>
                  <a:pt x="700195" y="63500"/>
                  <a:pt x="676382" y="79061"/>
                  <a:pt x="676382" y="95250"/>
                </a:cubicBezTo>
                <a:cubicBezTo>
                  <a:pt x="676382" y="155658"/>
                  <a:pt x="680674" y="216044"/>
                  <a:pt x="685907" y="276225"/>
                </a:cubicBezTo>
                <a:cubicBezTo>
                  <a:pt x="687041" y="289267"/>
                  <a:pt x="692592" y="301546"/>
                  <a:pt x="695432" y="314325"/>
                </a:cubicBezTo>
                <a:cubicBezTo>
                  <a:pt x="710757" y="383289"/>
                  <a:pt x="697461" y="339463"/>
                  <a:pt x="714482" y="390525"/>
                </a:cubicBezTo>
                <a:cubicBezTo>
                  <a:pt x="711307" y="523875"/>
                  <a:pt x="710397" y="657298"/>
                  <a:pt x="704957" y="790575"/>
                </a:cubicBezTo>
                <a:cubicBezTo>
                  <a:pt x="704041" y="813007"/>
                  <a:pt x="695432" y="834799"/>
                  <a:pt x="695432" y="857250"/>
                </a:cubicBezTo>
                <a:cubicBezTo>
                  <a:pt x="695432" y="1536382"/>
                  <a:pt x="648509" y="1336306"/>
                  <a:pt x="714482" y="1600200"/>
                </a:cubicBezTo>
                <a:cubicBezTo>
                  <a:pt x="711307" y="1670050"/>
                  <a:pt x="703015" y="1739855"/>
                  <a:pt x="704957" y="1809750"/>
                </a:cubicBezTo>
                <a:cubicBezTo>
                  <a:pt x="706204" y="1854634"/>
                  <a:pt x="715201" y="1899071"/>
                  <a:pt x="724007" y="1943100"/>
                </a:cubicBezTo>
                <a:cubicBezTo>
                  <a:pt x="727945" y="1962791"/>
                  <a:pt x="743057" y="2000250"/>
                  <a:pt x="743057" y="2000250"/>
                </a:cubicBezTo>
                <a:cubicBezTo>
                  <a:pt x="746232" y="2155825"/>
                  <a:pt x="752582" y="2311368"/>
                  <a:pt x="752582" y="2466975"/>
                </a:cubicBezTo>
                <a:cubicBezTo>
                  <a:pt x="752582" y="2620171"/>
                  <a:pt x="755495" y="2598198"/>
                  <a:pt x="733532" y="2686050"/>
                </a:cubicBezTo>
                <a:cubicBezTo>
                  <a:pt x="739882" y="2768600"/>
                  <a:pt x="737324" y="2852324"/>
                  <a:pt x="752582" y="2933700"/>
                </a:cubicBezTo>
                <a:cubicBezTo>
                  <a:pt x="756801" y="2956203"/>
                  <a:pt x="790682" y="2990850"/>
                  <a:pt x="790682" y="2990850"/>
                </a:cubicBezTo>
                <a:cubicBezTo>
                  <a:pt x="787507" y="3051175"/>
                  <a:pt x="785461" y="3111570"/>
                  <a:pt x="781157" y="3171825"/>
                </a:cubicBezTo>
                <a:cubicBezTo>
                  <a:pt x="779109" y="3200503"/>
                  <a:pt x="774020" y="3228898"/>
                  <a:pt x="771632" y="3257550"/>
                </a:cubicBezTo>
                <a:cubicBezTo>
                  <a:pt x="758369" y="3416708"/>
                  <a:pt x="796660" y="3365872"/>
                  <a:pt x="733532" y="3429000"/>
                </a:cubicBezTo>
                <a:cubicBezTo>
                  <a:pt x="730357" y="3448050"/>
                  <a:pt x="728197" y="3467297"/>
                  <a:pt x="724007" y="3486150"/>
                </a:cubicBezTo>
                <a:cubicBezTo>
                  <a:pt x="721829" y="3495951"/>
                  <a:pt x="715089" y="3504703"/>
                  <a:pt x="714482" y="3514725"/>
                </a:cubicBezTo>
                <a:cubicBezTo>
                  <a:pt x="708717" y="3609853"/>
                  <a:pt x="710722" y="3705347"/>
                  <a:pt x="704957" y="3800475"/>
                </a:cubicBezTo>
                <a:cubicBezTo>
                  <a:pt x="704350" y="3810497"/>
                  <a:pt x="698074" y="3819364"/>
                  <a:pt x="695432" y="3829050"/>
                </a:cubicBezTo>
                <a:cubicBezTo>
                  <a:pt x="688543" y="3854309"/>
                  <a:pt x="681207" y="3879517"/>
                  <a:pt x="676382" y="3905250"/>
                </a:cubicBezTo>
                <a:cubicBezTo>
                  <a:pt x="671665" y="3930409"/>
                  <a:pt x="670032" y="3956050"/>
                  <a:pt x="666857" y="3981450"/>
                </a:cubicBezTo>
                <a:cubicBezTo>
                  <a:pt x="670032" y="4133850"/>
                  <a:pt x="670409" y="4286334"/>
                  <a:pt x="676382" y="4438650"/>
                </a:cubicBezTo>
                <a:cubicBezTo>
                  <a:pt x="676775" y="4448683"/>
                  <a:pt x="683938" y="4457380"/>
                  <a:pt x="685907" y="4467225"/>
                </a:cubicBezTo>
                <a:cubicBezTo>
                  <a:pt x="707797" y="4576674"/>
                  <a:pt x="683438" y="4497917"/>
                  <a:pt x="704957" y="4562475"/>
                </a:cubicBezTo>
                <a:cubicBezTo>
                  <a:pt x="708132" y="4597400"/>
                  <a:pt x="709522" y="4632533"/>
                  <a:pt x="714482" y="4667250"/>
                </a:cubicBezTo>
                <a:cubicBezTo>
                  <a:pt x="715902" y="4677189"/>
                  <a:pt x="724007" y="4685785"/>
                  <a:pt x="724007" y="4695825"/>
                </a:cubicBezTo>
                <a:cubicBezTo>
                  <a:pt x="724007" y="4778436"/>
                  <a:pt x="720166" y="4861060"/>
                  <a:pt x="714482" y="4943475"/>
                </a:cubicBezTo>
                <a:cubicBezTo>
                  <a:pt x="713791" y="4953491"/>
                  <a:pt x="711229" y="4964210"/>
                  <a:pt x="704957" y="4972050"/>
                </a:cubicBezTo>
                <a:cubicBezTo>
                  <a:pt x="691528" y="4988836"/>
                  <a:pt x="666631" y="4994350"/>
                  <a:pt x="647807" y="5000625"/>
                </a:cubicBezTo>
                <a:cubicBezTo>
                  <a:pt x="631932" y="4997450"/>
                  <a:pt x="613911" y="4999680"/>
                  <a:pt x="600182" y="4991100"/>
                </a:cubicBezTo>
                <a:cubicBezTo>
                  <a:pt x="566979" y="4970348"/>
                  <a:pt x="569534" y="4937667"/>
                  <a:pt x="562082" y="4905375"/>
                </a:cubicBezTo>
                <a:cubicBezTo>
                  <a:pt x="541726" y="4817167"/>
                  <a:pt x="557198" y="4848063"/>
                  <a:pt x="514457" y="4791075"/>
                </a:cubicBezTo>
                <a:cubicBezTo>
                  <a:pt x="511282" y="4775200"/>
                  <a:pt x="510616" y="4758609"/>
                  <a:pt x="504932" y="4743450"/>
                </a:cubicBezTo>
                <a:cubicBezTo>
                  <a:pt x="500912" y="4732731"/>
                  <a:pt x="491562" y="4724814"/>
                  <a:pt x="485882" y="4714875"/>
                </a:cubicBezTo>
                <a:cubicBezTo>
                  <a:pt x="437543" y="4630282"/>
                  <a:pt x="494194" y="4717818"/>
                  <a:pt x="447782" y="4648200"/>
                </a:cubicBezTo>
                <a:cubicBezTo>
                  <a:pt x="427160" y="4565711"/>
                  <a:pt x="452413" y="4655015"/>
                  <a:pt x="419207" y="4572000"/>
                </a:cubicBezTo>
                <a:cubicBezTo>
                  <a:pt x="388127" y="4494301"/>
                  <a:pt x="419568" y="4534261"/>
                  <a:pt x="371582" y="4486275"/>
                </a:cubicBezTo>
                <a:cubicBezTo>
                  <a:pt x="368407" y="4470400"/>
                  <a:pt x="367590" y="4453865"/>
                  <a:pt x="362057" y="4438650"/>
                </a:cubicBezTo>
                <a:cubicBezTo>
                  <a:pt x="340390" y="4379064"/>
                  <a:pt x="335821" y="4389771"/>
                  <a:pt x="304907" y="4343400"/>
                </a:cubicBezTo>
                <a:cubicBezTo>
                  <a:pt x="294638" y="4327996"/>
                  <a:pt x="285857" y="4311650"/>
                  <a:pt x="276332" y="4295775"/>
                </a:cubicBezTo>
                <a:cubicBezTo>
                  <a:pt x="273157" y="4279900"/>
                  <a:pt x="275787" y="4261620"/>
                  <a:pt x="266807" y="4248150"/>
                </a:cubicBezTo>
                <a:cubicBezTo>
                  <a:pt x="261238" y="4239796"/>
                  <a:pt x="245332" y="4245725"/>
                  <a:pt x="238232" y="4238625"/>
                </a:cubicBezTo>
                <a:cubicBezTo>
                  <a:pt x="225141" y="4225534"/>
                  <a:pt x="221023" y="4205613"/>
                  <a:pt x="209657" y="4191000"/>
                </a:cubicBezTo>
                <a:cubicBezTo>
                  <a:pt x="198630" y="4176823"/>
                  <a:pt x="182333" y="4167268"/>
                  <a:pt x="171557" y="4152900"/>
                </a:cubicBezTo>
                <a:cubicBezTo>
                  <a:pt x="154739" y="4130476"/>
                  <a:pt x="141141" y="4080701"/>
                  <a:pt x="133457" y="4057650"/>
                </a:cubicBezTo>
                <a:cubicBezTo>
                  <a:pt x="130282" y="4048125"/>
                  <a:pt x="129098" y="4037684"/>
                  <a:pt x="123932" y="4029075"/>
                </a:cubicBezTo>
                <a:cubicBezTo>
                  <a:pt x="81400" y="3958189"/>
                  <a:pt x="101857" y="3998785"/>
                  <a:pt x="66782" y="3905250"/>
                </a:cubicBezTo>
                <a:cubicBezTo>
                  <a:pt x="63607" y="3873500"/>
                  <a:pt x="62109" y="3841537"/>
                  <a:pt x="57257" y="3810000"/>
                </a:cubicBezTo>
                <a:cubicBezTo>
                  <a:pt x="55730" y="3800077"/>
                  <a:pt x="51257" y="3790826"/>
                  <a:pt x="47732" y="3781425"/>
                </a:cubicBezTo>
                <a:cubicBezTo>
                  <a:pt x="29489" y="3732778"/>
                  <a:pt x="31279" y="3738993"/>
                  <a:pt x="9632" y="3695700"/>
                </a:cubicBezTo>
                <a:cubicBezTo>
                  <a:pt x="6457" y="3616325"/>
                  <a:pt x="-981" y="3537006"/>
                  <a:pt x="107" y="3457575"/>
                </a:cubicBezTo>
                <a:cubicBezTo>
                  <a:pt x="2196" y="3305057"/>
                  <a:pt x="10537" y="3152663"/>
                  <a:pt x="19157" y="3000375"/>
                </a:cubicBezTo>
                <a:cubicBezTo>
                  <a:pt x="20072" y="2984211"/>
                  <a:pt x="22669" y="2967781"/>
                  <a:pt x="28682" y="2952750"/>
                </a:cubicBezTo>
                <a:cubicBezTo>
                  <a:pt x="35558" y="2935561"/>
                  <a:pt x="47732" y="2921000"/>
                  <a:pt x="57257" y="2905125"/>
                </a:cubicBezTo>
                <a:cubicBezTo>
                  <a:pt x="60432" y="2892425"/>
                  <a:pt x="63942" y="2879804"/>
                  <a:pt x="66782" y="2867025"/>
                </a:cubicBezTo>
                <a:cubicBezTo>
                  <a:pt x="70294" y="2851221"/>
                  <a:pt x="69067" y="2833880"/>
                  <a:pt x="76307" y="2819400"/>
                </a:cubicBezTo>
                <a:cubicBezTo>
                  <a:pt x="97981" y="2776052"/>
                  <a:pt x="152507" y="2695575"/>
                  <a:pt x="152507" y="2695575"/>
                </a:cubicBezTo>
                <a:cubicBezTo>
                  <a:pt x="155682" y="2517775"/>
                  <a:pt x="159297" y="2339982"/>
                  <a:pt x="162032" y="2162175"/>
                </a:cubicBezTo>
                <a:cubicBezTo>
                  <a:pt x="168822" y="1720857"/>
                  <a:pt x="171889" y="1279475"/>
                  <a:pt x="181082" y="838200"/>
                </a:cubicBezTo>
                <a:cubicBezTo>
                  <a:pt x="181735" y="806867"/>
                  <a:pt x="192211" y="789724"/>
                  <a:pt x="200132" y="762000"/>
                </a:cubicBezTo>
                <a:cubicBezTo>
                  <a:pt x="203728" y="749413"/>
                  <a:pt x="204622" y="735984"/>
                  <a:pt x="209657" y="723900"/>
                </a:cubicBezTo>
                <a:cubicBezTo>
                  <a:pt x="228934" y="677634"/>
                  <a:pt x="258436" y="640774"/>
                  <a:pt x="266807" y="590550"/>
                </a:cubicBezTo>
                <a:cubicBezTo>
                  <a:pt x="269982" y="571500"/>
                  <a:pt x="273467" y="552499"/>
                  <a:pt x="276332" y="533400"/>
                </a:cubicBezTo>
                <a:cubicBezTo>
                  <a:pt x="282993" y="488995"/>
                  <a:pt x="283047" y="443224"/>
                  <a:pt x="295382" y="400050"/>
                </a:cubicBezTo>
                <a:cubicBezTo>
                  <a:pt x="301732" y="377825"/>
                  <a:pt x="308826" y="355799"/>
                  <a:pt x="314432" y="333375"/>
                </a:cubicBezTo>
                <a:cubicBezTo>
                  <a:pt x="318359" y="317669"/>
                  <a:pt x="319697" y="301369"/>
                  <a:pt x="323957" y="285750"/>
                </a:cubicBezTo>
                <a:cubicBezTo>
                  <a:pt x="329241" y="266377"/>
                  <a:pt x="338137" y="248081"/>
                  <a:pt x="343007" y="228600"/>
                </a:cubicBezTo>
                <a:cubicBezTo>
                  <a:pt x="348332" y="207302"/>
                  <a:pt x="362306" y="147264"/>
                  <a:pt x="371582" y="133350"/>
                </a:cubicBezTo>
                <a:cubicBezTo>
                  <a:pt x="377932" y="123825"/>
                  <a:pt x="383303" y="113569"/>
                  <a:pt x="390632" y="104775"/>
                </a:cubicBezTo>
                <a:cubicBezTo>
                  <a:pt x="404249" y="88435"/>
                  <a:pt x="439288" y="56635"/>
                  <a:pt x="457307" y="47625"/>
                </a:cubicBezTo>
                <a:cubicBezTo>
                  <a:pt x="469016" y="41771"/>
                  <a:pt x="483150" y="42697"/>
                  <a:pt x="495407" y="38100"/>
                </a:cubicBezTo>
                <a:cubicBezTo>
                  <a:pt x="508702" y="33114"/>
                  <a:pt x="520324" y="24323"/>
                  <a:pt x="533507" y="19050"/>
                </a:cubicBezTo>
                <a:cubicBezTo>
                  <a:pt x="552151" y="11592"/>
                  <a:pt x="590657" y="0"/>
                  <a:pt x="590657" y="0"/>
                </a:cubicBezTo>
                <a:cubicBezTo>
                  <a:pt x="679459" y="11100"/>
                  <a:pt x="671619" y="31750"/>
                  <a:pt x="685907" y="47625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CasellaDiTesto 2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13909409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304925" y="1076325"/>
            <a:ext cx="109823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INSTALLARE IL SOFTWARE </a:t>
            </a:r>
            <a:r>
              <a:rPr lang="it-IT" sz="2800" dirty="0" err="1">
                <a:solidFill>
                  <a:srgbClr val="FF0000"/>
                </a:solidFill>
                <a:latin typeface="Arial Rounded MT Bold" panose="020F0704030504030204" pitchFamily="34" charset="0"/>
              </a:rPr>
              <a:t>DBEexplorer</a:t>
            </a:r>
            <a:endParaRPr lang="it-IT" sz="28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838352" y="1969943"/>
            <a:ext cx="1098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INSTALLARE I DRIVER PER L’UTILIZZO DELLA COM/USB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84962">
            <a:off x="8052651" y="3438621"/>
            <a:ext cx="1961234" cy="1123757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2667000" y="2762250"/>
            <a:ext cx="4705350" cy="2476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7A8D5B2C-E121-438E-95AC-F2284E6BD9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2603377"/>
            <a:ext cx="5419725" cy="2847975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xmlns="" id="{A74507B3-4370-45C3-8CF1-B7AFEAED4857}"/>
              </a:ext>
            </a:extLst>
          </p:cNvPr>
          <p:cNvSpPr/>
          <p:nvPr/>
        </p:nvSpPr>
        <p:spPr>
          <a:xfrm>
            <a:off x="2417557" y="2488676"/>
            <a:ext cx="5419725" cy="28374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57824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70" y="1283737"/>
            <a:ext cx="2943225" cy="17526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497355" y="1283737"/>
            <a:ext cx="70166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APERTURA DEL SOFTWARE</a:t>
            </a: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PASSWORD DA IMMETTERE : admin</a:t>
            </a: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endParaRPr lang="it-IT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8" name="Connettore 2 7"/>
          <p:cNvCxnSpPr/>
          <p:nvPr/>
        </p:nvCxnSpPr>
        <p:spPr>
          <a:xfrm flipH="1" flipV="1">
            <a:off x="2158482" y="2006082"/>
            <a:ext cx="2376196" cy="2799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magine 8" descr="Altre risorse - Digilinux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78" y="2260049"/>
            <a:ext cx="1552575" cy="1552575"/>
          </a:xfrm>
          <a:prstGeom prst="rect">
            <a:avLst/>
          </a:prstGeom>
        </p:spPr>
      </p:pic>
      <p:pic>
        <p:nvPicPr>
          <p:cNvPr id="10" name="Immagine 9" descr="LaTeX/Obrázky a tabulky – VavříčekWiki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75" y="4130662"/>
            <a:ext cx="1431278" cy="1681877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6382139" y="2435290"/>
            <a:ext cx="5281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Arial Rounded MT Bold" panose="020F0704030504030204" pitchFamily="34" charset="0"/>
              </a:rPr>
              <a:t>CODICE INSTALLATORE</a:t>
            </a:r>
          </a:p>
          <a:p>
            <a:r>
              <a:rPr lang="it-IT" dirty="0">
                <a:latin typeface="Arial Rounded MT Bold" panose="020F0704030504030204" pitchFamily="34" charset="0"/>
              </a:rPr>
              <a:t>			000000</a:t>
            </a:r>
          </a:p>
          <a:p>
            <a:r>
              <a:rPr lang="it-IT" dirty="0">
                <a:latin typeface="Arial Rounded MT Bold" panose="020F0704030504030204" pitchFamily="34" charset="0"/>
              </a:rPr>
              <a:t>CODICE TELEGESTIONE</a:t>
            </a:r>
          </a:p>
          <a:p>
            <a:r>
              <a:rPr lang="it-IT" dirty="0">
                <a:latin typeface="Arial Rounded MT Bold" panose="020F0704030504030204" pitchFamily="34" charset="0"/>
              </a:rPr>
              <a:t>			777777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382139" y="4207820"/>
            <a:ext cx="52811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CODICE UTENTE</a:t>
            </a: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		111111</a:t>
            </a:r>
          </a:p>
          <a:p>
            <a:endParaRPr lang="it-IT" dirty="0">
              <a:solidFill>
                <a:srgbClr val="0070C0"/>
              </a:solidFill>
              <a:latin typeface="Arial Rounded MT Bold" panose="020F0704030504030204" pitchFamily="34" charset="0"/>
            </a:endParaRP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CODICE BLOCCO TELEFONATE</a:t>
            </a:r>
          </a:p>
          <a:p>
            <a:r>
              <a:rPr lang="it-IT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		999999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0394687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074" y="154396"/>
            <a:ext cx="9037356" cy="564632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-24710" y="1228725"/>
            <a:ext cx="24669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CREAZIONE NUOVO CLIENTE</a:t>
            </a:r>
          </a:p>
        </p:txBody>
      </p:sp>
      <p:cxnSp>
        <p:nvCxnSpPr>
          <p:cNvPr id="6" name="Connettore 2 5"/>
          <p:cNvCxnSpPr/>
          <p:nvPr/>
        </p:nvCxnSpPr>
        <p:spPr>
          <a:xfrm>
            <a:off x="1362075" y="1628775"/>
            <a:ext cx="3895725" cy="245745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88056380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59245"/>
            <a:ext cx="9088643" cy="567837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647950" y="333375"/>
            <a:ext cx="2276475" cy="1971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104775" y="2083633"/>
            <a:ext cx="2009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IMPOSTARE IN COMUNICAZIONI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LA PORTA COM DI COLLEGAMENTO FRA CENTRALE E COMPUTER</a:t>
            </a:r>
          </a:p>
        </p:txBody>
      </p:sp>
      <p:cxnSp>
        <p:nvCxnSpPr>
          <p:cNvPr id="7" name="Connettore 2 6"/>
          <p:cNvCxnSpPr/>
          <p:nvPr/>
        </p:nvCxnSpPr>
        <p:spPr>
          <a:xfrm flipV="1">
            <a:off x="1390650" y="1495425"/>
            <a:ext cx="1026907" cy="5334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6" name="Ovale 5"/>
          <p:cNvSpPr/>
          <p:nvPr/>
        </p:nvSpPr>
        <p:spPr>
          <a:xfrm>
            <a:off x="2594162" y="255322"/>
            <a:ext cx="579344" cy="27662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675807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513" y="952500"/>
            <a:ext cx="1706408" cy="463355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407782" y="2912308"/>
            <a:ext cx="2230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ICONE PROGRAMMAZIONE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5991225" y="952500"/>
            <a:ext cx="4933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IMPOSTAZIONE ANAGRAFICA CLIENTE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000750" y="1476375"/>
            <a:ext cx="4933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SALVA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991225" y="2162175"/>
            <a:ext cx="4933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CARICA DALLA CENTRALE LA PAGINA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991225" y="2604531"/>
            <a:ext cx="4933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INVIA ALLA CENTRALE LA PAGINA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991224" y="3041568"/>
            <a:ext cx="55721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CARICA DALLA CENTRALE TUTTA LA PROGRAMMAZIONE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991225" y="3478605"/>
            <a:ext cx="5353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INVIA ALLA CENTRALE TUTTA LA PROGRAMMAZIONE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000750" y="4583567"/>
            <a:ext cx="49339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ESCI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000750" y="4031086"/>
            <a:ext cx="5353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>
                <a:latin typeface="Arial Rounded MT Bold" panose="020F0704030504030204" pitchFamily="34" charset="0"/>
              </a:rPr>
              <a:t>CONNESSIONE IN PAGINA TEST PER VERIFICA</a:t>
            </a:r>
          </a:p>
        </p:txBody>
      </p:sp>
      <p:cxnSp>
        <p:nvCxnSpPr>
          <p:cNvPr id="14" name="Connettore 2 13"/>
          <p:cNvCxnSpPr>
            <a:stCxn id="5" idx="1"/>
          </p:cNvCxnSpPr>
          <p:nvPr/>
        </p:nvCxnSpPr>
        <p:spPr>
          <a:xfrm flipH="1">
            <a:off x="4687660" y="1106389"/>
            <a:ext cx="1303565" cy="5888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flipH="1">
            <a:off x="4676774" y="1656941"/>
            <a:ext cx="1298123" cy="41279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/>
          <p:nvPr/>
        </p:nvCxnSpPr>
        <p:spPr>
          <a:xfrm flipH="1">
            <a:off x="4691062" y="2316063"/>
            <a:ext cx="1283835" cy="817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flipH="1" flipV="1">
            <a:off x="4676774" y="2743111"/>
            <a:ext cx="1326699" cy="470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ttore 2 22"/>
          <p:cNvCxnSpPr/>
          <p:nvPr/>
        </p:nvCxnSpPr>
        <p:spPr>
          <a:xfrm flipH="1" flipV="1">
            <a:off x="4650921" y="3110687"/>
            <a:ext cx="1340305" cy="875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 flipH="1" flipV="1">
            <a:off x="4650921" y="3464032"/>
            <a:ext cx="1340304" cy="2008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>
            <a:stCxn id="12" idx="1"/>
          </p:cNvCxnSpPr>
          <p:nvPr/>
        </p:nvCxnSpPr>
        <p:spPr>
          <a:xfrm flipH="1" flipV="1">
            <a:off x="4650921" y="3729796"/>
            <a:ext cx="1349829" cy="4551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ttore 2 32"/>
          <p:cNvCxnSpPr>
            <a:stCxn id="11" idx="1"/>
          </p:cNvCxnSpPr>
          <p:nvPr/>
        </p:nvCxnSpPr>
        <p:spPr>
          <a:xfrm flipH="1" flipV="1">
            <a:off x="4641396" y="4128389"/>
            <a:ext cx="1359354" cy="6090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/>
          <p:cNvCxnSpPr/>
          <p:nvPr/>
        </p:nvCxnSpPr>
        <p:spPr>
          <a:xfrm>
            <a:off x="3648075" y="2356916"/>
            <a:ext cx="628650" cy="137288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49270279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2739748" y="109202"/>
            <a:ext cx="8630816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it-IT" sz="2400" dirty="0"/>
              <a:t>    CONSIGLI PER LA PROGRAMMAZIONE 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395171" y="637309"/>
            <a:ext cx="10369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</a:rPr>
              <a:t>  CONSIGLI . . . RAMI DI PROGRAMMAZIONE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495731" y="1583863"/>
            <a:ext cx="49638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EDITA VOCABOLI  -  TELEFONI  -  PERIFERICHE  -  UTENTI  -  ZONE  -  WIRELESS  -  USCITE</a:t>
            </a:r>
          </a:p>
          <a:p>
            <a:pPr algn="ctr"/>
            <a:endParaRPr lang="it-IT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AREE  -  GRUPPI  -  PARAMETRI VARI  -  EVENTI SISTEMA  -  PSTN  -  BLOCCO INSERIMENTO</a:t>
            </a:r>
          </a:p>
          <a:p>
            <a:pPr algn="ctr"/>
            <a:endParaRPr lang="it-IT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EVENTI SISTEMA  -  PRIORITA’ VETTORI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76" y="1411637"/>
            <a:ext cx="6188698" cy="464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980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27080"/>
            <a:ext cx="9145480" cy="5713883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7529804" y="559837"/>
            <a:ext cx="1931437" cy="1704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-74790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EDITA VOCALI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-7711" y="2020643"/>
            <a:ext cx="2425268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POSSIBILITA’ DI EDITARE FINO A 30 VOCABOLI LIBERI 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SE UTILIZZATI ANCHE IN VOCALE QUESTI MESSAGGI VANNO REGISTRATI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 VOCABOLI EDITATI DALLA POSIZIONE 31 IN POI NON SI POSSONO MODIFICARE O CANCELLARE E FANNO PARTE DELLA GUIDA VOCALE PRESENTE IN CENTRALE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Parentesi graffa chiusa 6"/>
          <p:cNvSpPr/>
          <p:nvPr/>
        </p:nvSpPr>
        <p:spPr>
          <a:xfrm>
            <a:off x="4040155" y="998376"/>
            <a:ext cx="1110343" cy="3303036"/>
          </a:xfrm>
          <a:prstGeom prst="rightBrace">
            <a:avLst>
              <a:gd name="adj1" fmla="val 8333"/>
              <a:gd name="adj2" fmla="val 50565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21086" y="2453951"/>
            <a:ext cx="2239347" cy="373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LIBERI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04708980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0EFDE339-7E03-4A6B-8000-AD5CCCA01B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249" y="56962"/>
            <a:ext cx="9323914" cy="582536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540112" y="1182908"/>
            <a:ext cx="180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TELEFONI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INSERIMENTO DEI 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NOMI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NUMERI TELEFONICI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DEGLI UTENTI CHE DEVONO RICEVERE LA TELEFONATA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PROGRAMMARE IL NUMERO DA CHIAMARE SOLO IN QUESTA CASELLA SEMPRE CON +39 INIZIALE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476980" y="668920"/>
            <a:ext cx="848405" cy="18009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2464693" y="849012"/>
            <a:ext cx="653464" cy="1936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xmlns="" id="{5DE20A90-BA38-4907-8968-6662E8267536}"/>
              </a:ext>
            </a:extLst>
          </p:cNvPr>
          <p:cNvCxnSpPr>
            <a:cxnSpLocks/>
          </p:cNvCxnSpPr>
          <p:nvPr/>
        </p:nvCxnSpPr>
        <p:spPr>
          <a:xfrm flipV="1">
            <a:off x="1828800" y="1552240"/>
            <a:ext cx="1119673" cy="4684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xmlns="" id="{69505BD0-050E-4E1D-A65C-00B2340E0829}"/>
              </a:ext>
            </a:extLst>
          </p:cNvPr>
          <p:cNvCxnSpPr>
            <a:cxnSpLocks/>
          </p:cNvCxnSpPr>
          <p:nvPr/>
        </p:nvCxnSpPr>
        <p:spPr>
          <a:xfrm flipV="1">
            <a:off x="2092751" y="1552240"/>
            <a:ext cx="4112106" cy="229389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16">
            <a:extLst>
              <a:ext uri="{FF2B5EF4-FFF2-40B4-BE49-F238E27FC236}">
                <a16:creationId xmlns:a16="http://schemas.microsoft.com/office/drawing/2014/main" xmlns="" id="{0B7CD53B-7E17-4026-97DF-F2A0F06EC1A3}"/>
              </a:ext>
            </a:extLst>
          </p:cNvPr>
          <p:cNvSpPr/>
          <p:nvPr/>
        </p:nvSpPr>
        <p:spPr>
          <a:xfrm>
            <a:off x="5825765" y="1042627"/>
            <a:ext cx="1074656" cy="15685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8553276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68930"/>
            <a:ext cx="9123299" cy="570002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540112" y="1182908"/>
            <a:ext cx="180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TELEFONI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PARAMETRI DI CHIAMATA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IMPOSTAZIONE DEI PARAMETRI DI CHIAMATA DELLA CENTRALE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IL CODICE 999999 SE INSERITO BLOCCO L’INVIO TOTALE DELLE TELEFONATE DURANTE L’ASCOLTO DEL MESSAGGIO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4711959" y="606490"/>
            <a:ext cx="643812" cy="1238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883159" y="730308"/>
            <a:ext cx="1091682" cy="1654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409335709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39958"/>
            <a:ext cx="9408621" cy="587828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306847" y="1248223"/>
            <a:ext cx="180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PERIFERICHE</a:t>
            </a:r>
          </a:p>
        </p:txBody>
      </p:sp>
      <p:sp>
        <p:nvSpPr>
          <p:cNvPr id="5" name="Rettangolo 4"/>
          <p:cNvSpPr/>
          <p:nvPr/>
        </p:nvSpPr>
        <p:spPr>
          <a:xfrm>
            <a:off x="4077478" y="578498"/>
            <a:ext cx="765110" cy="15181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2417557" y="730308"/>
            <a:ext cx="568239" cy="156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-7711" y="2020643"/>
            <a:ext cx="2405960" cy="32316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DEGLI INDIRIZZI DELLE PERIFERICHE COLLEGATE AL BUS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ESPANSIONI INGRESSI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ESPANSIONI USCITE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ESPANSIONI RADIO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MODULO GSM E IP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LEGGO DA CENTRALE IN AUTOMATICO VENGONO SPUNTATE LE PERIFERICHE INSTALLATE CON IL LORO INDIRIZZO (ABILITAZIONE EFFETTUATA PRIMA DA TASTIERA)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00044734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xmlns="" id="{77DB6F63-4139-4232-A213-56E115315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931" y="156660"/>
            <a:ext cx="9152245" cy="571810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306847" y="1248223"/>
            <a:ext cx="1803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PERIFERICHE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-7711" y="2020643"/>
            <a:ext cx="2405960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DEGLI INDIRIZZI DELLE PERIFERICHE COLLEGATE AL BUS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TASTIERE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PRESE (INSERITORI)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ABILITAZIONE NELLE TASTIERE DELL’INGRESSO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O DELL’USCITA A BORDO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ABILITAZIONI DELLE FUNZIONI E DEI LED DELLE PRESE IN CAMPO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8883897" y="1253706"/>
            <a:ext cx="2575248" cy="14706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6117995" y="3924841"/>
            <a:ext cx="5341149" cy="1373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4781938" y="739849"/>
            <a:ext cx="940131" cy="1704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3331028" y="891466"/>
            <a:ext cx="1043009" cy="2719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cxnSp>
        <p:nvCxnSpPr>
          <p:cNvPr id="14" name="Connettore 2 13">
            <a:extLst>
              <a:ext uri="{FF2B5EF4-FFF2-40B4-BE49-F238E27FC236}">
                <a16:creationId xmlns:a16="http://schemas.microsoft.com/office/drawing/2014/main" xmlns="" id="{4DD3FCB1-12B8-4598-92D2-EEA82921E863}"/>
              </a:ext>
            </a:extLst>
          </p:cNvPr>
          <p:cNvCxnSpPr/>
          <p:nvPr/>
        </p:nvCxnSpPr>
        <p:spPr>
          <a:xfrm flipV="1">
            <a:off x="2398249" y="2479249"/>
            <a:ext cx="6198996" cy="115007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xmlns="" id="{65F2A028-64E5-4044-9787-109429F4B7C5}"/>
              </a:ext>
            </a:extLst>
          </p:cNvPr>
          <p:cNvCxnSpPr/>
          <p:nvPr/>
        </p:nvCxnSpPr>
        <p:spPr>
          <a:xfrm>
            <a:off x="2417557" y="4383464"/>
            <a:ext cx="3549610" cy="2950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289883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F87A021B-6E35-479B-95B9-69996F11C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75" y="115092"/>
            <a:ext cx="8427041" cy="574453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1596" y="1362075"/>
            <a:ext cx="26373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INSERIMENTO CODICE CLIENTE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GESTIONE PRIVILEGI DEL CLIENTE – CODICE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ASSEGNAZIONE DELLE AREE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ASSEGNAZIONE DEI GRUPPI</a:t>
            </a:r>
          </a:p>
        </p:txBody>
      </p:sp>
      <p:sp>
        <p:nvSpPr>
          <p:cNvPr id="8" name="Rettangolo 7"/>
          <p:cNvSpPr/>
          <p:nvPr/>
        </p:nvSpPr>
        <p:spPr>
          <a:xfrm>
            <a:off x="3084504" y="711836"/>
            <a:ext cx="619270" cy="1832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0" name="Connettore 2 9"/>
          <p:cNvCxnSpPr>
            <a:cxnSpLocks/>
          </p:cNvCxnSpPr>
          <p:nvPr/>
        </p:nvCxnSpPr>
        <p:spPr>
          <a:xfrm flipV="1">
            <a:off x="2028825" y="1277770"/>
            <a:ext cx="1831975" cy="26058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>
            <a:cxnSpLocks/>
          </p:cNvCxnSpPr>
          <p:nvPr/>
        </p:nvCxnSpPr>
        <p:spPr>
          <a:xfrm flipV="1">
            <a:off x="2028825" y="1921042"/>
            <a:ext cx="2476501" cy="56974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cxnSpLocks/>
          </p:cNvCxnSpPr>
          <p:nvPr/>
        </p:nvCxnSpPr>
        <p:spPr>
          <a:xfrm flipV="1">
            <a:off x="2488676" y="1668544"/>
            <a:ext cx="4609708" cy="149886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cxnSpLocks/>
          </p:cNvCxnSpPr>
          <p:nvPr/>
        </p:nvCxnSpPr>
        <p:spPr>
          <a:xfrm flipV="1">
            <a:off x="2417557" y="1538356"/>
            <a:ext cx="7678550" cy="287070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ttangolo 20"/>
          <p:cNvSpPr/>
          <p:nvPr/>
        </p:nvSpPr>
        <p:spPr>
          <a:xfrm>
            <a:off x="4191957" y="5257892"/>
            <a:ext cx="1214437" cy="3714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/>
          <p:cNvSpPr txBox="1"/>
          <p:nvPr/>
        </p:nvSpPr>
        <p:spPr>
          <a:xfrm>
            <a:off x="4667446" y="5712818"/>
            <a:ext cx="37052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LUNGHEZZA CODICE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2705762" y="4934942"/>
            <a:ext cx="2087768" cy="27699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CODICE INSTALLATORE</a:t>
            </a:r>
          </a:p>
        </p:txBody>
      </p:sp>
      <p:sp>
        <p:nvSpPr>
          <p:cNvPr id="24" name="Rettangolo 23"/>
          <p:cNvSpPr/>
          <p:nvPr/>
        </p:nvSpPr>
        <p:spPr>
          <a:xfrm>
            <a:off x="3007480" y="5253663"/>
            <a:ext cx="773318" cy="4134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CasellaDiTesto 24"/>
          <p:cNvSpPr txBox="1"/>
          <p:nvPr/>
        </p:nvSpPr>
        <p:spPr>
          <a:xfrm>
            <a:off x="514349" y="86081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UTENTI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32007826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94063"/>
            <a:ext cx="9212468" cy="5755736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514349" y="86081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ZONE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1597" y="1628775"/>
            <a:ext cx="240596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</a:t>
            </a:r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MESSAGGI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INSERIRE I NOMI DELLE ZONE  TRAMITE LA LIBRERIA GIA’ IMPOSTATA – QUESTI NOMI SONO ABBINATI ALLA CHIAMATA VOCALE O SMS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UN NOME NON E’ PRESENTE, IMPOSTARLO IN EDITA VOCABOLI</a:t>
            </a:r>
          </a:p>
        </p:txBody>
      </p:sp>
      <p:sp>
        <p:nvSpPr>
          <p:cNvPr id="6" name="Rettangolo 5"/>
          <p:cNvSpPr/>
          <p:nvPr/>
        </p:nvSpPr>
        <p:spPr>
          <a:xfrm>
            <a:off x="2417557" y="730308"/>
            <a:ext cx="535193" cy="2317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7562850" y="504825"/>
            <a:ext cx="1924050" cy="17487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Connettore 2 8"/>
          <p:cNvCxnSpPr/>
          <p:nvPr/>
        </p:nvCxnSpPr>
        <p:spPr>
          <a:xfrm flipV="1">
            <a:off x="2417557" y="730308"/>
            <a:ext cx="5612018" cy="324161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flipV="1">
            <a:off x="2417557" y="1578170"/>
            <a:ext cx="1916318" cy="10507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11871514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550" y="200231"/>
            <a:ext cx="9275626" cy="574337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9050" y="701733"/>
            <a:ext cx="2667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FUNZIONI/TIPO ZONE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ETICHETTA</a:t>
            </a:r>
            <a:r>
              <a:rPr lang="it-IT" sz="1200" dirty="0">
                <a:latin typeface="Arial Rounded MT Bold" panose="020F0704030504030204" pitchFamily="34" charset="0"/>
              </a:rPr>
              <a:t> (MESSAGGI)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FUNZIONE</a:t>
            </a:r>
            <a:r>
              <a:rPr lang="it-IT" sz="1200" dirty="0">
                <a:latin typeface="Arial Rounded MT Bold" panose="020F0704030504030204" pitchFamily="34" charset="0"/>
              </a:rPr>
              <a:t> 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CARATTERISTICA DELLA ZONA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TIPO 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  BILANCIAMENTO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ABILITA SIRENE</a:t>
            </a: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TEMPO INGRESSO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IMPULSI ALLARME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CICLI ESCLUSIONI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POLARITA’ 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SE ZONA COMANDO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ESCLUSIONI- AUTOESCLUSIONI- REINCLUSIONI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BUZZER</a:t>
            </a:r>
          </a:p>
        </p:txBody>
      </p:sp>
      <p:cxnSp>
        <p:nvCxnSpPr>
          <p:cNvPr id="6" name="Connettore 2 5"/>
          <p:cNvCxnSpPr/>
          <p:nvPr/>
        </p:nvCxnSpPr>
        <p:spPr>
          <a:xfrm>
            <a:off x="4400550" y="3619500"/>
            <a:ext cx="9525" cy="17145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990850" y="730308"/>
            <a:ext cx="666750" cy="2317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962649" y="4918501"/>
            <a:ext cx="5591175" cy="83099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TUTTE LE ZONE POSSONE ESSERE TAPPARELLA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IMPULSI DI ALLARME PER REGOLAZIONE and zone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                                                                   BUZZER CORRISPONDE A CHIME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2945027"/>
            <a:ext cx="1724025" cy="10287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0" y="2124075"/>
            <a:ext cx="1733550" cy="123825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475" y="1788900"/>
            <a:ext cx="1733550" cy="123825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475" y="2886075"/>
            <a:ext cx="1714500" cy="1171575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5314950" y="2124075"/>
            <a:ext cx="1724025" cy="18496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7379475" y="1788900"/>
            <a:ext cx="1714500" cy="22687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" name="Connettore 2 16"/>
          <p:cNvCxnSpPr/>
          <p:nvPr/>
        </p:nvCxnSpPr>
        <p:spPr>
          <a:xfrm flipH="1" flipV="1">
            <a:off x="3752850" y="1485900"/>
            <a:ext cx="1562100" cy="63817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/>
          <p:nvPr/>
        </p:nvCxnSpPr>
        <p:spPr>
          <a:xfrm flipH="1" flipV="1">
            <a:off x="4476750" y="1114425"/>
            <a:ext cx="2902725" cy="67447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xmlns="" id="{DD6CA3BA-95A6-45F4-B016-73133BCACCDD}"/>
              </a:ext>
            </a:extLst>
          </p:cNvPr>
          <p:cNvCxnSpPr/>
          <p:nvPr/>
        </p:nvCxnSpPr>
        <p:spPr>
          <a:xfrm flipV="1">
            <a:off x="2045616" y="876693"/>
            <a:ext cx="573759" cy="35821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49469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84493"/>
            <a:ext cx="9117218" cy="569214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1597" y="1628775"/>
            <a:ext cx="240596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</a:t>
            </a:r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TELEFONI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GESTIONE DELL’INVIO DEI MESSAGGI 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VOCE-SMS-VOCE+SMS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AGLI UTENTI 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GLI UTENTI SONO STATI GIA’ CREATI NELLA CARTELLA TELEFONI,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COMPARE IL NOME DELL’UTENTE</a:t>
            </a:r>
          </a:p>
        </p:txBody>
      </p:sp>
      <p:sp>
        <p:nvSpPr>
          <p:cNvPr id="5" name="Rettangolo 4"/>
          <p:cNvSpPr/>
          <p:nvPr/>
        </p:nvSpPr>
        <p:spPr>
          <a:xfrm>
            <a:off x="3533775" y="730308"/>
            <a:ext cx="466725" cy="2031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115" y="1890712"/>
            <a:ext cx="2066358" cy="833437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4835114" y="1914525"/>
            <a:ext cx="2070511" cy="8096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0" name="Connettore 2 9"/>
          <p:cNvCxnSpPr/>
          <p:nvPr/>
        </p:nvCxnSpPr>
        <p:spPr>
          <a:xfrm flipH="1" flipV="1">
            <a:off x="4229100" y="1343025"/>
            <a:ext cx="606014" cy="5715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85040504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1597" y="1628775"/>
            <a:ext cx="2405960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INGRESSI ON/OFF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SE AVEVO CREATO UN INGRESSO ON/OFF POSSO IN QUESTA TABELLA DETERMINARE LE VARIE AREE CHE VERRANNO ATTIVATE DAL COMANDO</a:t>
            </a:r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4029075" y="730308"/>
            <a:ext cx="781050" cy="19361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xmlns="" id="{27B3BD3B-2D47-4F8F-BA94-39685DFD77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08" y="163024"/>
            <a:ext cx="9005455" cy="5626397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xmlns="" id="{98A2701B-9FFB-4392-812A-0F581985B0E6}"/>
              </a:ext>
            </a:extLst>
          </p:cNvPr>
          <p:cNvSpPr/>
          <p:nvPr/>
        </p:nvSpPr>
        <p:spPr>
          <a:xfrm>
            <a:off x="5246255" y="923925"/>
            <a:ext cx="858981" cy="2306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0FAFB041-83C5-47F9-B48F-7C4D8DC98AB8}"/>
              </a:ext>
            </a:extLst>
          </p:cNvPr>
          <p:cNvSpPr/>
          <p:nvPr/>
        </p:nvSpPr>
        <p:spPr>
          <a:xfrm>
            <a:off x="2724727" y="1628775"/>
            <a:ext cx="8793018" cy="2462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2" name="Connettore 2 11">
            <a:extLst>
              <a:ext uri="{FF2B5EF4-FFF2-40B4-BE49-F238E27FC236}">
                <a16:creationId xmlns:a16="http://schemas.microsoft.com/office/drawing/2014/main" xmlns="" id="{0D87348A-D4D6-4001-9D58-84BADDED35D5}"/>
              </a:ext>
            </a:extLst>
          </p:cNvPr>
          <p:cNvCxnSpPr/>
          <p:nvPr/>
        </p:nvCxnSpPr>
        <p:spPr>
          <a:xfrm flipV="1">
            <a:off x="2417557" y="1915446"/>
            <a:ext cx="2154443" cy="12028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575157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467" y="209549"/>
            <a:ext cx="9101532" cy="568642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7035282" y="2761861"/>
            <a:ext cx="559836" cy="289249"/>
          </a:xfrm>
          <a:prstGeom prst="rect">
            <a:avLst/>
          </a:prstGeom>
          <a:solidFill>
            <a:srgbClr val="EEF2FD"/>
          </a:solidFill>
          <a:ln>
            <a:solidFill>
              <a:srgbClr val="EEF2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13" y="2649894"/>
            <a:ext cx="5961276" cy="1332430"/>
          </a:xfrm>
          <a:prstGeom prst="rect">
            <a:avLst/>
          </a:prstGeom>
        </p:spPr>
      </p:pic>
      <p:cxnSp>
        <p:nvCxnSpPr>
          <p:cNvPr id="7" name="Connettore 2 6"/>
          <p:cNvCxnSpPr/>
          <p:nvPr/>
        </p:nvCxnSpPr>
        <p:spPr>
          <a:xfrm flipH="1">
            <a:off x="7660434" y="1129004"/>
            <a:ext cx="1408921" cy="142758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54562" y="2490986"/>
            <a:ext cx="18661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ADATTAMENTO DELLA CADUTA DI RESISTENZA DELLA LINEA</a:t>
            </a:r>
          </a:p>
        </p:txBody>
      </p:sp>
      <p:cxnSp>
        <p:nvCxnSpPr>
          <p:cNvPr id="11" name="Connettore 2 10"/>
          <p:cNvCxnSpPr/>
          <p:nvPr/>
        </p:nvCxnSpPr>
        <p:spPr>
          <a:xfrm>
            <a:off x="1208778" y="3564292"/>
            <a:ext cx="3904398" cy="933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33675640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398234CA-A327-4A3A-B9DD-6396E37FF7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53050E1C-C733-4054-BFDE-6C02CDCCF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175" y="393635"/>
            <a:ext cx="8445235" cy="527638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xmlns="" id="{411B12C1-38F9-4263-AF1C-EB5EDB7AB6B1}"/>
              </a:ext>
            </a:extLst>
          </p:cNvPr>
          <p:cNvSpPr txBox="1"/>
          <p:nvPr/>
        </p:nvSpPr>
        <p:spPr>
          <a:xfrm>
            <a:off x="429976" y="1114673"/>
            <a:ext cx="1866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WIRELESS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xmlns="" id="{1A4A37F9-CC80-47EE-9478-3AE7CBDEEF1A}"/>
              </a:ext>
            </a:extLst>
          </p:cNvPr>
          <p:cNvSpPr/>
          <p:nvPr/>
        </p:nvSpPr>
        <p:spPr>
          <a:xfrm>
            <a:off x="8587818" y="914400"/>
            <a:ext cx="867266" cy="209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xmlns="" id="{F7C70C49-0F9C-41DE-9142-62691A8D6BDA}"/>
              </a:ext>
            </a:extLst>
          </p:cNvPr>
          <p:cNvSpPr/>
          <p:nvPr/>
        </p:nvSpPr>
        <p:spPr>
          <a:xfrm>
            <a:off x="3261674" y="1095819"/>
            <a:ext cx="499621" cy="2145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xmlns="" id="{55F32BB0-263F-4A26-B913-925DD73EB985}"/>
              </a:ext>
            </a:extLst>
          </p:cNvPr>
          <p:cNvSpPr txBox="1"/>
          <p:nvPr/>
        </p:nvSpPr>
        <p:spPr>
          <a:xfrm>
            <a:off x="429976" y="2156011"/>
            <a:ext cx="18661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PROGRAMMAZIONE TELECOMANDI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FUNZIONI LIBERE PER OGNI TASTO 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IL TELECOMANDO DEVE ESSERE ASSOCIATO AD UN UTENTE</a:t>
            </a:r>
          </a:p>
        </p:txBody>
      </p:sp>
    </p:spTree>
    <p:extLst>
      <p:ext uri="{BB962C8B-B14F-4D97-AF65-F5344CB8AC3E}">
        <p14:creationId xmlns:p14="http://schemas.microsoft.com/office/powerpoint/2010/main" val="421983870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FE651D35-F3D8-4458-8767-BC5B91BCF4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C288AFD3-73D3-46E9-9A3A-7DC47E941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48" y="253721"/>
            <a:ext cx="9008988" cy="5628605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xmlns="" id="{C9EAADE8-D430-4659-9B38-500E5B046724}"/>
              </a:ext>
            </a:extLst>
          </p:cNvPr>
          <p:cNvSpPr txBox="1"/>
          <p:nvPr/>
        </p:nvSpPr>
        <p:spPr>
          <a:xfrm>
            <a:off x="429976" y="1114673"/>
            <a:ext cx="1866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WIRELESS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3F99C34D-44EE-4D0B-85BE-8256C1C3E872}"/>
              </a:ext>
            </a:extLst>
          </p:cNvPr>
          <p:cNvSpPr txBox="1"/>
          <p:nvPr/>
        </p:nvSpPr>
        <p:spPr>
          <a:xfrm>
            <a:off x="429976" y="2156011"/>
            <a:ext cx="1866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PROGRAMMAZIONE SIRENE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79284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00BC9740-CE21-4DF1-BE81-37C4B6404D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xmlns="" id="{96B84E33-923B-4381-8FCE-A6391934F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724" y="393635"/>
            <a:ext cx="8874358" cy="551277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xmlns="" id="{A2091975-0929-417C-B25C-1C819F899850}"/>
              </a:ext>
            </a:extLst>
          </p:cNvPr>
          <p:cNvSpPr txBox="1"/>
          <p:nvPr/>
        </p:nvSpPr>
        <p:spPr>
          <a:xfrm>
            <a:off x="429976" y="1114673"/>
            <a:ext cx="1866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WIRELESS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42EDB240-7682-47BD-A87D-965B920F0507}"/>
              </a:ext>
            </a:extLst>
          </p:cNvPr>
          <p:cNvSpPr txBox="1"/>
          <p:nvPr/>
        </p:nvSpPr>
        <p:spPr>
          <a:xfrm>
            <a:off x="429976" y="2372827"/>
            <a:ext cx="18661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PROGRAMMAZIONE SENSORI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ASSOCIAZIONE AGLI INGRESSI RADIO 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REGOLAZIONE DEI SENSORI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71934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6" y="143447"/>
            <a:ext cx="9105749" cy="568906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0" y="2034912"/>
            <a:ext cx="240596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</a:t>
            </a:r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MESSAGGI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INSERIRE I NOMI DELLE USCITE COLLEGATE TRAMITE LA LIBRERIA GIA’ IMPOSTATA 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UN NOME NON E’ PRESENTE, IMPOSTARLO IN EDITA VOCABOLI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13693" y="111759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</p:txBody>
      </p:sp>
      <p:sp>
        <p:nvSpPr>
          <p:cNvPr id="6" name="Rettangolo 5"/>
          <p:cNvSpPr/>
          <p:nvPr/>
        </p:nvSpPr>
        <p:spPr>
          <a:xfrm>
            <a:off x="3526971" y="550506"/>
            <a:ext cx="559837" cy="1798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417555" y="688685"/>
            <a:ext cx="559837" cy="17980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9" name="Connettore 2 8"/>
          <p:cNvCxnSpPr/>
          <p:nvPr/>
        </p:nvCxnSpPr>
        <p:spPr>
          <a:xfrm flipV="1">
            <a:off x="2397967" y="1416473"/>
            <a:ext cx="2146041" cy="128264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/>
          <p:nvPr/>
        </p:nvCxnSpPr>
        <p:spPr>
          <a:xfrm flipV="1">
            <a:off x="2417555" y="550506"/>
            <a:ext cx="5625433" cy="326571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82726188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364" y="2292608"/>
            <a:ext cx="1247927" cy="697531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69741"/>
            <a:ext cx="9226540" cy="576452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97" y="1746337"/>
            <a:ext cx="1226024" cy="69367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771" y="2444751"/>
            <a:ext cx="1257593" cy="70912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50" y="1943842"/>
            <a:ext cx="1242477" cy="697531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219" y="2300024"/>
            <a:ext cx="1242477" cy="694485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397" y="1295838"/>
            <a:ext cx="1170214" cy="204787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8929397" y="1295838"/>
            <a:ext cx="1170214" cy="2047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5391828" y="1943842"/>
            <a:ext cx="1254868" cy="10462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613693" y="111759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-7711" y="2020643"/>
            <a:ext cx="2405960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FUNZIONI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CONDIZIONI DI FUNZIONAMENTO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TEMPI DI INTERVENTO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TIPO DI POLARITA’ NC-NO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AUTORESET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SI RESETTA SE L’EVENTO FINISCE PRIMA DEL TEMPO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18" name="Connettore 2 17"/>
          <p:cNvCxnSpPr/>
          <p:nvPr/>
        </p:nvCxnSpPr>
        <p:spPr>
          <a:xfrm>
            <a:off x="2034073" y="2370643"/>
            <a:ext cx="1987421" cy="86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ttore 2 24"/>
          <p:cNvCxnSpPr/>
          <p:nvPr/>
        </p:nvCxnSpPr>
        <p:spPr>
          <a:xfrm flipV="1">
            <a:off x="2295331" y="2903424"/>
            <a:ext cx="6811347" cy="14542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2 28"/>
          <p:cNvCxnSpPr/>
          <p:nvPr/>
        </p:nvCxnSpPr>
        <p:spPr>
          <a:xfrm flipV="1">
            <a:off x="2295331" y="2990139"/>
            <a:ext cx="8220269" cy="19455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Immagin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510" y="1037549"/>
            <a:ext cx="1232200" cy="708788"/>
          </a:xfrm>
          <a:prstGeom prst="rect">
            <a:avLst/>
          </a:prstGeom>
        </p:spPr>
      </p:pic>
      <p:cxnSp>
        <p:nvCxnSpPr>
          <p:cNvPr id="20" name="Connettore 2 19"/>
          <p:cNvCxnSpPr/>
          <p:nvPr/>
        </p:nvCxnSpPr>
        <p:spPr>
          <a:xfrm flipV="1">
            <a:off x="2128168" y="2903424"/>
            <a:ext cx="5560256" cy="111528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magin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280" y="3158620"/>
            <a:ext cx="1245332" cy="693672"/>
          </a:xfrm>
          <a:prstGeom prst="rect">
            <a:avLst/>
          </a:prstGeom>
        </p:spPr>
      </p:pic>
      <p:sp>
        <p:nvSpPr>
          <p:cNvPr id="35" name="Rettangolo 34"/>
          <p:cNvSpPr/>
          <p:nvPr/>
        </p:nvSpPr>
        <p:spPr>
          <a:xfrm>
            <a:off x="4131510" y="923731"/>
            <a:ext cx="1249102" cy="292856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CasellaDiTesto 35"/>
          <p:cNvSpPr txBox="1"/>
          <p:nvPr/>
        </p:nvSpPr>
        <p:spPr>
          <a:xfrm>
            <a:off x="3265101" y="4935648"/>
            <a:ext cx="5962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FUNZIONE PILOT = RICONOSCIMENTO CHIAMATE</a:t>
            </a:r>
          </a:p>
        </p:txBody>
      </p:sp>
      <p:sp>
        <p:nvSpPr>
          <p:cNvPr id="37" name="Rettangolo 36"/>
          <p:cNvSpPr/>
          <p:nvPr/>
        </p:nvSpPr>
        <p:spPr>
          <a:xfrm>
            <a:off x="3517641" y="597159"/>
            <a:ext cx="597156" cy="1331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8" name="Rettangolo 37"/>
          <p:cNvSpPr/>
          <p:nvPr/>
        </p:nvSpPr>
        <p:spPr>
          <a:xfrm>
            <a:off x="2939143" y="765110"/>
            <a:ext cx="1390261" cy="133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0" name="CasellaDiTesto 39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49677933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6" y="226011"/>
            <a:ext cx="9241441" cy="56802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13693" y="111759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1596" y="2024701"/>
            <a:ext cx="240596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</a:t>
            </a:r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TELEFONI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GLI UTENTI SONO STATI GIA’ CREATI NELLA CARTELLA TELEFONI,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COMPARE IL NOME DELL’UTENTE</a:t>
            </a:r>
          </a:p>
        </p:txBody>
      </p:sp>
      <p:sp>
        <p:nvSpPr>
          <p:cNvPr id="6" name="Rettangolo 5"/>
          <p:cNvSpPr/>
          <p:nvPr/>
        </p:nvSpPr>
        <p:spPr>
          <a:xfrm>
            <a:off x="3553337" y="559836"/>
            <a:ext cx="550506" cy="1611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4276530" y="690679"/>
            <a:ext cx="817983" cy="17706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12218183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13693" y="1117594"/>
            <a:ext cx="1514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52649"/>
            <a:ext cx="9238966" cy="5772290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3517641" y="587829"/>
            <a:ext cx="597159" cy="1424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5010539" y="730308"/>
            <a:ext cx="494522" cy="1374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11597" y="1628775"/>
            <a:ext cx="240596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</a:t>
            </a:r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ASSOCIAZIONI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SE NELLE FUNZIONI, UN’USCITA ERA PROGRAMMATA COME FUNZIONE CODICE USER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POSSO ABBINARE A QUESTA USCITA IL CODICE/I CHE LA GESTISCONO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16734359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373089" y="1190809"/>
            <a:ext cx="225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AREE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ASSEGNAZIONE DELLE ZONE ALLE AREE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6214188" y="550506"/>
            <a:ext cx="727788" cy="1798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2EC794FC-FCD1-4F78-AA8B-FD84B0C0C8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602" y="190970"/>
            <a:ext cx="9076872" cy="5691356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EB6CD909-838C-4EB3-A49B-6A9198CAEFAD}"/>
              </a:ext>
            </a:extLst>
          </p:cNvPr>
          <p:cNvSpPr/>
          <p:nvPr/>
        </p:nvSpPr>
        <p:spPr>
          <a:xfrm>
            <a:off x="7682845" y="730308"/>
            <a:ext cx="763571" cy="2972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C30F16A5-5CCB-43DB-968C-83BBAE964E00}"/>
              </a:ext>
            </a:extLst>
          </p:cNvPr>
          <p:cNvSpPr/>
          <p:nvPr/>
        </p:nvSpPr>
        <p:spPr>
          <a:xfrm>
            <a:off x="8408709" y="1190809"/>
            <a:ext cx="358219" cy="7322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594513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71668" y="1190809"/>
            <a:ext cx="225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GRUPPI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CREAZIONE DEI VARI GRUPPI 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ASSOCIAZIONE DELLE AREE PER CREARE DELLE MACRO/GRUPPI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DI ACCENSIONE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6802016" y="569167"/>
            <a:ext cx="578498" cy="1611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65A1F053-1D4D-4BF9-8E03-E4E1E42F94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003" y="164335"/>
            <a:ext cx="8850291" cy="5529455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xmlns="" id="{9F50F231-71B0-4607-B153-845FFBDFAC55}"/>
              </a:ext>
            </a:extLst>
          </p:cNvPr>
          <p:cNvSpPr/>
          <p:nvPr/>
        </p:nvSpPr>
        <p:spPr>
          <a:xfrm>
            <a:off x="8286161" y="702027"/>
            <a:ext cx="867266" cy="2217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xmlns="" id="{15FE6A2A-78C6-4A27-972B-7249257895DB}"/>
              </a:ext>
            </a:extLst>
          </p:cNvPr>
          <p:cNvSpPr/>
          <p:nvPr/>
        </p:nvSpPr>
        <p:spPr>
          <a:xfrm>
            <a:off x="8305014" y="1190809"/>
            <a:ext cx="273378" cy="60971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995811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202916"/>
            <a:ext cx="9143574" cy="571269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TAMPER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DEI TAMPER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TERMINAZIONE LINEA AP DI SABOTAGGIO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MANUTENZIONE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INSERIMENTO RAPIDO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VIVAVOCE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528596" y="998376"/>
            <a:ext cx="2360645" cy="3918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537927" y="1455576"/>
            <a:ext cx="1156995" cy="373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3732246" y="1455576"/>
            <a:ext cx="1156995" cy="373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2551923" y="1862024"/>
            <a:ext cx="1156995" cy="373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3744694" y="1869236"/>
            <a:ext cx="1156995" cy="3732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5309118" y="625151"/>
            <a:ext cx="933062" cy="1772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2417557" y="763532"/>
            <a:ext cx="502925" cy="1508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CC183D35-A209-48E5-A3D4-3398361398DB}"/>
              </a:ext>
            </a:extLst>
          </p:cNvPr>
          <p:cNvSpPr txBox="1"/>
          <p:nvPr/>
        </p:nvSpPr>
        <p:spPr>
          <a:xfrm>
            <a:off x="5116945" y="2429164"/>
            <a:ext cx="4655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SEMPRE OFF</a:t>
            </a:r>
          </a:p>
        </p:txBody>
      </p: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xmlns="" id="{8062C548-33E9-456B-8217-E7A1D4900AF9}"/>
              </a:ext>
            </a:extLst>
          </p:cNvPr>
          <p:cNvCxnSpPr>
            <a:stCxn id="8" idx="1"/>
          </p:cNvCxnSpPr>
          <p:nvPr/>
        </p:nvCxnSpPr>
        <p:spPr>
          <a:xfrm flipH="1" flipV="1">
            <a:off x="4285673" y="2115127"/>
            <a:ext cx="831272" cy="4987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138116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59880"/>
            <a:ext cx="9212454" cy="575572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SIRENA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0" y="2297641"/>
            <a:ext cx="240596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REGOLAZIONE TEMPI E CICLI PER LE SIRENE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DELLA SIRENA IN TASTIERA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DELLA FUNZIONE SQUAWK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cxnSp>
        <p:nvCxnSpPr>
          <p:cNvPr id="7" name="Connettore 2 6"/>
          <p:cNvCxnSpPr/>
          <p:nvPr/>
        </p:nvCxnSpPr>
        <p:spPr>
          <a:xfrm flipV="1">
            <a:off x="2164702" y="1614196"/>
            <a:ext cx="625151" cy="68344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/>
          <p:nvPr/>
        </p:nvCxnSpPr>
        <p:spPr>
          <a:xfrm flipV="1">
            <a:off x="2267339" y="2427820"/>
            <a:ext cx="737118" cy="7469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/>
          <p:nvPr/>
        </p:nvCxnSpPr>
        <p:spPr>
          <a:xfrm flipV="1">
            <a:off x="2267339" y="2297642"/>
            <a:ext cx="1894114" cy="17984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ttangolo 14"/>
          <p:cNvSpPr/>
          <p:nvPr/>
        </p:nvSpPr>
        <p:spPr>
          <a:xfrm>
            <a:off x="5327780" y="578498"/>
            <a:ext cx="858416" cy="1518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2883159" y="730308"/>
            <a:ext cx="475861" cy="1654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348084496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6" y="177219"/>
            <a:ext cx="9133741" cy="570654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      EN 50131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NORMATIVA EN50131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CICLI AUTOESCLUSIONE DELLE ZONE IN ALLARME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VISUALIZZAZIONE STATO E ZONE IN TASTIERA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TEMPO DI AVVISO MANCAZA RETE 220 </a:t>
            </a:r>
            <a:r>
              <a:rPr lang="it-IT" sz="1200" dirty="0" err="1">
                <a:latin typeface="Arial Rounded MT Bold" panose="020F0704030504030204" pitchFamily="34" charset="0"/>
              </a:rPr>
              <a:t>Vac</a:t>
            </a:r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TIPO DI RICARICA BATTERIA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309118" y="597160"/>
            <a:ext cx="886409" cy="14247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3303037" y="739639"/>
            <a:ext cx="513183" cy="1654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365015846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33888"/>
            <a:ext cx="9253360" cy="575372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COMUNICATORE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PARAMETRI TEST IN VITA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NUMERO DI SQUILLI ALLA RISPOSTA PRIMA DEL PASSAGGIO AD UN SUCCESSIVO NUMERO 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RITARDO DI TRASMISSIONE FRA UN EVENTO E L’ALTRO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346441" y="522514"/>
            <a:ext cx="886408" cy="1399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3769567" y="702315"/>
            <a:ext cx="755780" cy="1374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97761932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  WIRELESS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SCELTA DEL TIPO DI APPRENDIMENTO DEL SISTEMA RADIO SE CON CODICE O CON TASTO LEARN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DEI SISTEMI DI SATURAZIONE E DISTURBO DEL SISTEMA RADIO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07818"/>
            <a:ext cx="9320353" cy="5823139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5374433" y="522514"/>
            <a:ext cx="886408" cy="1891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4478694" y="711646"/>
            <a:ext cx="587828" cy="14677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53596038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58485" y="1190809"/>
            <a:ext cx="2259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VARI</a:t>
            </a:r>
          </a:p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     DATA/ORA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-7711" y="2020643"/>
            <a:ext cx="240596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REGOLAZIONE DEI PARAMETRI DATA/ORA PER ALLINEAMENTO DEGLI EVENTI DI SISTEMA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37200"/>
            <a:ext cx="9320353" cy="5823138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5365102" y="559837"/>
            <a:ext cx="905069" cy="1704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5029200" y="730308"/>
            <a:ext cx="597159" cy="1654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98468003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34481"/>
            <a:ext cx="9906000" cy="618903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417557" y="4126326"/>
            <a:ext cx="7487162" cy="175432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NOTA BENE :  SE UTILIZZO UNA PERIFERICA RADIO CHE PUO’ AVERE PIU’ INGRESSI DEVO PREVEDERE, NELLE ZONE, PIU’ ZONE OCCUPATE DALLA PERIFERICA RADIO</a:t>
            </a:r>
          </a:p>
          <a:p>
            <a:r>
              <a:rPr lang="it-IT" dirty="0">
                <a:solidFill>
                  <a:srgbClr val="FF0000"/>
                </a:solidFill>
              </a:rPr>
              <a:t>ES : SE LA PERIFERICA RADIO HA TRE INGRESSI COME ZONE </a:t>
            </a:r>
          </a:p>
          <a:p>
            <a:r>
              <a:rPr lang="it-IT" dirty="0">
                <a:solidFill>
                  <a:srgbClr val="FF0000"/>
                </a:solidFill>
              </a:rPr>
              <a:t>OCCUPO (ESEMPIO) LE NUMERO N. 12-13-14 E NON POSSO OCCUPARLE CON UN FILARE</a:t>
            </a:r>
          </a:p>
        </p:txBody>
      </p:sp>
    </p:spTree>
    <p:extLst>
      <p:ext uri="{BB962C8B-B14F-4D97-AF65-F5344CB8AC3E}">
        <p14:creationId xmlns:p14="http://schemas.microsoft.com/office/powerpoint/2010/main" val="3280929132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40063"/>
            <a:ext cx="9154569" cy="5719561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7851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EVENTI DI SISTEMA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ASSOCIAZIONE DEL METODO DI TRASMISSIONE DELL’EVENTO DI SISTEMA SPECIFICATO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SMS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VOCE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VOCE+SMS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ALLA RUBRICA CREATA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071" y="969591"/>
            <a:ext cx="909711" cy="346025"/>
          </a:xfrm>
          <a:prstGeom prst="rect">
            <a:avLst/>
          </a:prstGeom>
        </p:spPr>
      </p:pic>
      <p:sp>
        <p:nvSpPr>
          <p:cNvPr id="7" name="Rettangolo 6"/>
          <p:cNvSpPr/>
          <p:nvPr/>
        </p:nvSpPr>
        <p:spPr>
          <a:xfrm>
            <a:off x="4088071" y="969591"/>
            <a:ext cx="909711" cy="346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931020" y="550506"/>
            <a:ext cx="979715" cy="1798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06426735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6" y="135306"/>
            <a:ext cx="9311527" cy="581762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7851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ADEMCO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0596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IMPOSTAZIONE DEI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LINEA TELEFONICA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EVENTI CID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CODICI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DI RETE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DI SISTEMA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PER TRASMISSIONE A ISTITUTO DI VIGILANZA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8957388" y="569167"/>
            <a:ext cx="615820" cy="1611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417556" y="730308"/>
            <a:ext cx="4281824" cy="1561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706660837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85543"/>
            <a:ext cx="9143072" cy="57123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7851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TIMERS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25268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IMPOSTAZIONE DEI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TIMERS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PER ACCENSIONI O SPEGNIMENTI DA ASSOCIARE A 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UTENTI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PARTIZIONI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USCITE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4 TIMER ON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  4 TIMER OFF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9377265" y="597159"/>
            <a:ext cx="606490" cy="2052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163207225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44619"/>
            <a:ext cx="9207014" cy="575232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7851" y="1190809"/>
            <a:ext cx="2584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BLOCCO INSERIMENTO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25268" cy="286232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SCELTA DEGLI EVENTI CHE POSSONO GENERARE IL BLOCCO DELL’ACCENSIONE DELLA CENTRALE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MANCANZA RETE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BATTERIA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MANCANZA CAMPO GSM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MANCANZA PSTN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BLOCCO RADIO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TAMPER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TAMPER LINEA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TAMPER PERIFERICA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GUASTO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9965094" y="559837"/>
            <a:ext cx="1110343" cy="1704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07102990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51080"/>
            <a:ext cx="9226540" cy="576452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7851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PSTN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25268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ALL’USO DEL SISTEMA PSTN DI TRASMISSIONE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DI DEFAULT IL SISTEMA HA LA PSTN ABILITATA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 NON USATA VA DISABILITATA PER NON GENERARE GUASTO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2417557" y="578498"/>
            <a:ext cx="1594606" cy="1518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</p:spTree>
    <p:extLst>
      <p:ext uri="{BB962C8B-B14F-4D97-AF65-F5344CB8AC3E}">
        <p14:creationId xmlns:p14="http://schemas.microsoft.com/office/powerpoint/2010/main" val="2581918535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56962"/>
            <a:ext cx="9347316" cy="5839985"/>
          </a:xfrm>
          <a:prstGeom prst="rect">
            <a:avLst/>
          </a:prstGeom>
          <a:noFill/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-74790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PARAMETRI DI RETE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25268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ABILITAZIONE DEL SERVIZIO CLOUD 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USER ID E PSW PER CLOUD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DHCS O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INSERIMENTO INDIRIZZO IP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CONFIGURAZIONE GPRS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570376" y="485192"/>
            <a:ext cx="2127379" cy="1586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8" name="Rettangolo 7"/>
          <p:cNvSpPr/>
          <p:nvPr/>
        </p:nvSpPr>
        <p:spPr>
          <a:xfrm>
            <a:off x="4233903" y="937452"/>
            <a:ext cx="2835408" cy="7069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8604723" y="2199986"/>
            <a:ext cx="3529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NON MODIFICARE MAI</a:t>
            </a:r>
          </a:p>
        </p:txBody>
      </p:sp>
      <p:cxnSp>
        <p:nvCxnSpPr>
          <p:cNvPr id="11" name="Connettore 2 10"/>
          <p:cNvCxnSpPr>
            <a:cxnSpLocks/>
          </p:cNvCxnSpPr>
          <p:nvPr/>
        </p:nvCxnSpPr>
        <p:spPr>
          <a:xfrm flipH="1" flipV="1">
            <a:off x="6363094" y="1357459"/>
            <a:ext cx="2884601" cy="80100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tangolo 11">
            <a:extLst>
              <a:ext uri="{FF2B5EF4-FFF2-40B4-BE49-F238E27FC236}">
                <a16:creationId xmlns:a16="http://schemas.microsoft.com/office/drawing/2014/main" xmlns="" id="{BE3100B7-4451-4A54-8FDB-9413B7D706AA}"/>
              </a:ext>
            </a:extLst>
          </p:cNvPr>
          <p:cNvSpPr/>
          <p:nvPr/>
        </p:nvSpPr>
        <p:spPr>
          <a:xfrm>
            <a:off x="2557061" y="810705"/>
            <a:ext cx="1584334" cy="109350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xmlns="" id="{C5732323-6E37-4B03-A698-26AA58440CFE}"/>
              </a:ext>
            </a:extLst>
          </p:cNvPr>
          <p:cNvSpPr/>
          <p:nvPr/>
        </p:nvSpPr>
        <p:spPr>
          <a:xfrm>
            <a:off x="4835114" y="1932495"/>
            <a:ext cx="3177670" cy="1012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904264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56962"/>
            <a:ext cx="9287578" cy="580266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9507894" y="485192"/>
            <a:ext cx="2024743" cy="1586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CasellaDiTesto 4"/>
          <p:cNvSpPr txBox="1"/>
          <p:nvPr/>
        </p:nvSpPr>
        <p:spPr>
          <a:xfrm>
            <a:off x="-74790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PRIORITA’ VETTORI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-7711" y="2020643"/>
            <a:ext cx="2425268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SI DETERMINA LA SEQUENZA/PRIORITA’DEI VETTORI DI TRASMISSIONE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LAN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GPRS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PSTN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GSM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SE UTILIZZO L’APP IL PRIMO DEVE SEMPRE ESSERE </a:t>
            </a:r>
          </a:p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LAN</a:t>
            </a: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xmlns="" id="{8E96D896-198F-438B-821C-AA43AAEE9BFD}"/>
              </a:ext>
            </a:extLst>
          </p:cNvPr>
          <p:cNvSpPr/>
          <p:nvPr/>
        </p:nvSpPr>
        <p:spPr>
          <a:xfrm>
            <a:off x="2462791" y="643813"/>
            <a:ext cx="2373159" cy="10624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815384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>
            <a:extLst>
              <a:ext uri="{FF2B5EF4-FFF2-40B4-BE49-F238E27FC236}">
                <a16:creationId xmlns:a16="http://schemas.microsoft.com/office/drawing/2014/main" xmlns="" id="{F0B9AE15-6051-478E-8CE5-1A6AB2B14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711" y="98691"/>
            <a:ext cx="9483449" cy="592503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-74790" y="1190809"/>
            <a:ext cx="258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TEST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-7711" y="2020643"/>
            <a:ext cx="2425268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200" dirty="0">
                <a:latin typeface="Arial Rounded MT Bold" panose="020F0704030504030204" pitchFamily="34" charset="0"/>
              </a:rPr>
              <a:t>CONTROLLO DELLO STATO DELL’IMPIANTO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STATO DELLE ZONE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APPARATI RADIO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STATO DELLE USCITE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SEGNALE GSM</a:t>
            </a:r>
          </a:p>
          <a:p>
            <a:pPr algn="ctr"/>
            <a:r>
              <a:rPr lang="it-IT" sz="12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BATTERIA</a:t>
            </a:r>
          </a:p>
          <a:p>
            <a:pPr algn="ctr"/>
            <a:endParaRPr lang="it-IT" sz="1200" dirty="0">
              <a:latin typeface="Arial Rounded MT Bold" panose="020F0704030504030204" pitchFamily="34" charset="0"/>
            </a:endParaRPr>
          </a:p>
          <a:p>
            <a:pPr algn="ctr"/>
            <a:endParaRPr lang="it-IT" sz="12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8661406" y="1858166"/>
            <a:ext cx="40588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TAMPER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    SUPERVISIONE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              CANALI 1-3 A SECONDO DEL MODELLO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                        BATTERIA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                                   SEGNALE</a:t>
            </a:r>
          </a:p>
        </p:txBody>
      </p:sp>
      <p:cxnSp>
        <p:nvCxnSpPr>
          <p:cNvPr id="9" name="Connettore 2 8"/>
          <p:cNvCxnSpPr>
            <a:cxnSpLocks/>
          </p:cNvCxnSpPr>
          <p:nvPr/>
        </p:nvCxnSpPr>
        <p:spPr>
          <a:xfrm flipH="1">
            <a:off x="8372386" y="2020643"/>
            <a:ext cx="354563" cy="153432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>
            <a:cxnSpLocks/>
          </p:cNvCxnSpPr>
          <p:nvPr/>
        </p:nvCxnSpPr>
        <p:spPr>
          <a:xfrm flipH="1">
            <a:off x="8549667" y="2295331"/>
            <a:ext cx="597160" cy="121572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cxnSpLocks/>
          </p:cNvCxnSpPr>
          <p:nvPr/>
        </p:nvCxnSpPr>
        <p:spPr>
          <a:xfrm flipH="1">
            <a:off x="8838688" y="2490505"/>
            <a:ext cx="672033" cy="102054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flipH="1">
            <a:off x="9435847" y="2687217"/>
            <a:ext cx="270588" cy="802432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/>
          <p:nvPr/>
        </p:nvCxnSpPr>
        <p:spPr>
          <a:xfrm flipH="1">
            <a:off x="10104627" y="2818126"/>
            <a:ext cx="186613" cy="6624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xmlns="" id="{891BC778-A846-4AF3-99CA-C131A8236852}"/>
              </a:ext>
            </a:extLst>
          </p:cNvPr>
          <p:cNvSpPr/>
          <p:nvPr/>
        </p:nvSpPr>
        <p:spPr>
          <a:xfrm>
            <a:off x="3016577" y="3346516"/>
            <a:ext cx="545393" cy="1833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xmlns="" id="{C0A5E76E-44AE-4EFB-9438-EA20D36AC627}"/>
              </a:ext>
            </a:extLst>
          </p:cNvPr>
          <p:cNvSpPr/>
          <p:nvPr/>
        </p:nvSpPr>
        <p:spPr>
          <a:xfrm>
            <a:off x="4996206" y="650449"/>
            <a:ext cx="980388" cy="3110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xmlns="" id="{4047EDD3-C9C3-45A8-BB00-5FC863D3B1A7}"/>
              </a:ext>
            </a:extLst>
          </p:cNvPr>
          <p:cNvSpPr txBox="1"/>
          <p:nvPr/>
        </p:nvSpPr>
        <p:spPr>
          <a:xfrm>
            <a:off x="3016577" y="4769963"/>
            <a:ext cx="1602557" cy="377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TELECOMANDI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xmlns="" id="{BE78B63F-26F3-48B3-B87B-247124ED251C}"/>
              </a:ext>
            </a:extLst>
          </p:cNvPr>
          <p:cNvSpPr txBox="1"/>
          <p:nvPr/>
        </p:nvSpPr>
        <p:spPr>
          <a:xfrm>
            <a:off x="5872900" y="4788818"/>
            <a:ext cx="886120" cy="377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SIRENE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xmlns="" id="{42A3617B-8442-4669-9781-83E8C784EC74}"/>
              </a:ext>
            </a:extLst>
          </p:cNvPr>
          <p:cNvSpPr txBox="1"/>
          <p:nvPr/>
        </p:nvSpPr>
        <p:spPr>
          <a:xfrm>
            <a:off x="8634568" y="4795781"/>
            <a:ext cx="1071867" cy="3770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SENSORI</a:t>
            </a:r>
          </a:p>
        </p:txBody>
      </p:sp>
    </p:spTree>
    <p:extLst>
      <p:ext uri="{BB962C8B-B14F-4D97-AF65-F5344CB8AC3E}">
        <p14:creationId xmlns:p14="http://schemas.microsoft.com/office/powerpoint/2010/main" val="1118599021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25" y="1285681"/>
            <a:ext cx="3762375" cy="33909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50" y="1365603"/>
            <a:ext cx="2990850" cy="3400425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3546799" y="1664107"/>
            <a:ext cx="56543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PROGRAMMAZIONE</a:t>
            </a:r>
          </a:p>
          <a:p>
            <a:pPr algn="ctr"/>
            <a:r>
              <a:rPr lang="it-IT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 </a:t>
            </a:r>
          </a:p>
          <a:p>
            <a:pPr algn="ctr"/>
            <a:r>
              <a:rPr lang="it-IT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TASTIERA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endParaRPr lang="it-IT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 descr="CICLO DE CONCIERTOS DEL CORTE INGLÉ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555" y="3809157"/>
            <a:ext cx="2334057" cy="2095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20261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pic>
        <p:nvPicPr>
          <p:cNvPr id="9" name="Immagine 8" descr="Altre risorse - Digilinu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1" y="1225576"/>
            <a:ext cx="1197833" cy="1197833"/>
          </a:xfrm>
          <a:prstGeom prst="rect">
            <a:avLst/>
          </a:prstGeom>
        </p:spPr>
      </p:pic>
      <p:pic>
        <p:nvPicPr>
          <p:cNvPr id="10" name="Immagine 9" descr="LaTeX/Obrázky a tabulky – VavříčekWiki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23" y="3718825"/>
            <a:ext cx="1104250" cy="1297590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1782431" y="1214286"/>
            <a:ext cx="4074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latin typeface="Arial Rounded MT Bold" panose="020F0704030504030204" pitchFamily="34" charset="0"/>
              </a:rPr>
              <a:t>CODICE INSTALLATORE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				000000</a:t>
            </a:r>
          </a:p>
          <a:p>
            <a:endParaRPr lang="it-IT" sz="1200" dirty="0">
              <a:latin typeface="Arial Rounded MT Bold" panose="020F0704030504030204" pitchFamily="34" charset="0"/>
            </a:endParaRPr>
          </a:p>
          <a:p>
            <a:r>
              <a:rPr lang="it-IT" sz="1200" dirty="0">
                <a:latin typeface="Arial Rounded MT Bold" panose="020F0704030504030204" pitchFamily="34" charset="0"/>
              </a:rPr>
              <a:t>CODICE TELEGESTIONE</a:t>
            </a:r>
          </a:p>
          <a:p>
            <a:r>
              <a:rPr lang="it-IT" sz="1200" dirty="0">
                <a:latin typeface="Arial Rounded MT Bold" panose="020F0704030504030204" pitchFamily="34" charset="0"/>
              </a:rPr>
              <a:t>				777777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520303" y="3696923"/>
            <a:ext cx="4074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CODICE UTENTE</a:t>
            </a:r>
          </a:p>
          <a:p>
            <a:r>
              <a:rPr lang="it-IT" sz="12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			111111</a:t>
            </a:r>
          </a:p>
          <a:p>
            <a:endParaRPr lang="it-IT" sz="1200" dirty="0">
              <a:solidFill>
                <a:srgbClr val="0070C0"/>
              </a:solidFill>
              <a:latin typeface="Arial Rounded MT Bold" panose="020F0704030504030204" pitchFamily="34" charset="0"/>
            </a:endParaRPr>
          </a:p>
          <a:p>
            <a:r>
              <a:rPr lang="it-IT" sz="12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CODICE BLOCCO TELEFONATE</a:t>
            </a:r>
          </a:p>
          <a:p>
            <a:r>
              <a:rPr lang="it-IT" sz="1200" dirty="0">
                <a:solidFill>
                  <a:srgbClr val="0070C0"/>
                </a:solidFill>
                <a:latin typeface="Arial Rounded MT Bold" panose="020F0704030504030204" pitchFamily="34" charset="0"/>
              </a:rPr>
              <a:t>				999999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IMPORTANTE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891" y="1004699"/>
            <a:ext cx="5310122" cy="451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9218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989" y="3359402"/>
            <a:ext cx="3076928" cy="248194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2" y="1281668"/>
            <a:ext cx="548806" cy="29780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2" y="1655645"/>
            <a:ext cx="562262" cy="301372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28" y="2035257"/>
            <a:ext cx="553266" cy="30137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2" y="908379"/>
            <a:ext cx="555925" cy="29735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09" y="2573856"/>
            <a:ext cx="555925" cy="38037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2" y="3508686"/>
            <a:ext cx="574402" cy="388918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2" y="3983223"/>
            <a:ext cx="555925" cy="391416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0750" y="1484891"/>
            <a:ext cx="957426" cy="944251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1526527" y="1429915"/>
            <a:ext cx="390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TASTI PER INSERIMENTO GRUPPI</a:t>
            </a:r>
          </a:p>
        </p:txBody>
      </p:sp>
      <p:sp>
        <p:nvSpPr>
          <p:cNvPr id="14" name="Parentesi graffa chiusa 13"/>
          <p:cNvSpPr/>
          <p:nvPr/>
        </p:nvSpPr>
        <p:spPr>
          <a:xfrm>
            <a:off x="1208778" y="908379"/>
            <a:ext cx="228136" cy="1428251"/>
          </a:xfrm>
          <a:prstGeom prst="rightBrac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1208778" y="2713071"/>
            <a:ext cx="3900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TASTI DA 0 A 9 PER PROGRAMMAZIONE ALFANUMERICA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16" y="2990894"/>
            <a:ext cx="596090" cy="407230"/>
          </a:xfrm>
          <a:prstGeom prst="rect">
            <a:avLst/>
          </a:prstGeom>
        </p:spPr>
      </p:pic>
      <p:sp>
        <p:nvSpPr>
          <p:cNvPr id="20" name="CasellaDiTesto 19"/>
          <p:cNvSpPr txBox="1"/>
          <p:nvPr/>
        </p:nvSpPr>
        <p:spPr>
          <a:xfrm>
            <a:off x="1208778" y="3534266"/>
            <a:ext cx="390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TASTO PER CANCELLAZIONE MANOVRA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1208777" y="3999407"/>
            <a:ext cx="3900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TASTI PER CONFERMA MANOVRA 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9665932" y="1614581"/>
            <a:ext cx="259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# ESC   USCITA MENU’</a:t>
            </a:r>
          </a:p>
          <a:p>
            <a:r>
              <a:rPr lang="it-IT" dirty="0"/>
              <a:t>&gt; NAVIGAZIONE MENU’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7950312" y="1088586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NAVIGAZIONE MENU’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6514971" y="1753080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NAVIGAZIONE MENU’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7892474" y="2472551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NAVIGAZIONE MENU’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6356045" y="3494674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C000"/>
                </a:solidFill>
              </a:rPr>
              <a:t>EVENTI IN MEMORIA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6356045" y="3719317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FF0000"/>
                </a:solidFill>
              </a:rPr>
              <a:t>IMPIANTO ACCESO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6356045" y="3949924"/>
            <a:ext cx="2594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00B050"/>
                </a:solidFill>
              </a:rPr>
              <a:t>IMPIANTO PRONTO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9719045" y="3690511"/>
            <a:ext cx="16515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1"/>
                </a:solidFill>
              </a:rPr>
              <a:t>DISPLAY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IMPORTANTE</a:t>
            </a:r>
          </a:p>
        </p:txBody>
      </p:sp>
    </p:spTree>
    <p:extLst>
      <p:ext uri="{BB962C8B-B14F-4D97-AF65-F5344CB8AC3E}">
        <p14:creationId xmlns:p14="http://schemas.microsoft.com/office/powerpoint/2010/main" val="193951106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PRIMA MESSA IN FUNZIONE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37309" y="1043709"/>
            <a:ext cx="113330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ALIMENTARE LA CENTRALE   </a:t>
            </a:r>
            <a:r>
              <a:rPr lang="it-IT" dirty="0"/>
              <a:t>batteria + rete 220 </a:t>
            </a:r>
            <a:r>
              <a:rPr lang="it-IT" dirty="0" err="1"/>
              <a:t>Vac</a:t>
            </a:r>
            <a:r>
              <a:rPr lang="it-IT" dirty="0"/>
              <a:t> IL DIPLAY MOSTRA LA DATA E GLI EVENTUALI GUASTI/ZONE APERTE				</a:t>
            </a:r>
          </a:p>
          <a:p>
            <a:r>
              <a:rPr lang="it-IT" b="1" dirty="0"/>
              <a:t>LA TASTIERA MOSTRA IL TRIANGOLO GIALLO ACCESO </a:t>
            </a:r>
            <a:r>
              <a:rPr lang="it-IT" dirty="0"/>
              <a:t>– questa è la tastiera 1 –</a:t>
            </a:r>
          </a:p>
          <a:p>
            <a:r>
              <a:rPr lang="it-IT" dirty="0"/>
              <a:t>	se si hanno altre tastiere, queste proporranno un indirizzo e chiederanno la conferma dello stesso</a:t>
            </a:r>
          </a:p>
          <a:p>
            <a:r>
              <a:rPr lang="it-IT" dirty="0"/>
              <a:t>	la spia gialla si annulla unicamente dopo aver letto le notifiche</a:t>
            </a:r>
          </a:p>
          <a:p>
            <a:endParaRPr lang="it-IT" dirty="0"/>
          </a:p>
          <a:p>
            <a:r>
              <a:rPr lang="it-IT" b="1" u="sng" dirty="0"/>
              <a:t>LETTURA NOTIFICHE</a:t>
            </a:r>
          </a:p>
          <a:p>
            <a:r>
              <a:rPr lang="it-IT" dirty="0"/>
              <a:t>	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05" y="3065983"/>
            <a:ext cx="1212256" cy="97784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5312538" y="3101258"/>
            <a:ext cx="2590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INSERIRE CODICE UTENTE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587" y="3517730"/>
            <a:ext cx="2188226" cy="25164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2016154" y="3056786"/>
            <a:ext cx="1140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PREMERE 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3499942"/>
            <a:ext cx="310554" cy="210271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3156210" y="3194565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1    Notifiche</a:t>
            </a:r>
          </a:p>
          <a:p>
            <a:r>
              <a:rPr lang="it-IT" dirty="0"/>
              <a:t>   [                        ]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8316197" y="3176776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02:09 – 01/01/00</a:t>
            </a:r>
          </a:p>
          <a:p>
            <a:r>
              <a:rPr lang="it-IT" dirty="0"/>
              <a:t>   Guasto   Batteria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0384281" y="3246156"/>
            <a:ext cx="1773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Esempio di notifica a display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2039608" y="4682606"/>
            <a:ext cx="1140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PREMERE 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005" y="5051938"/>
            <a:ext cx="463261" cy="341712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3518061" y="4604809"/>
            <a:ext cx="23170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FINO A SCORRERE TUTTE LE NOTIFICHE FINO A 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6024101" y="4682606"/>
            <a:ext cx="2177790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&lt;&lt;NESSUN NUOVO&gt;&gt;</a:t>
            </a:r>
          </a:p>
          <a:p>
            <a:r>
              <a:rPr lang="it-IT" dirty="0"/>
              <a:t>&lt;&lt;EVENTO&gt;&gt; # ESCI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8648227" y="4821105"/>
            <a:ext cx="332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PREMERE           PER USCIRE </a:t>
            </a: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887" y="4684499"/>
            <a:ext cx="546821" cy="64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45886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PROGRAMMAZIONE INSTALLATORE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678392" y="1522782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</a:t>
            </a:r>
            <a:r>
              <a:rPr lang="it-IT" dirty="0" err="1"/>
              <a:t>Dom</a:t>
            </a:r>
            <a:r>
              <a:rPr lang="it-IT" dirty="0"/>
              <a:t>  01/01/00</a:t>
            </a:r>
          </a:p>
          <a:p>
            <a:r>
              <a:rPr lang="it-IT" dirty="0"/>
              <a:t>         02:21:15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148756" y="1476615"/>
            <a:ext cx="4200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INSERIRE CODICE INSTALLATORE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78" y="1889393"/>
            <a:ext cx="2943514" cy="279720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7696779" y="1522781"/>
            <a:ext cx="194598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Inserire Codice</a:t>
            </a:r>
          </a:p>
          <a:p>
            <a:r>
              <a:rPr lang="it-IT" dirty="0"/>
              <a:t>      [*             ]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785505" y="3393145"/>
            <a:ext cx="1945986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MENU </a:t>
            </a:r>
          </a:p>
          <a:p>
            <a:r>
              <a:rPr lang="it-IT" dirty="0"/>
              <a:t>      PERIFERICHE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4341091" y="3426691"/>
            <a:ext cx="6918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latin typeface="Arial Rounded MT Bold" panose="020F0704030504030204" pitchFamily="34" charset="0"/>
              </a:rPr>
              <a:t>QUESTO E’ IL PRIMO MENU’ DELLA PROGRAMMAZIONE </a:t>
            </a:r>
          </a:p>
          <a:p>
            <a:pPr algn="ctr"/>
            <a:r>
              <a:rPr lang="it-IT" dirty="0">
                <a:latin typeface="Arial Rounded MT Bold" panose="020F0704030504030204" pitchFamily="34" charset="0"/>
              </a:rPr>
              <a:t>DA TASTIERA</a:t>
            </a:r>
          </a:p>
        </p:txBody>
      </p:sp>
      <p:pic>
        <p:nvPicPr>
          <p:cNvPr id="14" name="Immagine 13" descr="Yellow 3d Smiley Icon Free Stock Photo - Public Domain Picture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0240" y="2974976"/>
            <a:ext cx="1481592" cy="1330771"/>
          </a:xfrm>
          <a:prstGeom prst="rect">
            <a:avLst/>
          </a:prstGeom>
        </p:spPr>
      </p:pic>
      <p:sp>
        <p:nvSpPr>
          <p:cNvPr id="15" name="Rettangolo 14"/>
          <p:cNvSpPr/>
          <p:nvPr/>
        </p:nvSpPr>
        <p:spPr>
          <a:xfrm>
            <a:off x="9744364" y="4128655"/>
            <a:ext cx="526472" cy="18657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1785505" y="4637314"/>
            <a:ext cx="10176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CON IL TASTO                  ENTRO NEL SOTTOMENU’ 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2586182" y="5415342"/>
            <a:ext cx="10176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CON IL TASTO               ESCO DAL  SOTTOMENU’ E DAL MENU’ RITORNO AL DISPLAY CON L’ORA</a:t>
            </a: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303" y="4658672"/>
            <a:ext cx="451174" cy="317663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629" y="5244662"/>
            <a:ext cx="594923" cy="710692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xmlns="" id="{7D69E932-4504-45D7-8F1F-04C13C8997A3}"/>
              </a:ext>
            </a:extLst>
          </p:cNvPr>
          <p:cNvSpPr/>
          <p:nvPr/>
        </p:nvSpPr>
        <p:spPr>
          <a:xfrm>
            <a:off x="6777872" y="1817666"/>
            <a:ext cx="509047" cy="425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1967247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PERIFERICHE –  periferiche su bus 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82228" y="931655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MENU</a:t>
            </a:r>
          </a:p>
          <a:p>
            <a:r>
              <a:rPr lang="it-IT" dirty="0"/>
              <a:t>      PERIFERICHE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57" y="1032219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10935" y="1779332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        Tastiere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910934" y="2862890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</a:t>
            </a:r>
            <a:r>
              <a:rPr lang="it-IT" dirty="0" err="1"/>
              <a:t>Espans</a:t>
            </a:r>
            <a:r>
              <a:rPr lang="it-IT" dirty="0"/>
              <a:t>.   Ingressi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910933" y="3991031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</a:t>
            </a:r>
            <a:r>
              <a:rPr lang="it-IT" dirty="0" err="1"/>
              <a:t>Espans</a:t>
            </a:r>
            <a:r>
              <a:rPr lang="it-IT" dirty="0"/>
              <a:t>.   Uscite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6891377" y="925617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</a:t>
            </a:r>
            <a:r>
              <a:rPr lang="it-IT" dirty="0" err="1"/>
              <a:t>Espans</a:t>
            </a:r>
            <a:r>
              <a:rPr lang="it-IT" dirty="0"/>
              <a:t>.   Radio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6851009" y="1779331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</a:t>
            </a:r>
            <a:r>
              <a:rPr lang="it-IT" dirty="0" err="1"/>
              <a:t>Espans</a:t>
            </a:r>
            <a:r>
              <a:rPr lang="it-IT" dirty="0"/>
              <a:t>.  </a:t>
            </a:r>
            <a:r>
              <a:rPr lang="it-IT" dirty="0" err="1"/>
              <a:t>Gsm</a:t>
            </a:r>
            <a:r>
              <a:rPr lang="it-IT" dirty="0"/>
              <a:t>/</a:t>
            </a:r>
            <a:r>
              <a:rPr lang="it-IT" dirty="0" err="1"/>
              <a:t>Gprs</a:t>
            </a:r>
            <a:endParaRPr lang="it-IT" dirty="0"/>
          </a:p>
        </p:txBody>
      </p:sp>
      <p:sp>
        <p:nvSpPr>
          <p:cNvPr id="38" name="CasellaDiTesto 37"/>
          <p:cNvSpPr txBox="1"/>
          <p:nvPr/>
        </p:nvSpPr>
        <p:spPr>
          <a:xfrm>
            <a:off x="6851008" y="2644929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 </a:t>
            </a:r>
            <a:r>
              <a:rPr lang="it-IT" dirty="0" err="1"/>
              <a:t>Espans</a:t>
            </a:r>
            <a:r>
              <a:rPr lang="it-IT" dirty="0"/>
              <a:t>.       IP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6891377" y="3661270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  Prese Remote</a:t>
            </a:r>
          </a:p>
        </p:txBody>
      </p:sp>
      <p:sp>
        <p:nvSpPr>
          <p:cNvPr id="41" name="CasellaDiTesto 40"/>
          <p:cNvSpPr txBox="1"/>
          <p:nvPr/>
        </p:nvSpPr>
        <p:spPr>
          <a:xfrm>
            <a:off x="6851008" y="4637362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Parziali Presa    1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3235569" y="1831471"/>
            <a:ext cx="2180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Tastiere e loro caratteristiche</a:t>
            </a:r>
          </a:p>
        </p:txBody>
      </p:sp>
      <p:sp>
        <p:nvSpPr>
          <p:cNvPr id="42" name="CasellaDiTesto 41"/>
          <p:cNvSpPr txBox="1"/>
          <p:nvPr/>
        </p:nvSpPr>
        <p:spPr>
          <a:xfrm>
            <a:off x="3235569" y="2862890"/>
            <a:ext cx="2180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Espansioni Ingresso</a:t>
            </a:r>
          </a:p>
        </p:txBody>
      </p:sp>
      <p:sp>
        <p:nvSpPr>
          <p:cNvPr id="43" name="CasellaDiTesto 42"/>
          <p:cNvSpPr txBox="1"/>
          <p:nvPr/>
        </p:nvSpPr>
        <p:spPr>
          <a:xfrm>
            <a:off x="3235568" y="4045991"/>
            <a:ext cx="2180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Espansioni Uscite</a:t>
            </a:r>
          </a:p>
        </p:txBody>
      </p:sp>
      <p:sp>
        <p:nvSpPr>
          <p:cNvPr id="44" name="CasellaDiTesto 43"/>
          <p:cNvSpPr txBox="1"/>
          <p:nvPr/>
        </p:nvSpPr>
        <p:spPr>
          <a:xfrm>
            <a:off x="9188617" y="977725"/>
            <a:ext cx="2180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Espansioni Radio</a:t>
            </a:r>
          </a:p>
        </p:txBody>
      </p:sp>
      <p:sp>
        <p:nvSpPr>
          <p:cNvPr id="45" name="CasellaDiTesto 44"/>
          <p:cNvSpPr txBox="1"/>
          <p:nvPr/>
        </p:nvSpPr>
        <p:spPr>
          <a:xfrm>
            <a:off x="9238760" y="1738917"/>
            <a:ext cx="287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Espansioni GSM/GPRM</a:t>
            </a:r>
          </a:p>
          <a:p>
            <a:r>
              <a:rPr lang="it-IT" sz="1400" dirty="0"/>
              <a:t>Abilitato =1    Disabilitato =0</a:t>
            </a:r>
          </a:p>
        </p:txBody>
      </p:sp>
      <p:sp>
        <p:nvSpPr>
          <p:cNvPr id="46" name="CasellaDiTesto 45"/>
          <p:cNvSpPr txBox="1"/>
          <p:nvPr/>
        </p:nvSpPr>
        <p:spPr>
          <a:xfrm>
            <a:off x="9188617" y="2605289"/>
            <a:ext cx="287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Espansioni  IP</a:t>
            </a:r>
          </a:p>
          <a:p>
            <a:r>
              <a:rPr lang="it-IT" sz="1400" dirty="0"/>
              <a:t>Abilitato =1    Disabilitato =0</a:t>
            </a:r>
          </a:p>
        </p:txBody>
      </p:sp>
      <p:sp>
        <p:nvSpPr>
          <p:cNvPr id="47" name="CasellaDiTesto 46"/>
          <p:cNvSpPr txBox="1"/>
          <p:nvPr/>
        </p:nvSpPr>
        <p:spPr>
          <a:xfrm>
            <a:off x="9089808" y="3611094"/>
            <a:ext cx="28793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Prese Remote e caratteristiche (suono) delle singole prese</a:t>
            </a:r>
          </a:p>
        </p:txBody>
      </p:sp>
      <p:sp>
        <p:nvSpPr>
          <p:cNvPr id="48" name="CasellaDiTesto 47"/>
          <p:cNvSpPr txBox="1"/>
          <p:nvPr/>
        </p:nvSpPr>
        <p:spPr>
          <a:xfrm>
            <a:off x="9089808" y="4679043"/>
            <a:ext cx="2879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Abilitazione Parziali su Presa e relative spie di accensione</a:t>
            </a:r>
          </a:p>
        </p:txBody>
      </p:sp>
    </p:spTree>
    <p:extLst>
      <p:ext uri="{BB962C8B-B14F-4D97-AF65-F5344CB8AC3E}">
        <p14:creationId xmlns:p14="http://schemas.microsoft.com/office/powerpoint/2010/main" val="415293819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1391007" y="1216016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        Tastiere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4272496" y="1212518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 err="1"/>
              <a:t>Tast</a:t>
            </a:r>
            <a:r>
              <a:rPr lang="it-IT" dirty="0"/>
              <a:t>.         12345678</a:t>
            </a:r>
          </a:p>
          <a:p>
            <a:r>
              <a:rPr lang="it-IT" dirty="0"/>
              <a:t>ON/OFF        . . . . . .     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43" y="1313082"/>
            <a:ext cx="632317" cy="445202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5284756" y="1638212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5408578" y="1638204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673132" y="2011665"/>
            <a:ext cx="9223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MENU’ TASTIERE : 	programmo l’esistenza (in base all’indirizzo) delle tastiere su bus </a:t>
            </a:r>
          </a:p>
          <a:p>
            <a:r>
              <a:rPr lang="it-IT" dirty="0"/>
              <a:t>		il simbolo     indica una tastiera programmata, il simbolo .  non programmata 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3582896" y="2421802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/>
          <p:cNvSpPr txBox="1"/>
          <p:nvPr/>
        </p:nvSpPr>
        <p:spPr>
          <a:xfrm>
            <a:off x="756258" y="2859343"/>
            <a:ext cx="1083537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ATTIVAZIONE TASTIERA : premere il tasto                il simbolo sotto il numero (indirizzo tastiera) lampeggia</a:t>
            </a:r>
          </a:p>
          <a:p>
            <a:endParaRPr lang="it-IT" dirty="0"/>
          </a:p>
          <a:p>
            <a:r>
              <a:rPr lang="it-IT" dirty="0"/>
              <a:t>		         premere il tasto                 per modificare il simbolo da punto a        o viceversa</a:t>
            </a:r>
          </a:p>
          <a:p>
            <a:endParaRPr lang="it-IT" dirty="0"/>
          </a:p>
          <a:p>
            <a:r>
              <a:rPr lang="it-IT" dirty="0"/>
              <a:t>		         spostarsi con                      per la tastiera successiva ed effettuare la manovra</a:t>
            </a:r>
          </a:p>
          <a:p>
            <a:endParaRPr lang="it-IT" dirty="0"/>
          </a:p>
          <a:p>
            <a:r>
              <a:rPr lang="it-IT" dirty="0"/>
              <a:t>		         confermare il tutto con il tasto</a:t>
            </a:r>
          </a:p>
          <a:p>
            <a:endParaRPr lang="it-IT" dirty="0"/>
          </a:p>
          <a:p>
            <a:r>
              <a:rPr lang="it-IT" dirty="0"/>
              <a:t>		          tornare all’elenco </a:t>
            </a:r>
            <a:r>
              <a:rPr lang="it-IT" dirty="0" err="1"/>
              <a:t>menu’</a:t>
            </a:r>
            <a:r>
              <a:rPr lang="it-IT" dirty="0"/>
              <a:t> con               o proseguire nella programmazione tastiere</a:t>
            </a:r>
          </a:p>
          <a:p>
            <a:r>
              <a:rPr lang="it-IT" dirty="0"/>
              <a:t>		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566" y="2826871"/>
            <a:ext cx="632317" cy="445202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61" y="3355875"/>
            <a:ext cx="615617" cy="416824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025" y="3773147"/>
            <a:ext cx="673753" cy="804862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780" y="2825129"/>
            <a:ext cx="632317" cy="445202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293" y="4428781"/>
            <a:ext cx="632317" cy="445202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718" y="4873983"/>
            <a:ext cx="673753" cy="804862"/>
          </a:xfrm>
          <a:prstGeom prst="rect">
            <a:avLst/>
          </a:prstGeom>
        </p:spPr>
      </p:pic>
      <p:sp>
        <p:nvSpPr>
          <p:cNvPr id="29" name="Rettangolo 28"/>
          <p:cNvSpPr/>
          <p:nvPr/>
        </p:nvSpPr>
        <p:spPr>
          <a:xfrm>
            <a:off x="9009028" y="3521067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PERIFERICHE –  TASTIERE           attivazione delle tastiere su bus</a:t>
            </a:r>
          </a:p>
        </p:txBody>
      </p:sp>
    </p:spTree>
    <p:extLst>
      <p:ext uri="{BB962C8B-B14F-4D97-AF65-F5344CB8AC3E}">
        <p14:creationId xmlns:p14="http://schemas.microsoft.com/office/powerpoint/2010/main" val="723611111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C6903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PERIFERICHE –  TASTIERE           attivazione delle tastiere su bus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996775" y="954743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MENU PERIFERICHE</a:t>
            </a:r>
          </a:p>
          <a:p>
            <a:r>
              <a:rPr lang="it-IT" dirty="0"/>
              <a:t>           Tastiere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3878264" y="951245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 err="1"/>
              <a:t>Tast</a:t>
            </a:r>
            <a:r>
              <a:rPr lang="it-IT" dirty="0"/>
              <a:t>.         12345678</a:t>
            </a:r>
          </a:p>
          <a:p>
            <a:r>
              <a:rPr lang="it-IT" dirty="0"/>
              <a:t>ON/OFF        . . . . . .     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311" y="1051809"/>
            <a:ext cx="632317" cy="445202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4890524" y="1376939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/>
          <p:cNvSpPr/>
          <p:nvPr/>
        </p:nvSpPr>
        <p:spPr>
          <a:xfrm>
            <a:off x="5014346" y="1376931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5448418" y="2332941"/>
            <a:ext cx="6553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Premere                    per proseguire e programmare le altre tastiere</a:t>
            </a:r>
          </a:p>
          <a:p>
            <a:r>
              <a:rPr lang="it-IT" dirty="0"/>
              <a:t>se necessario        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1" y="2152371"/>
            <a:ext cx="808910" cy="587829"/>
          </a:xfrm>
          <a:prstGeom prst="rect">
            <a:avLst/>
          </a:prstGeom>
        </p:spPr>
      </p:pic>
      <p:sp>
        <p:nvSpPr>
          <p:cNvPr id="28" name="CasellaDiTesto 27"/>
          <p:cNvSpPr txBox="1"/>
          <p:nvPr/>
        </p:nvSpPr>
        <p:spPr>
          <a:xfrm>
            <a:off x="996775" y="2259712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Tastiera 01       K&lt;&gt;A</a:t>
            </a:r>
          </a:p>
          <a:p>
            <a:r>
              <a:rPr lang="it-IT" dirty="0"/>
              <a:t>SUONO            </a:t>
            </a:r>
          </a:p>
        </p:txBody>
      </p:sp>
      <p:sp>
        <p:nvSpPr>
          <p:cNvPr id="30" name="Rettangolo 29"/>
          <p:cNvSpPr/>
          <p:nvPr/>
        </p:nvSpPr>
        <p:spPr>
          <a:xfrm>
            <a:off x="2473745" y="2641026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ttangolo 30"/>
          <p:cNvSpPr/>
          <p:nvPr/>
        </p:nvSpPr>
        <p:spPr>
          <a:xfrm>
            <a:off x="2591823" y="2642258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2" name="Rettangolo 31"/>
          <p:cNvSpPr/>
          <p:nvPr/>
        </p:nvSpPr>
        <p:spPr>
          <a:xfrm>
            <a:off x="2721194" y="2641339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3" name="Rettangolo 32"/>
          <p:cNvSpPr/>
          <p:nvPr/>
        </p:nvSpPr>
        <p:spPr>
          <a:xfrm>
            <a:off x="2839272" y="2641026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1004915" y="1957969"/>
            <a:ext cx="38349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SUONI DELLA TASTIERA 1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3204799" y="2040861"/>
            <a:ext cx="26080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Abilitare i suoni in tastiera per:</a:t>
            </a:r>
          </a:p>
          <a:p>
            <a:r>
              <a:rPr lang="it-IT" sz="1200" dirty="0"/>
              <a:t>K = SUONO TASTI</a:t>
            </a:r>
          </a:p>
          <a:p>
            <a:r>
              <a:rPr lang="it-IT" sz="1200" dirty="0"/>
              <a:t>&lt; = TEMPO INGRESSO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it-IT" sz="1200" dirty="0"/>
              <a:t>= TEMPO DI USCITA</a:t>
            </a:r>
          </a:p>
          <a:p>
            <a:r>
              <a:rPr lang="it-IT" sz="1200" dirty="0"/>
              <a:t>A = CAMPANELLO</a:t>
            </a:r>
          </a:p>
          <a:p>
            <a:endParaRPr lang="it-IT" sz="1200" dirty="0"/>
          </a:p>
        </p:txBody>
      </p:sp>
      <p:sp>
        <p:nvSpPr>
          <p:cNvPr id="34" name="CasellaDiTesto 33"/>
          <p:cNvSpPr txBox="1"/>
          <p:nvPr/>
        </p:nvSpPr>
        <p:spPr>
          <a:xfrm>
            <a:off x="1004915" y="3665047"/>
            <a:ext cx="205309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In/Out           Tast.01</a:t>
            </a:r>
          </a:p>
          <a:p>
            <a:r>
              <a:rPr lang="it-IT" dirty="0"/>
              <a:t>1-OFF             2-OFF          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448050" y="3665047"/>
            <a:ext cx="83153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PROGRAMMARE TRAMITE I TASTI                 E                   GLI INGRESSI/USCITE DELLE</a:t>
            </a:r>
          </a:p>
          <a:p>
            <a:endParaRPr lang="it-IT" dirty="0"/>
          </a:p>
          <a:p>
            <a:r>
              <a:rPr lang="it-IT" dirty="0"/>
              <a:t> TASTIERE E  POSIZIONARLI SUL NUMERO DELLE  ZONE O USCITE DESIDERATO</a:t>
            </a:r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PREMERE                  PER TORNARE LA MENU’</a:t>
            </a: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042" y="3612191"/>
            <a:ext cx="632317" cy="445202"/>
          </a:xfrm>
          <a:prstGeom prst="rect">
            <a:avLst/>
          </a:prstGeom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237" y="3540877"/>
            <a:ext cx="808910" cy="587829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341" y="4723383"/>
            <a:ext cx="797862" cy="953122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733" y="1002937"/>
            <a:ext cx="808910" cy="58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99447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NUMERI DI TELEFONO e programmazione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1814564" y="1122639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NUMERI   TELEFONO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5045323" y="111914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NUMERO TEL.   [01]</a:t>
            </a:r>
          </a:p>
          <a:p>
            <a:r>
              <a:rPr lang="it-IT" dirty="0"/>
              <a:t>+38338………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370" y="1219705"/>
            <a:ext cx="632317" cy="445202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7435297" y="1122639"/>
            <a:ext cx="4502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Con il tasto              inserire i numeri fino al n.7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60" y="1180506"/>
            <a:ext cx="661374" cy="440916"/>
          </a:xfrm>
          <a:prstGeom prst="rect">
            <a:avLst/>
          </a:prstGeom>
        </p:spPr>
      </p:pic>
      <p:sp>
        <p:nvSpPr>
          <p:cNvPr id="28" name="CasellaDiTesto 27"/>
          <p:cNvSpPr txBox="1"/>
          <p:nvPr/>
        </p:nvSpPr>
        <p:spPr>
          <a:xfrm>
            <a:off x="212201" y="242094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NUMERO TEST    [08]</a:t>
            </a:r>
          </a:p>
          <a:p>
            <a:r>
              <a:rPr lang="it-IT" dirty="0"/>
              <a:t>+38338………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2332459" y="2439726"/>
            <a:ext cx="28479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Il numero test 8 permette di effettuare una prova di trasmissione senza allarmare la centrale da </a:t>
            </a:r>
            <a:r>
              <a:rPr lang="it-IT" sz="1100" dirty="0" err="1"/>
              <a:t>menu’</a:t>
            </a:r>
            <a:r>
              <a:rPr lang="it-IT" sz="1100" dirty="0"/>
              <a:t> utente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6351020" y="243972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PREFISSI TEL      [01]</a:t>
            </a:r>
          </a:p>
          <a:p>
            <a:r>
              <a:rPr lang="it-IT" dirty="0" err="1"/>
              <a:t>Pstn</a:t>
            </a:r>
            <a:r>
              <a:rPr lang="it-IT" dirty="0"/>
              <a:t> (    )      </a:t>
            </a:r>
            <a:r>
              <a:rPr lang="it-IT" dirty="0" err="1"/>
              <a:t>Gsm</a:t>
            </a:r>
            <a:r>
              <a:rPr lang="it-IT" dirty="0"/>
              <a:t> (   )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8530876" y="2420940"/>
            <a:ext cx="28479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/>
              <a:t>FUNZIONE PER L’ESTERO –LASCIARE SEMPRE SENZA NESSUN DATO</a:t>
            </a:r>
          </a:p>
        </p:txBody>
      </p:sp>
      <p:pic>
        <p:nvPicPr>
          <p:cNvPr id="32" name="Immagin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235" y="2467834"/>
            <a:ext cx="661374" cy="440916"/>
          </a:xfrm>
          <a:prstGeom prst="rect">
            <a:avLst/>
          </a:prstGeom>
        </p:spPr>
      </p:pic>
      <p:sp>
        <p:nvSpPr>
          <p:cNvPr id="33" name="CasellaDiTesto 32"/>
          <p:cNvSpPr txBox="1"/>
          <p:nvPr/>
        </p:nvSpPr>
        <p:spPr>
          <a:xfrm>
            <a:off x="212201" y="349154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NUMERI TEL.       ABC</a:t>
            </a:r>
          </a:p>
          <a:p>
            <a:r>
              <a:rPr lang="it-IT" dirty="0"/>
              <a:t>OPZ/Tel    01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1898477" y="3770682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Rettangolo 34"/>
          <p:cNvSpPr/>
          <p:nvPr/>
        </p:nvSpPr>
        <p:spPr>
          <a:xfrm>
            <a:off x="2037657" y="3770682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Rettangolo 35"/>
          <p:cNvSpPr/>
          <p:nvPr/>
        </p:nvSpPr>
        <p:spPr>
          <a:xfrm>
            <a:off x="2185758" y="3767625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CasellaDiTesto 36"/>
          <p:cNvSpPr txBox="1"/>
          <p:nvPr/>
        </p:nvSpPr>
        <p:spPr>
          <a:xfrm>
            <a:off x="2365648" y="3416022"/>
            <a:ext cx="284797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Opzioni numero di telefono :</a:t>
            </a:r>
          </a:p>
          <a:p>
            <a:r>
              <a:rPr lang="it-IT" sz="1400" dirty="0"/>
              <a:t>A = conferma con # alla risposta</a:t>
            </a:r>
          </a:p>
          <a:p>
            <a:r>
              <a:rPr lang="it-IT" sz="1400" dirty="0"/>
              <a:t>B = accesso al </a:t>
            </a:r>
            <a:r>
              <a:rPr lang="it-IT" sz="1400" dirty="0" err="1"/>
              <a:t>menu’</a:t>
            </a:r>
            <a:r>
              <a:rPr lang="it-IT" sz="1400" dirty="0"/>
              <a:t> ##</a:t>
            </a:r>
          </a:p>
          <a:p>
            <a:r>
              <a:rPr lang="it-IT" sz="1400" dirty="0"/>
              <a:t>C = reset coda chiamate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5180434" y="341602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NUMERI TEL.   </a:t>
            </a:r>
          </a:p>
          <a:p>
            <a:r>
              <a:rPr lang="it-IT" dirty="0" err="1"/>
              <a:t>Tem</a:t>
            </a:r>
            <a:r>
              <a:rPr lang="it-IT" dirty="0"/>
              <a:t>. Tentativi    15</a:t>
            </a:r>
          </a:p>
        </p:txBody>
      </p:sp>
      <p:sp>
        <p:nvSpPr>
          <p:cNvPr id="39" name="CasellaDiTesto 38"/>
          <p:cNvSpPr txBox="1"/>
          <p:nvPr/>
        </p:nvSpPr>
        <p:spPr>
          <a:xfrm>
            <a:off x="5180434" y="429009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NUMERO TEL.   </a:t>
            </a:r>
          </a:p>
          <a:p>
            <a:r>
              <a:rPr lang="it-IT" dirty="0"/>
              <a:t>Attesa Risp.           50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5180434" y="516416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NUMERI TEL.   </a:t>
            </a:r>
          </a:p>
          <a:p>
            <a:r>
              <a:rPr lang="it-IT" dirty="0" err="1"/>
              <a:t>Num</a:t>
            </a:r>
            <a:r>
              <a:rPr lang="it-IT" dirty="0"/>
              <a:t>. Tentativi      3</a:t>
            </a:r>
          </a:p>
        </p:txBody>
      </p:sp>
      <p:sp>
        <p:nvSpPr>
          <p:cNvPr id="41" name="CasellaDiTesto 40"/>
          <p:cNvSpPr txBox="1"/>
          <p:nvPr/>
        </p:nvSpPr>
        <p:spPr>
          <a:xfrm>
            <a:off x="7722582" y="3381103"/>
            <a:ext cx="28479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Tempo fra i tentativi di chiamata -  tempo in secondi</a:t>
            </a:r>
          </a:p>
        </p:txBody>
      </p:sp>
      <p:sp>
        <p:nvSpPr>
          <p:cNvPr id="42" name="CasellaDiTesto 41"/>
          <p:cNvSpPr txBox="1"/>
          <p:nvPr/>
        </p:nvSpPr>
        <p:spPr>
          <a:xfrm>
            <a:off x="7722582" y="4374961"/>
            <a:ext cx="28479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Tempo di attesa della centrale alla risposta del cliente chiamato prima di passare ad un nuovo numero – tempo in secondi</a:t>
            </a:r>
          </a:p>
        </p:txBody>
      </p:sp>
      <p:sp>
        <p:nvSpPr>
          <p:cNvPr id="43" name="CasellaDiTesto 42"/>
          <p:cNvSpPr txBox="1"/>
          <p:nvPr/>
        </p:nvSpPr>
        <p:spPr>
          <a:xfrm>
            <a:off x="7722581" y="5164160"/>
            <a:ext cx="28479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Numero tentativi di chiamata che la centrale effettua verso gli utenti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6264711" y="2346042"/>
            <a:ext cx="5114140" cy="8165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4" name="Immagin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626" y="2492078"/>
            <a:ext cx="661374" cy="440916"/>
          </a:xfrm>
          <a:prstGeom prst="rect">
            <a:avLst/>
          </a:prstGeom>
        </p:spPr>
      </p:pic>
      <p:pic>
        <p:nvPicPr>
          <p:cNvPr id="45" name="Immagin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060" y="3872532"/>
            <a:ext cx="661374" cy="440916"/>
          </a:xfrm>
          <a:prstGeom prst="rect">
            <a:avLst/>
          </a:prstGeom>
        </p:spPr>
      </p:pic>
      <p:pic>
        <p:nvPicPr>
          <p:cNvPr id="46" name="Immagin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060" y="4779643"/>
            <a:ext cx="661374" cy="440916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5180434" y="1772338"/>
            <a:ext cx="31773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Inserire i numeri di telefono</a:t>
            </a:r>
          </a:p>
        </p:txBody>
      </p:sp>
      <p:sp>
        <p:nvSpPr>
          <p:cNvPr id="48" name="CasellaDiTesto 47"/>
          <p:cNvSpPr txBox="1"/>
          <p:nvPr/>
        </p:nvSpPr>
        <p:spPr>
          <a:xfrm>
            <a:off x="212201" y="437496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NUMERI TEL.       ABC</a:t>
            </a:r>
          </a:p>
          <a:p>
            <a:r>
              <a:rPr lang="it-IT" dirty="0"/>
              <a:t>OPZ/Tel    08</a:t>
            </a:r>
          </a:p>
        </p:txBody>
      </p:sp>
      <p:sp>
        <p:nvSpPr>
          <p:cNvPr id="49" name="Rettangolo 48"/>
          <p:cNvSpPr/>
          <p:nvPr/>
        </p:nvSpPr>
        <p:spPr>
          <a:xfrm>
            <a:off x="1898477" y="4654100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Rettangolo 49"/>
          <p:cNvSpPr/>
          <p:nvPr/>
        </p:nvSpPr>
        <p:spPr>
          <a:xfrm>
            <a:off x="2037657" y="4654100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1" name="Rettangolo 50"/>
          <p:cNvSpPr/>
          <p:nvPr/>
        </p:nvSpPr>
        <p:spPr>
          <a:xfrm>
            <a:off x="2185758" y="4651043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0823859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NUMERI DI TELEFONO e programmazione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814564" y="1122639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NUMERI DI TELEFONO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8370" y="1219705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951727" y="21613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NUMERI TEL.   </a:t>
            </a:r>
          </a:p>
          <a:p>
            <a:r>
              <a:rPr lang="it-IT" dirty="0" err="1"/>
              <a:t>Ripetiz</a:t>
            </a:r>
            <a:r>
              <a:rPr lang="it-IT" dirty="0"/>
              <a:t>.  </a:t>
            </a:r>
            <a:r>
              <a:rPr lang="it-IT" dirty="0" err="1"/>
              <a:t>Mess</a:t>
            </a:r>
            <a:r>
              <a:rPr lang="it-IT" dirty="0"/>
              <a:t>.     3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951727" y="312420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Reset Chiamate</a:t>
            </a:r>
          </a:p>
          <a:p>
            <a:r>
              <a:rPr lang="it-IT" dirty="0"/>
              <a:t>999999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951727" y="410565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Tel              12345678</a:t>
            </a:r>
          </a:p>
          <a:p>
            <a:r>
              <a:rPr lang="it-IT" dirty="0" err="1"/>
              <a:t>Prog</a:t>
            </a:r>
            <a:r>
              <a:rPr lang="it-IT" dirty="0"/>
              <a:t>.             . . . .  . . .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5036004" y="4512700"/>
            <a:ext cx="83127" cy="12007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6493857" y="2161301"/>
            <a:ext cx="28479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NUMERO DELLA RIPETIZIONE DEL MESSAGGIO PER OGNI SINGOLA CHIAMATA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6493857" y="3231921"/>
            <a:ext cx="28479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CODICE CHE L’UTENTE DEVE  INSERIRE PER RESETTARE LA CODA TELEFONICA DELLE CHIAMATE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6493856" y="4251090"/>
            <a:ext cx="514569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LA CENTRALE ACCETTA CHIAMATE REMOTE, PER ENTRARE NEL MENU’ VOCALE,</a:t>
            </a:r>
          </a:p>
          <a:p>
            <a:r>
              <a:rPr lang="it-IT" sz="1100" dirty="0"/>
              <a:t>SOLO DAI TELEFONI PROGRAMMATI ED IN RUBRICA</a:t>
            </a:r>
          </a:p>
          <a:p>
            <a:r>
              <a:rPr lang="it-IT" sz="1100" dirty="0">
                <a:solidFill>
                  <a:srgbClr val="FF0000"/>
                </a:solidFill>
              </a:rPr>
              <a:t>IMPORTANTE IL NUMERO DEVE ESSERE IN RUBRICA PRECEDUTO DA +39 </a:t>
            </a:r>
          </a:p>
        </p:txBody>
      </p:sp>
    </p:spTree>
    <p:extLst>
      <p:ext uri="{BB962C8B-B14F-4D97-AF65-F5344CB8AC3E}">
        <p14:creationId xmlns:p14="http://schemas.microsoft.com/office/powerpoint/2010/main" val="288282719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99FF99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EVENTI DI SISTEMA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14389" y="1036819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EVENTI SISTEMA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95" y="1133885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813918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EVENTI SISTEMA</a:t>
            </a:r>
          </a:p>
          <a:p>
            <a:r>
              <a:rPr lang="it-IT" dirty="0"/>
              <a:t>   Assegna telefoni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183591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M01/Tel    12345678</a:t>
            </a:r>
          </a:p>
          <a:p>
            <a:r>
              <a:rPr lang="it-IT" dirty="0"/>
              <a:t> *-</a:t>
            </a:r>
            <a:r>
              <a:rPr lang="it-IT" dirty="0" err="1"/>
              <a:t>View</a:t>
            </a:r>
            <a:r>
              <a:rPr lang="it-IT" dirty="0"/>
              <a:t>       S - V- - - T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183591" y="455583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Tel.              12345678</a:t>
            </a:r>
          </a:p>
          <a:p>
            <a:r>
              <a:rPr lang="it-IT" dirty="0"/>
              <a:t> Credito      S - -- - - - -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183591" y="536199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Tel.              12345678</a:t>
            </a:r>
          </a:p>
          <a:p>
            <a:r>
              <a:rPr lang="it-IT" dirty="0"/>
              <a:t> </a:t>
            </a:r>
            <a:r>
              <a:rPr lang="it-IT" dirty="0" err="1"/>
              <a:t>Echo</a:t>
            </a:r>
            <a:r>
              <a:rPr lang="it-IT" dirty="0"/>
              <a:t>           - - -- S- - -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5" y="2042515"/>
            <a:ext cx="632317" cy="445202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5745018" y="1133885"/>
            <a:ext cx="25030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dirty="0"/>
              <a:t>TIPO DI EVENTO</a:t>
            </a:r>
          </a:p>
          <a:p>
            <a:r>
              <a:rPr lang="it-IT" sz="1100" dirty="0"/>
              <a:t>VEDERE ISTRUZIONI</a:t>
            </a:r>
          </a:p>
        </p:txBody>
      </p:sp>
      <p:sp>
        <p:nvSpPr>
          <p:cNvPr id="12" name="Ovale 11"/>
          <p:cNvSpPr/>
          <p:nvPr/>
        </p:nvSpPr>
        <p:spPr>
          <a:xfrm>
            <a:off x="5183591" y="1935201"/>
            <a:ext cx="635318" cy="32991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4" name="Connettore 2 13"/>
          <p:cNvCxnSpPr>
            <a:cxnSpLocks/>
          </p:cNvCxnSpPr>
          <p:nvPr/>
        </p:nvCxnSpPr>
        <p:spPr>
          <a:xfrm flipH="1">
            <a:off x="5501250" y="1303149"/>
            <a:ext cx="243768" cy="5858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7546109" y="1935201"/>
            <a:ext cx="4276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MO1 IDENTIFICA IL TIPO DI EVENTO DA ASSOCIARE AL TELEFONO</a:t>
            </a:r>
          </a:p>
          <a:p>
            <a:r>
              <a:rPr lang="it-IT" sz="1200" dirty="0"/>
              <a:t>*</a:t>
            </a:r>
            <a:r>
              <a:rPr lang="it-IT" sz="1200" dirty="0" err="1"/>
              <a:t>View</a:t>
            </a:r>
            <a:r>
              <a:rPr lang="it-IT" sz="1200" dirty="0"/>
              <a:t> SE PREMUTO MOSTRA IL TIPO DI EVENTO</a:t>
            </a:r>
          </a:p>
          <a:p>
            <a:endParaRPr lang="it-IT" sz="1200" dirty="0"/>
          </a:p>
          <a:p>
            <a:r>
              <a:rPr lang="it-IT" sz="1200" dirty="0"/>
              <a:t>S = INVIA AL NUMERO CORRISPONDENTE SOLO SMS</a:t>
            </a:r>
          </a:p>
          <a:p>
            <a:r>
              <a:rPr lang="it-IT" sz="1200" dirty="0"/>
              <a:t>V = INVIA AL NUMERO CORRISPONDENTE  SOLO IL VOCALE</a:t>
            </a:r>
          </a:p>
          <a:p>
            <a:r>
              <a:rPr lang="it-IT" sz="1200" dirty="0"/>
              <a:t>T = INVIA AL NUMERO CORRISPONDENTE SIA SMS CHE VOCALE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183591" y="375014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M21/Tel    12345678</a:t>
            </a:r>
          </a:p>
          <a:p>
            <a:r>
              <a:rPr lang="it-IT" dirty="0"/>
              <a:t> *-</a:t>
            </a:r>
            <a:r>
              <a:rPr lang="it-IT" dirty="0" err="1"/>
              <a:t>View</a:t>
            </a:r>
            <a:r>
              <a:rPr lang="it-IT" dirty="0"/>
              <a:t>       S - V- - - T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546109" y="3681065"/>
            <a:ext cx="42764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PROGRAMMARE SE NECESSARIO GLI EVENTI FINO AL N. 21</a:t>
            </a: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81" y="3058327"/>
            <a:ext cx="661374" cy="440916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253" y="4176019"/>
            <a:ext cx="661374" cy="440916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235" y="5076472"/>
            <a:ext cx="661374" cy="440916"/>
          </a:xfrm>
          <a:prstGeom prst="rect">
            <a:avLst/>
          </a:prstGeom>
        </p:spPr>
      </p:pic>
      <p:sp>
        <p:nvSpPr>
          <p:cNvPr id="23" name="CasellaDiTesto 22"/>
          <p:cNvSpPr txBox="1"/>
          <p:nvPr/>
        </p:nvSpPr>
        <p:spPr>
          <a:xfrm>
            <a:off x="7546109" y="4555839"/>
            <a:ext cx="42764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ATTIVARE I NUMERI CHE POSSONO RICHIEDERE IL CREDITO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7546109" y="5359555"/>
            <a:ext cx="44242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ATTIVARE I NUMERI CHE POSSONO RICEVERE GLI SMS IN ENTRATA</a:t>
            </a:r>
          </a:p>
        </p:txBody>
      </p:sp>
    </p:spTree>
    <p:extLst>
      <p:ext uri="{BB962C8B-B14F-4D97-AF65-F5344CB8AC3E}">
        <p14:creationId xmlns:p14="http://schemas.microsoft.com/office/powerpoint/2010/main" val="1513137188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99FF99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EVENTI DI SISTEMA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14389" y="1036819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EVENTI SISTEMA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95" y="1133885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753555" y="105987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EVENTI SISTEMA</a:t>
            </a:r>
          </a:p>
          <a:p>
            <a:r>
              <a:rPr lang="it-IT" dirty="0"/>
              <a:t>   Ascolta/Registra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122" y="1133885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3753555" y="197889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GUASTO 230V</a:t>
            </a:r>
          </a:p>
          <a:p>
            <a:r>
              <a:rPr lang="it-IT" dirty="0"/>
              <a:t>   *-Play          X-</a:t>
            </a:r>
            <a:r>
              <a:rPr lang="it-IT" dirty="0" err="1"/>
              <a:t>Rec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289964" y="1995055"/>
            <a:ext cx="531090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Effettuare l’eventuale ascolto o modifica (registrazione) del messaggio vocale già impostato in centrale</a:t>
            </a:r>
          </a:p>
          <a:p>
            <a:endParaRPr lang="it-IT" sz="1400" dirty="0"/>
          </a:p>
          <a:p>
            <a:r>
              <a:rPr lang="it-IT" sz="1400" dirty="0"/>
              <a:t>Con il tasto            scorrere tutte </a:t>
            </a:r>
            <a:r>
              <a:rPr lang="it-IT" sz="1400" dirty="0" err="1"/>
              <a:t>levoci</a:t>
            </a:r>
            <a:r>
              <a:rPr lang="it-IT" sz="1400" dirty="0"/>
              <a:t> presenti</a:t>
            </a:r>
          </a:p>
          <a:p>
            <a:r>
              <a:rPr lang="it-IT" sz="1400" dirty="0"/>
              <a:t>NB : PER ASCOLTARE IL MESSAGGIO IN CENTRALE E REGISTRARLO, DEVE ESSERE DISATTIVATO IL VIVAVOCE NEL MENU’ PARAMETRI</a:t>
            </a:r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endParaRPr lang="it-IT" sz="1400" dirty="0"/>
          </a:p>
          <a:p>
            <a:r>
              <a:rPr lang="it-IT" sz="1400" dirty="0"/>
              <a:t>PER TORNARE ALL’ELENCO MENU’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603" y="2682647"/>
            <a:ext cx="385919" cy="257279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627" y="3779487"/>
            <a:ext cx="896940" cy="107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67664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INGRESSI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780091" y="1048748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INGRESSI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358" y="1149312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046073" y="104874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       Nomi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025" y="1149312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4046073" y="196776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I01 – Ingresso  01</a:t>
            </a:r>
          </a:p>
          <a:p>
            <a:r>
              <a:rPr lang="it-IT" dirty="0"/>
              <a:t>  *- Play         V-</a:t>
            </a:r>
            <a:r>
              <a:rPr lang="it-IT" dirty="0" err="1"/>
              <a:t>Edit</a:t>
            </a: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6410036" y="1882392"/>
            <a:ext cx="551411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*-Play  </a:t>
            </a:r>
          </a:p>
          <a:p>
            <a:r>
              <a:rPr lang="it-IT" sz="1400" dirty="0"/>
              <a:t>ASCOLTO IL MESSAGGIO RELATIVO ALL’INGRESSO SELEZIONATO</a:t>
            </a:r>
          </a:p>
          <a:p>
            <a:endParaRPr lang="it-IT" sz="1400" dirty="0"/>
          </a:p>
          <a:p>
            <a:r>
              <a:rPr lang="it-IT" sz="1400" dirty="0"/>
              <a:t>CON IL TASTO                 SPOSTARSI ED EFFETTUARE LA MONOVRA PER LE ZONE DA MODIFICARE</a:t>
            </a:r>
          </a:p>
          <a:p>
            <a:endParaRPr lang="it-IT" sz="1400" dirty="0"/>
          </a:p>
          <a:p>
            <a:endParaRPr lang="it-IT" sz="1400" dirty="0"/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191" y="2836499"/>
            <a:ext cx="632317" cy="445202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4046073" y="351987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I01 – Ingresso  01</a:t>
            </a:r>
          </a:p>
          <a:p>
            <a:r>
              <a:rPr lang="it-IT" dirty="0"/>
              <a:t>   081 180 000 000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6410036" y="3514466"/>
            <a:ext cx="551411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V-</a:t>
            </a:r>
            <a:r>
              <a:rPr lang="it-IT" sz="1400" dirty="0" err="1"/>
              <a:t>Edit</a:t>
            </a:r>
            <a:endParaRPr lang="it-IT" sz="1400" dirty="0"/>
          </a:p>
          <a:p>
            <a:r>
              <a:rPr lang="it-IT" sz="1400" dirty="0"/>
              <a:t>POSSO CAMBIARE IL TESTO DELLA ZONA IN BASE ALLA TABELLA PRESENTE  NEL MANUALE- TRE NUMERO DI UN CAMPO CORRISPONDONO AD UNA PAROLA </a:t>
            </a:r>
          </a:p>
          <a:p>
            <a:endParaRPr lang="it-IT" sz="1400" dirty="0"/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781" y="2485673"/>
            <a:ext cx="526239" cy="35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12452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INGRESSI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780091" y="1048748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INGRESSI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358" y="1149312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046073" y="104874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      Tipo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025" y="1149312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2586182" y="196255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      Tipo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8033966" y="1950523"/>
            <a:ext cx="375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DETERMINO LA CARATTERISTICA DELLA ZONA</a:t>
            </a:r>
          </a:p>
          <a:p>
            <a:r>
              <a:rPr lang="it-IT" sz="1200" dirty="0"/>
              <a:t>NO-NC-SB-DB-SWITCH-RADIO- VARI BILANCIAMENTI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2586182" y="279096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      </a:t>
            </a:r>
            <a:r>
              <a:rPr lang="it-IT" dirty="0" err="1"/>
              <a:t>Polarita’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2586182" y="361937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Adattamento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2586182" y="444777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  Funzione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2586182" y="527618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Stato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17" y="2073855"/>
            <a:ext cx="480532" cy="338333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5564906" y="196255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[01]   Z01</a:t>
            </a:r>
          </a:p>
          <a:p>
            <a:r>
              <a:rPr lang="it-IT" dirty="0"/>
              <a:t>   No EOL</a:t>
            </a: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17" y="2944963"/>
            <a:ext cx="480532" cy="338333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5564906" y="279316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[01]  esterno 1</a:t>
            </a:r>
          </a:p>
          <a:p>
            <a:r>
              <a:rPr lang="it-IT" dirty="0"/>
              <a:t>     . . . . . . . . . . . . . . .</a:t>
            </a:r>
          </a:p>
        </p:txBody>
      </p:sp>
      <p:sp>
        <p:nvSpPr>
          <p:cNvPr id="10" name="Rettangolo 9"/>
          <p:cNvSpPr/>
          <p:nvPr/>
        </p:nvSpPr>
        <p:spPr>
          <a:xfrm>
            <a:off x="5736055" y="3185361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8033966" y="2702978"/>
            <a:ext cx="375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INVERTO LA POLARITA’ DI OGNI SINGOLA ZONA</a:t>
            </a:r>
          </a:p>
          <a:p>
            <a:r>
              <a:rPr lang="it-IT" sz="1200" dirty="0"/>
              <a:t>L’INGRESSO SARA NC O NO CON BILANCIAMENTI O SENZA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084" y="3816071"/>
            <a:ext cx="480532" cy="338333"/>
          </a:xfrm>
          <a:prstGeom prst="rect">
            <a:avLst/>
          </a:prstGeom>
        </p:spPr>
      </p:pic>
      <p:sp>
        <p:nvSpPr>
          <p:cNvPr id="22" name="CasellaDiTesto 21"/>
          <p:cNvSpPr txBox="1"/>
          <p:nvPr/>
        </p:nvSpPr>
        <p:spPr>
          <a:xfrm>
            <a:off x="5564906" y="361937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Linea                  [01]</a:t>
            </a:r>
          </a:p>
          <a:p>
            <a:r>
              <a:rPr lang="it-IT" dirty="0"/>
              <a:t>  +000                  Ohm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8033966" y="3591871"/>
            <a:ext cx="375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EFFETTUO UNA CORREZIONE DEL VALORE OHMICO DELLA LINEA DELLA SINGOLA ZONA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5564906" y="444558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porta ingresso</a:t>
            </a:r>
          </a:p>
          <a:p>
            <a:r>
              <a:rPr lang="it-IT" dirty="0"/>
              <a:t>AAAAAAAAAAAAAAA</a:t>
            </a: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291" y="4533180"/>
            <a:ext cx="480532" cy="338333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027" y="5443892"/>
            <a:ext cx="480532" cy="338333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5571850" y="529204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   . . . . . .     . . . . . . . .   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8033966" y="4413481"/>
            <a:ext cx="375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DETERMINO LA FUNZIONE/RISPOSTA DI OGNI INGRESSO</a:t>
            </a:r>
          </a:p>
          <a:p>
            <a:r>
              <a:rPr lang="it-IT" sz="1200" dirty="0"/>
              <a:t>(CEDERE TABELLA)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8033966" y="5254654"/>
            <a:ext cx="375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E’ POSSIBILE VISUALIZZARE IN TEMPO REALE ATTRAVERSO IL DISPLAY LO STATO DEGLI INGRESSI COLLEGATI</a:t>
            </a:r>
          </a:p>
        </p:txBody>
      </p:sp>
      <p:sp>
        <p:nvSpPr>
          <p:cNvPr id="30" name="Rettangolo 29"/>
          <p:cNvSpPr/>
          <p:nvPr/>
        </p:nvSpPr>
        <p:spPr>
          <a:xfrm>
            <a:off x="5735319" y="5716050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1" name="Rettangolo 30"/>
          <p:cNvSpPr/>
          <p:nvPr/>
        </p:nvSpPr>
        <p:spPr>
          <a:xfrm>
            <a:off x="6636654" y="5717367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2" name="Immagin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534" y="2551682"/>
            <a:ext cx="416284" cy="277523"/>
          </a:xfrm>
          <a:prstGeom prst="rect">
            <a:avLst/>
          </a:prstGeom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753" y="3346871"/>
            <a:ext cx="416284" cy="277523"/>
          </a:xfrm>
          <a:prstGeom prst="rect">
            <a:avLst/>
          </a:prstGeom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729" y="4194229"/>
            <a:ext cx="416284" cy="277523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705" y="5032342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4422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INGRESSI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972510" y="140367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Impulsi     Allarme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1972510" y="231807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Cicli Esclusioni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1972510" y="314742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Parziali On/Off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972510" y="402808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Utenti On/Off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4988502" y="139628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                                 1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17" y="1514712"/>
            <a:ext cx="480532" cy="338333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7443415" y="1283879"/>
            <a:ext cx="4674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REGOLO GLI IMPULSI CHE DEVE GENERARE L’APERTURA DI UNA ZONA PRIMA CHE SI ABBIA UN ALLARME – UTILE PER GLI SWITCH ALLARM – SE METTE 2 SU UN CONTATTO, QUESTO DEVE ESSERE APERTO 2 VOLTE PRIMA DI DARE ALLARME – IL TEMPO  E’ FISSO A 60 SEC.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17" y="2466426"/>
            <a:ext cx="480532" cy="338333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17" y="3301423"/>
            <a:ext cx="480532" cy="338333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17" y="4182083"/>
            <a:ext cx="480532" cy="338333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4988502" y="314742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I01/Par                1234</a:t>
            </a:r>
          </a:p>
          <a:p>
            <a:r>
              <a:rPr lang="it-IT" dirty="0"/>
              <a:t>Porta </a:t>
            </a:r>
            <a:r>
              <a:rPr lang="it-IT" dirty="0" err="1"/>
              <a:t>ingr</a:t>
            </a:r>
            <a:r>
              <a:rPr lang="it-IT" dirty="0"/>
              <a:t>            . .  . .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988502" y="403030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Utente 1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4993856" y="227185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                                 3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7443414" y="2179521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IMPOSTO IL NUMERO DI ALLARMI (CICLI) CHE UNA ZONA PUO’ GENERARE PRIMA DI ESSERE ESCLUSA DALLA CENTRALE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7443414" y="3070590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DETERMINO I PARZIALI CHE POSSONO VENIRE ACCESI O SPENTI DA UNA ZONA PROGRAMMATA COME COMANDO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7443413" y="3971442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OBBLIGO DI ASSOCIARE LA ZONA COMANDO AD UN UTENTE PER AVERE IL RICONOSCIMENTO DELL’UTENTE STESSO</a:t>
            </a: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23" y="2046366"/>
            <a:ext cx="416284" cy="277523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23" y="2907230"/>
            <a:ext cx="416284" cy="277523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010" y="3750562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2331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INGRESSI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381543" y="131441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 Tempi Ingresso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1381543" y="215566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Autoesclusione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1381543" y="305501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  </a:t>
            </a:r>
            <a:r>
              <a:rPr lang="it-IT" dirty="0" err="1"/>
              <a:t>Reinclusione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381543" y="395436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INGRESSI</a:t>
            </a:r>
          </a:p>
          <a:p>
            <a:r>
              <a:rPr lang="it-IT" dirty="0"/>
              <a:t>    Assegna Telefoni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17" y="1434530"/>
            <a:ext cx="480532" cy="338333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17" y="2386244"/>
            <a:ext cx="480532" cy="338333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17" y="3221241"/>
            <a:ext cx="480532" cy="338333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317" y="4101901"/>
            <a:ext cx="480532" cy="338333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4665069" y="395436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I01/Tel      12345678</a:t>
            </a:r>
          </a:p>
          <a:p>
            <a:r>
              <a:rPr lang="it-IT" dirty="0"/>
              <a:t>*-</a:t>
            </a:r>
            <a:r>
              <a:rPr lang="it-IT" dirty="0" err="1"/>
              <a:t>View</a:t>
            </a:r>
            <a:r>
              <a:rPr lang="it-IT" dirty="0"/>
              <a:t>      - T - - V - - 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665069" y="135366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                                 1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6963929" y="1365622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DETERMINARE IL TEMPO DI INGRESSO DELLE ZONE RITARDATE – OGNI ZONA PUO’ AVERE UN TEMPO DIVERSO DA UN’ALTRA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4665069" y="220434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. . . . . . . . . . . . . . . .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6963928" y="2155664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DETERMINARE LE ZONE CHE SE NON PRONTE ALL’INSERIMENTO VENGONO AUTOMATICAMENTE ESCLUSE – L’ESCLUSIONE VALE FINO ALLO SPEGNIMENTO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6963927" y="2981052"/>
            <a:ext cx="4674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DETERMINARE LE ZONE CHE SE NON PRONTE ALL’INSERIMENTO VENGONO AUTOMATICAMENTE ESCLUSE  E NELL’IPOTESI DI RITORNO A RIPOSO CON IMPIANTO INSERITO, VENGONO AUTOMANTICAMENTE REINCLUSE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4665069" y="305150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porta ingresso</a:t>
            </a:r>
          </a:p>
          <a:p>
            <a:r>
              <a:rPr lang="it-IT" dirty="0"/>
              <a:t>  . . . . . . . . . . . . . . . .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6963926" y="3886262"/>
            <a:ext cx="4674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PER OGNI NUMERO DI TELEFONO E’ POSSIBILE INVIARE LA CHIAMATA VOCALE /SMS</a:t>
            </a:r>
          </a:p>
          <a:p>
            <a:r>
              <a:rPr lang="it-IT" sz="1200" b="1" dirty="0"/>
              <a:t>T  CHIAMATA SOLO VOCALE</a:t>
            </a:r>
          </a:p>
          <a:p>
            <a:r>
              <a:rPr lang="it-IT" sz="1200" b="1" dirty="0"/>
              <a:t>V  SOLO VOCALE</a:t>
            </a:r>
          </a:p>
          <a:p>
            <a:r>
              <a:rPr lang="it-IT" sz="1200" b="1" dirty="0"/>
              <a:t>S  SOLO SMS</a:t>
            </a: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59" y="1046845"/>
            <a:ext cx="416284" cy="277523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59" y="1878141"/>
            <a:ext cx="416284" cy="277523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59" y="2801995"/>
            <a:ext cx="416284" cy="277523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07" y="3698262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5386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USCITE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14389" y="1036819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 USCITE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95" y="1133885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813918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        Nomi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5" y="2042515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5183591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U01 –    Uscita Nr 01</a:t>
            </a:r>
          </a:p>
          <a:p>
            <a:r>
              <a:rPr lang="it-IT" dirty="0"/>
              <a:t>*-Play              V-</a:t>
            </a:r>
            <a:r>
              <a:rPr lang="it-IT" dirty="0" err="1"/>
              <a:t>Edit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352145" y="1935201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EDITARE O ASCOLTARE IL NOME ABBINATO ALL’USCITA</a:t>
            </a:r>
          </a:p>
          <a:p>
            <a:r>
              <a:rPr lang="it-IT" sz="1200" dirty="0"/>
              <a:t>IDENTICA MANOVRA DEI NOMI ZONA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813918" y="27365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     Funzione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813918" y="355020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        Durata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813918" y="438577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       Ritardo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2837081"/>
            <a:ext cx="632317" cy="445202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3652389"/>
            <a:ext cx="632317" cy="445202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4486339"/>
            <a:ext cx="632317" cy="445202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5196113" y="27365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uscita 1</a:t>
            </a:r>
          </a:p>
          <a:p>
            <a:r>
              <a:rPr lang="it-IT" dirty="0"/>
              <a:t>                     CVBNA---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364667" y="2690584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DELLE FUNZIONI DELL’USCITA – IDENTICA AGLI INGRESSI – FARE RIFERIMENTO AL MANUALE 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5183591" y="356378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uscita 1</a:t>
            </a:r>
          </a:p>
          <a:p>
            <a:r>
              <a:rPr lang="it-IT" dirty="0"/>
              <a:t> 00 h     00 </a:t>
            </a:r>
            <a:r>
              <a:rPr lang="it-IT" dirty="0" err="1"/>
              <a:t>min</a:t>
            </a:r>
            <a:r>
              <a:rPr lang="it-IT" dirty="0"/>
              <a:t>    00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7443416" y="3445967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TEMPO DURATA DELL’USCITA – QUANDO IL TEMPO DI RIRADO E’ 0 L’USCITA E’ INSTANTANEA STABILE E SEGUE L’EVENTO – SE IMPOSTO UN TEMPO L’USCITA SEGUIRA’ QUESTO TEMPO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5183591" y="439005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uscita 1</a:t>
            </a:r>
          </a:p>
          <a:p>
            <a:r>
              <a:rPr lang="it-IT" dirty="0"/>
              <a:t> 00 h     00 </a:t>
            </a:r>
            <a:r>
              <a:rPr lang="it-IT" dirty="0" err="1"/>
              <a:t>min</a:t>
            </a:r>
            <a:r>
              <a:rPr lang="it-IT" dirty="0"/>
              <a:t>    00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7443416" y="4285210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TEMPO DI RITARDO DELL’ATTIVAZIONE DELL’USCITA – SE LASCIATO A 0 L’USCITA E’ IMMEDIATA</a:t>
            </a: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634" y="2493253"/>
            <a:ext cx="416284" cy="277523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999" y="3307205"/>
            <a:ext cx="416284" cy="277523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999" y="4121157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918781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99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USCITE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1318618" y="73030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       Polarità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5" y="837622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4688291" y="73030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 uscita 1</a:t>
            </a:r>
          </a:p>
          <a:p>
            <a:r>
              <a:rPr lang="it-IT" dirty="0"/>
              <a:t>                    00100010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856845" y="730308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POLARITA’ USCITA</a:t>
            </a:r>
          </a:p>
          <a:p>
            <a:r>
              <a:rPr lang="it-IT" sz="1200" b="1" dirty="0"/>
              <a:t>0 USCITA NA</a:t>
            </a:r>
          </a:p>
          <a:p>
            <a:r>
              <a:rPr lang="it-IT" sz="1200" b="1" dirty="0"/>
              <a:t>1 USCITA NC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1318618" y="153162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Auto Reset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1318618" y="234530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Condizione   </a:t>
            </a:r>
            <a:r>
              <a:rPr lang="it-IT" dirty="0" err="1"/>
              <a:t>Funz</a:t>
            </a:r>
            <a:r>
              <a:rPr lang="it-IT" dirty="0"/>
              <a:t>.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318618" y="318088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  Associa Telefoni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4" y="1632188"/>
            <a:ext cx="632317" cy="445202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4" y="2447496"/>
            <a:ext cx="632317" cy="445202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4" y="3281446"/>
            <a:ext cx="632317" cy="445202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6869367" y="1485691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</a:rPr>
              <a:t>DA USARSI SOLO CON USCITE CON RITARDO IMPOSTATO</a:t>
            </a:r>
            <a:endParaRPr lang="it-IT" sz="1200" dirty="0"/>
          </a:p>
          <a:p>
            <a:r>
              <a:rPr lang="it-IT" sz="1200" dirty="0"/>
              <a:t>RESETTA L’ATTIVAZIONE DI UN’USCITA RITARDATA SE L’EVENTO SCATENANTE RIENTRA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688291" y="235889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uscita 1</a:t>
            </a:r>
          </a:p>
          <a:p>
            <a:r>
              <a:rPr lang="it-IT" dirty="0"/>
              <a:t>                AXTXXXDXX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6948116" y="2307749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STABILISCE LA CONDIZIONE DI FUNZIONE DELL’USCITA IN BASE AL FUNZIONAMENTO DELL’IMPIANTO -  FARE RIFERIMENTO AL MANUALE PER LA CONDIZIONE DA SCEGLIERE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4688291" y="318515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001/Tel      12345678</a:t>
            </a:r>
          </a:p>
          <a:p>
            <a:r>
              <a:rPr lang="it-IT" dirty="0"/>
              <a:t> uscita 1      . . . . . . . .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6948116" y="3127942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SE PROGRAMMATA LA FUNZIONE PILOT E’ POSSIBILE ASSOCIARE FINO A 8 TELEFONI AD UNA USCITA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4688291" y="152580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 uscita 1</a:t>
            </a:r>
          </a:p>
          <a:p>
            <a:r>
              <a:rPr lang="it-IT" dirty="0"/>
              <a:t>                    00100010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1318618" y="395877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Associa Utenti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1318618" y="479435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MENU USCITE</a:t>
            </a:r>
          </a:p>
          <a:p>
            <a:r>
              <a:rPr lang="it-IT" dirty="0"/>
              <a:t>    Associa Ingressi</a:t>
            </a: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4" y="4060965"/>
            <a:ext cx="632317" cy="445202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34" y="4894915"/>
            <a:ext cx="632317" cy="445202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4688291" y="397235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lain"/>
            </a:pPr>
            <a:r>
              <a:rPr lang="it-IT" dirty="0"/>
              <a:t>Utente Nr 01</a:t>
            </a:r>
          </a:p>
          <a:p>
            <a:r>
              <a:rPr lang="it-IT" dirty="0"/>
              <a:t>  . . . . . . . . . . . . . . . . 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6948116" y="3930743"/>
            <a:ext cx="46746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STABILISCE  OGNI USCITA PROGRAMMATA CON UTENTE ASSOCIATO 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4688291" y="479862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001      Porta ingresso</a:t>
            </a:r>
          </a:p>
          <a:p>
            <a:r>
              <a:rPr lang="it-IT" dirty="0"/>
              <a:t>  . . . . . . . . . . . . . . . .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6948116" y="4693786"/>
            <a:ext cx="46746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STABILISCE OGNI USCITA PROGRAMMA CON INGRESSO ASSOCIATO</a:t>
            </a:r>
          </a:p>
        </p:txBody>
      </p:sp>
    </p:spTree>
    <p:extLst>
      <p:ext uri="{BB962C8B-B14F-4D97-AF65-F5344CB8AC3E}">
        <p14:creationId xmlns:p14="http://schemas.microsoft.com/office/powerpoint/2010/main" val="1423003848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C0C0C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WIRELESS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88280" y="1319283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WIRELESS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086" y="1416349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887809" y="221766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WIRELESS</a:t>
            </a:r>
          </a:p>
          <a:p>
            <a:r>
              <a:rPr lang="it-IT" dirty="0"/>
              <a:t> EXPR1     Memorizza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026" y="2324979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5257482" y="221766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EXPR1    Attesa     .  .</a:t>
            </a:r>
          </a:p>
          <a:p>
            <a:r>
              <a:rPr lang="it-IT" dirty="0"/>
              <a:t>Liberi           32/32         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7426036" y="2179565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PREMERE IL PULSANTE DI AUTOENROL O SE SI VUOLE INSERIRE IL CODICE DEL TRASMETTITORE PASSARE AL PASSO SUCCESSIVO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547" y="2864992"/>
            <a:ext cx="241457" cy="170005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5270004" y="301898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D01 -     Aggiungi</a:t>
            </a:r>
          </a:p>
          <a:p>
            <a:r>
              <a:rPr lang="it-IT" dirty="0"/>
              <a:t>Id :             - - - - - - - - 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438558" y="2973048"/>
            <a:ext cx="46746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INSERIMENTO MANUALE DEL CODICE DELLA PERIFERCA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2677452" y="4163019"/>
            <a:ext cx="82584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TUTTI I PARAMETRI CHE SEGUONO PROGRAMMANO LA PERIFERICA RADIO CON :</a:t>
            </a:r>
          </a:p>
          <a:p>
            <a:r>
              <a:rPr lang="it-IT" sz="1200" dirty="0"/>
              <a:t>STATO DEL TAMPER – SUPERVISIONE – CONTAIMPULSI (SOLO SU CU800) – LED INTERNO- ASSOCIAZIONE AGLI INGRESSI FILARI –</a:t>
            </a:r>
          </a:p>
          <a:p>
            <a:r>
              <a:rPr lang="it-IT" sz="1200" dirty="0"/>
              <a:t>PULSANTI DEI TELECOMANDI</a:t>
            </a:r>
          </a:p>
          <a:p>
            <a:endParaRPr lang="it-IT" sz="1200" dirty="0"/>
          </a:p>
          <a:p>
            <a:r>
              <a:rPr lang="it-IT" sz="1200" dirty="0"/>
              <a:t>FARE RIFERIMENTO AL MANUALE PER UNA DETTAGLIATA PROGRAMMAZIONE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342900" y="730308"/>
            <a:ext cx="1169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            UNA VOLTA ABILITATE LE ESPANSIONI RADIO E’ NECESSARIO FAR APPRENDERE IL CODICE RADIO DI OGNI SINGOLO DISPOSITIVO</a:t>
            </a:r>
          </a:p>
          <a:p>
            <a:r>
              <a:rPr lang="it-IT" sz="1400" b="1" dirty="0">
                <a:solidFill>
                  <a:srgbClr val="FF0000"/>
                </a:solidFill>
              </a:rPr>
              <a:t>                                            </a:t>
            </a:r>
            <a:r>
              <a:rPr lang="it-IT" sz="1400" b="1" u="sng" dirty="0">
                <a:solidFill>
                  <a:srgbClr val="FF0000"/>
                </a:solidFill>
              </a:rPr>
              <a:t>L’APPRENDIMENTO DEL SISTEMA RADIO E’ POSSIBILE FARLO SOLO DA TASTIERA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2810788" y="527727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WIRELESS</a:t>
            </a:r>
          </a:p>
          <a:p>
            <a:r>
              <a:rPr lang="it-IT" dirty="0"/>
              <a:t>   EXPR1       Reset 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5101211" y="5369604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E POSSIBILE IN CASO DI ERRORI RESETTARE I SINGOLI RICEVITORI</a:t>
            </a:r>
          </a:p>
          <a:p>
            <a:r>
              <a:rPr lang="it-IT" sz="1200" dirty="0"/>
              <a:t>SI ELIMINANO COSI’ TUTTI I DISPOSITIVI E LE VARIE ASSOCIAZIONI</a:t>
            </a:r>
          </a:p>
        </p:txBody>
      </p:sp>
    </p:spTree>
    <p:extLst>
      <p:ext uri="{BB962C8B-B14F-4D97-AF65-F5344CB8AC3E}">
        <p14:creationId xmlns:p14="http://schemas.microsoft.com/office/powerpoint/2010/main" val="1203404980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PROGRAMMI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PROGRAMMI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95" y="1133885"/>
            <a:ext cx="632317" cy="445202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813918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PROGRAMMI</a:t>
            </a:r>
          </a:p>
          <a:p>
            <a:r>
              <a:rPr lang="it-IT" dirty="0"/>
              <a:t>       Nomi Parziali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5" y="2042515"/>
            <a:ext cx="632317" cy="445202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5183591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P01 – Parziale Nr01</a:t>
            </a:r>
          </a:p>
          <a:p>
            <a:r>
              <a:rPr lang="it-IT" dirty="0"/>
              <a:t>*-Play             V-</a:t>
            </a:r>
            <a:r>
              <a:rPr lang="it-IT" dirty="0" err="1"/>
              <a:t>Edit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352145" y="1935201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REGISTRAZIONE/INSERIMENTO NOMI DEI PARZIALI ( PROCEDURA COME NELLE ZONE)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813918" y="27365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PROGRAMMI</a:t>
            </a:r>
          </a:p>
          <a:p>
            <a:r>
              <a:rPr lang="it-IT" dirty="0"/>
              <a:t>  Zone Parziale 1….8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2837081"/>
            <a:ext cx="632317" cy="445202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3652389"/>
            <a:ext cx="632317" cy="445202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5196113" y="27365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porta ingresso</a:t>
            </a:r>
          </a:p>
          <a:p>
            <a:r>
              <a:rPr lang="it-IT" dirty="0"/>
              <a:t>       . . . . . . . . . . . . . . . 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7364667" y="2690584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DELLE ZONE AI PARZIALI – I PARZIALI POSSONO ESSERE 4 O 8 – OGNI VISUALIZZAZIONE RIGUARDA IL SINGOLO PARZIALE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5183591" y="356378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[01]      parziale_1</a:t>
            </a:r>
          </a:p>
          <a:p>
            <a:r>
              <a:rPr lang="it-IT" dirty="0"/>
              <a:t>        [Sec]                  5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7443416" y="3445967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TEMPO DI RITARDO DEL PARZIALE – VANNO PROGRAMMATI SE NECESSARIO TUTTI PARZIALI CHE SI VOGLIONO AVERE CON ZONE RITARDATE</a:t>
            </a:r>
          </a:p>
        </p:txBody>
      </p:sp>
      <p:sp>
        <p:nvSpPr>
          <p:cNvPr id="25" name="Rettangolo 24"/>
          <p:cNvSpPr/>
          <p:nvPr/>
        </p:nvSpPr>
        <p:spPr>
          <a:xfrm>
            <a:off x="5467350" y="3161273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/>
          <p:cNvSpPr txBox="1"/>
          <p:nvPr/>
        </p:nvSpPr>
        <p:spPr>
          <a:xfrm>
            <a:off x="1813918" y="353783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PROGRAMMI</a:t>
            </a:r>
          </a:p>
          <a:p>
            <a:r>
              <a:rPr lang="it-IT" dirty="0"/>
              <a:t>    Tempi      Uscita</a:t>
            </a: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634" y="2487717"/>
            <a:ext cx="416284" cy="277523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999" y="3293620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508146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GRUPPI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 GRUPPI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195" y="1133885"/>
            <a:ext cx="632317" cy="445202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813918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      GRUPPI</a:t>
            </a:r>
          </a:p>
          <a:p>
            <a:r>
              <a:rPr lang="it-IT" dirty="0"/>
              <a:t>             Nomi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5" y="2042515"/>
            <a:ext cx="632317" cy="44520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5183591" y="193520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G01 – Gruppo 01</a:t>
            </a:r>
          </a:p>
          <a:p>
            <a:r>
              <a:rPr lang="it-IT" dirty="0"/>
              <a:t>   *-Play       V- </a:t>
            </a:r>
            <a:r>
              <a:rPr lang="it-IT" dirty="0" err="1"/>
              <a:t>Edit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352145" y="1935201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ASSEGNO I NOMI AR GRUPPI – STESSA PROCEDURA DELLE ZONE-</a:t>
            </a:r>
          </a:p>
          <a:p>
            <a:r>
              <a:rPr lang="it-IT" sz="1200" dirty="0"/>
              <a:t>LA MANOVRA VA FATTA PER TUTTI I GRUPPI DA CONFIGURARE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134" y="2837081"/>
            <a:ext cx="632317" cy="445202"/>
          </a:xfrm>
          <a:prstGeom prst="rect">
            <a:avLst/>
          </a:prstGeom>
        </p:spPr>
      </p:pic>
      <p:sp>
        <p:nvSpPr>
          <p:cNvPr id="15" name="CasellaDiTesto 14"/>
          <p:cNvSpPr txBox="1"/>
          <p:nvPr/>
        </p:nvSpPr>
        <p:spPr>
          <a:xfrm>
            <a:off x="7364667" y="2690584"/>
            <a:ext cx="46746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AD OGNI GRUPPO (ACCENSIONI RAPIDE) DEI PARZIALI – I PARZIALI POSSONO APPARTENERE A DIVERSI GRUPPI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5183591" y="356378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G01/Par           1 2 3 4</a:t>
            </a:r>
          </a:p>
          <a:p>
            <a:r>
              <a:rPr lang="it-IT" dirty="0"/>
              <a:t>Totale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7443416" y="3553917"/>
            <a:ext cx="46746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IL NOME TOTALE E’ QUELLO DATO NEL MENU’ PRECEDENTE – I QUADRATI INDICATO CHE LA PARTIZIONE DA 1 A 4 0 8 APPARTIENE A QUESTO GRUPPO – EFFETTUARE QUESTA MANOVRA PER OGNI GRUPPO</a:t>
            </a:r>
          </a:p>
        </p:txBody>
      </p:sp>
      <p:sp>
        <p:nvSpPr>
          <p:cNvPr id="18" name="Rettangolo 17"/>
          <p:cNvSpPr/>
          <p:nvPr/>
        </p:nvSpPr>
        <p:spPr>
          <a:xfrm>
            <a:off x="6645910" y="3958065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/>
          <p:cNvSpPr txBox="1"/>
          <p:nvPr/>
        </p:nvSpPr>
        <p:spPr>
          <a:xfrm>
            <a:off x="1813918" y="27365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      GRUPPI</a:t>
            </a:r>
          </a:p>
          <a:p>
            <a:r>
              <a:rPr lang="it-IT" dirty="0"/>
              <a:t>             Nomi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5183591" y="272425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MENU       GRUPPI</a:t>
            </a:r>
          </a:p>
          <a:p>
            <a:r>
              <a:rPr lang="it-IT" dirty="0"/>
              <a:t> Gruppi -&gt; Parziali</a:t>
            </a:r>
          </a:p>
        </p:txBody>
      </p:sp>
      <p:sp>
        <p:nvSpPr>
          <p:cNvPr id="25" name="Rettangolo 24"/>
          <p:cNvSpPr/>
          <p:nvPr/>
        </p:nvSpPr>
        <p:spPr>
          <a:xfrm>
            <a:off x="6798341" y="3958064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Rettangolo 25"/>
          <p:cNvSpPr/>
          <p:nvPr/>
        </p:nvSpPr>
        <p:spPr>
          <a:xfrm>
            <a:off x="6966160" y="3958064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26"/>
          <p:cNvSpPr/>
          <p:nvPr/>
        </p:nvSpPr>
        <p:spPr>
          <a:xfrm>
            <a:off x="7133979" y="3965244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694" y="3341242"/>
            <a:ext cx="327101" cy="23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542804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66FFCC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PSTN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   PSTN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23" name="CasellaDiTesto 22"/>
          <p:cNvSpPr txBox="1"/>
          <p:nvPr/>
        </p:nvSpPr>
        <p:spPr>
          <a:xfrm>
            <a:off x="666573" y="196346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Notifiche                   0</a:t>
            </a:r>
          </a:p>
        </p:txBody>
      </p:sp>
      <p:sp>
        <p:nvSpPr>
          <p:cNvPr id="42" name="CasellaDiTesto 41"/>
          <p:cNvSpPr txBox="1"/>
          <p:nvPr/>
        </p:nvSpPr>
        <p:spPr>
          <a:xfrm>
            <a:off x="2926399" y="1958488"/>
            <a:ext cx="2369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ABILITAZIONE NOTIFICA DI GUASTO PSTN</a:t>
            </a:r>
          </a:p>
        </p:txBody>
      </p:sp>
      <p:sp>
        <p:nvSpPr>
          <p:cNvPr id="47" name="CasellaDiTesto 46"/>
          <p:cNvSpPr txBox="1"/>
          <p:nvPr/>
        </p:nvSpPr>
        <p:spPr>
          <a:xfrm>
            <a:off x="666573" y="277019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 err="1"/>
              <a:t>Controllolinea</a:t>
            </a:r>
            <a:r>
              <a:rPr lang="it-IT" dirty="0"/>
              <a:t>          0</a:t>
            </a:r>
          </a:p>
        </p:txBody>
      </p:sp>
      <p:sp>
        <p:nvSpPr>
          <p:cNvPr id="48" name="CasellaDiTesto 47"/>
          <p:cNvSpPr txBox="1"/>
          <p:nvPr/>
        </p:nvSpPr>
        <p:spPr>
          <a:xfrm>
            <a:off x="666573" y="359100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Tono di Libero          0</a:t>
            </a:r>
          </a:p>
        </p:txBody>
      </p:sp>
      <p:sp>
        <p:nvSpPr>
          <p:cNvPr id="49" name="CasellaDiTesto 48"/>
          <p:cNvSpPr txBox="1"/>
          <p:nvPr/>
        </p:nvSpPr>
        <p:spPr>
          <a:xfrm>
            <a:off x="666573" y="448758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Tono di Ring             0</a:t>
            </a:r>
          </a:p>
        </p:txBody>
      </p:sp>
      <p:sp>
        <p:nvSpPr>
          <p:cNvPr id="50" name="CasellaDiTesto 49"/>
          <p:cNvSpPr txBox="1"/>
          <p:nvPr/>
        </p:nvSpPr>
        <p:spPr>
          <a:xfrm>
            <a:off x="6238698" y="195345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Pausa Ring             4.0</a:t>
            </a:r>
          </a:p>
        </p:txBody>
      </p:sp>
      <p:sp>
        <p:nvSpPr>
          <p:cNvPr id="51" name="CasellaDiTesto 50"/>
          <p:cNvSpPr txBox="1"/>
          <p:nvPr/>
        </p:nvSpPr>
        <p:spPr>
          <a:xfrm>
            <a:off x="6238698" y="366677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Ampiezza DTMF       0</a:t>
            </a:r>
          </a:p>
        </p:txBody>
      </p:sp>
      <p:sp>
        <p:nvSpPr>
          <p:cNvPr id="52" name="CasellaDiTesto 51"/>
          <p:cNvSpPr txBox="1"/>
          <p:nvPr/>
        </p:nvSpPr>
        <p:spPr>
          <a:xfrm>
            <a:off x="6238698" y="4487588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Attesa </a:t>
            </a:r>
            <a:r>
              <a:rPr lang="it-IT" dirty="0" err="1"/>
              <a:t>Compos</a:t>
            </a:r>
            <a:r>
              <a:rPr lang="it-IT" dirty="0"/>
              <a:t>.       2</a:t>
            </a:r>
          </a:p>
        </p:txBody>
      </p:sp>
      <p:sp>
        <p:nvSpPr>
          <p:cNvPr id="54" name="CasellaDiTesto 53"/>
          <p:cNvSpPr txBox="1"/>
          <p:nvPr/>
        </p:nvSpPr>
        <p:spPr>
          <a:xfrm>
            <a:off x="2926399" y="2770197"/>
            <a:ext cx="2369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CONTROLLO PRESENZA TENSIONE SU LINEA PSTN – DISABILITARE SE NON SI USA LA PSTN</a:t>
            </a:r>
          </a:p>
        </p:txBody>
      </p:sp>
      <p:sp>
        <p:nvSpPr>
          <p:cNvPr id="55" name="CasellaDiTesto 54"/>
          <p:cNvSpPr txBox="1"/>
          <p:nvPr/>
        </p:nvSpPr>
        <p:spPr>
          <a:xfrm>
            <a:off x="2926399" y="3535739"/>
            <a:ext cx="2369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VERIFICA LA PRESENZA DEL TONO DI LINEA LIBERO – IN ASSENZA DI TONO SI GENERA GUASTO</a:t>
            </a:r>
          </a:p>
        </p:txBody>
      </p:sp>
      <p:sp>
        <p:nvSpPr>
          <p:cNvPr id="56" name="CasellaDiTesto 55"/>
          <p:cNvSpPr txBox="1"/>
          <p:nvPr/>
        </p:nvSpPr>
        <p:spPr>
          <a:xfrm>
            <a:off x="2926399" y="4487587"/>
            <a:ext cx="2369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CONTROLLO DEL TONO DI LIBERO –USATO PER IL CONTROLLO E L’INVIO DELLA COMUNICAZIONE DIGITALE</a:t>
            </a:r>
          </a:p>
        </p:txBody>
      </p:sp>
      <p:sp>
        <p:nvSpPr>
          <p:cNvPr id="57" name="CasellaDiTesto 56"/>
          <p:cNvSpPr txBox="1"/>
          <p:nvPr/>
        </p:nvSpPr>
        <p:spPr>
          <a:xfrm>
            <a:off x="8699471" y="1911338"/>
            <a:ext cx="2987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</a:rPr>
              <a:t>PAUSA DEL TONO DI LIBERO – VARIA A SECONDO DELLA NAZIONE IN USO – NON MODIFICARE MAI</a:t>
            </a:r>
          </a:p>
        </p:txBody>
      </p:sp>
      <p:sp>
        <p:nvSpPr>
          <p:cNvPr id="58" name="CasellaDiTesto 57"/>
          <p:cNvSpPr txBox="1"/>
          <p:nvPr/>
        </p:nvSpPr>
        <p:spPr>
          <a:xfrm>
            <a:off x="8699471" y="3666777"/>
            <a:ext cx="23695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1200" dirty="0"/>
          </a:p>
        </p:txBody>
      </p:sp>
      <p:sp>
        <p:nvSpPr>
          <p:cNvPr id="59" name="CasellaDiTesto 58"/>
          <p:cNvSpPr txBox="1"/>
          <p:nvPr/>
        </p:nvSpPr>
        <p:spPr>
          <a:xfrm>
            <a:off x="8699471" y="3666778"/>
            <a:ext cx="2369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MODIFICA L’AMPIEZZA DEL CODICE DTMF- SI CONSIGLIA DI NON MODIFICARLO</a:t>
            </a:r>
          </a:p>
        </p:txBody>
      </p:sp>
      <p:sp>
        <p:nvSpPr>
          <p:cNvPr id="60" name="CasellaDiTesto 59"/>
          <p:cNvSpPr txBox="1"/>
          <p:nvPr/>
        </p:nvSpPr>
        <p:spPr>
          <a:xfrm>
            <a:off x="6238698" y="281011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PSTN</a:t>
            </a:r>
          </a:p>
          <a:p>
            <a:r>
              <a:rPr lang="it-IT" dirty="0"/>
              <a:t>Salto </a:t>
            </a:r>
            <a:r>
              <a:rPr lang="it-IT" dirty="0" err="1"/>
              <a:t>Segretria</a:t>
            </a:r>
            <a:r>
              <a:rPr lang="it-IT" dirty="0"/>
              <a:t>         0</a:t>
            </a:r>
          </a:p>
        </p:txBody>
      </p:sp>
      <p:sp>
        <p:nvSpPr>
          <p:cNvPr id="61" name="CasellaDiTesto 60"/>
          <p:cNvSpPr txBox="1"/>
          <p:nvPr/>
        </p:nvSpPr>
        <p:spPr>
          <a:xfrm>
            <a:off x="8699471" y="4487587"/>
            <a:ext cx="3330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TEMPO CHE INTERCORRE FRA L’ALKLARME E L’INIZIO DELLA CHIAMATA – </a:t>
            </a:r>
            <a:r>
              <a:rPr lang="it-IT" sz="1200" dirty="0">
                <a:solidFill>
                  <a:srgbClr val="FF0000"/>
                </a:solidFill>
              </a:rPr>
              <a:t>VALIDO SOLO SE IL CONTROLLO LINEA E’ DISABILITATO</a:t>
            </a:r>
          </a:p>
        </p:txBody>
      </p:sp>
      <p:sp>
        <p:nvSpPr>
          <p:cNvPr id="62" name="CasellaDiTesto 61"/>
          <p:cNvSpPr txBox="1"/>
          <p:nvPr/>
        </p:nvSpPr>
        <p:spPr>
          <a:xfrm>
            <a:off x="8699471" y="2770197"/>
            <a:ext cx="3418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PARAMETRO DI SALTO SEGRETERIA – SE IMPOSTATO RICHIAMANDO LA CENTRALE ENTRO 60s DALLA PRIMA CHIAMATA, QUESTA RISPOSNDE SUBITO</a:t>
            </a: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53" y="2528289"/>
            <a:ext cx="416284" cy="277523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53" y="3377052"/>
            <a:ext cx="416284" cy="277523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48" y="4200589"/>
            <a:ext cx="416284" cy="277523"/>
          </a:xfrm>
          <a:prstGeom prst="rect">
            <a:avLst/>
          </a:prstGeom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48" y="4995156"/>
            <a:ext cx="416284" cy="277523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13" y="2557669"/>
            <a:ext cx="416284" cy="277523"/>
          </a:xfrm>
          <a:prstGeom prst="rect">
            <a:avLst/>
          </a:prstGeom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222" y="3433735"/>
            <a:ext cx="416284" cy="277523"/>
          </a:xfrm>
          <a:prstGeom prst="rect">
            <a:avLst/>
          </a:prstGeom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13" y="4261587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101435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BLOCCO INSERIMENTO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BLOCCO INSERIMEN.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994137" y="191133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/>
              <a:t>No220v                     0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3016450" y="271859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/>
              <a:t>Batteria                     0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3012910" y="356848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Tamper</a:t>
            </a:r>
            <a:r>
              <a:rPr lang="it-IT" dirty="0"/>
              <a:t>                     0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3036560" y="452779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TamperLinea</a:t>
            </a:r>
            <a:r>
              <a:rPr lang="it-IT" dirty="0"/>
              <a:t>            0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6238697" y="191133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TamperPerif</a:t>
            </a:r>
            <a:r>
              <a:rPr lang="it-IT" dirty="0"/>
              <a:t>.             0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6238697" y="278905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NoGsm</a:t>
            </a:r>
            <a:r>
              <a:rPr lang="it-IT" dirty="0"/>
              <a:t>                     0</a:t>
            </a:r>
          </a:p>
        </p:txBody>
      </p:sp>
      <p:sp>
        <p:nvSpPr>
          <p:cNvPr id="34" name="CasellaDiTesto 33"/>
          <p:cNvSpPr txBox="1"/>
          <p:nvPr/>
        </p:nvSpPr>
        <p:spPr>
          <a:xfrm>
            <a:off x="6238697" y="366677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GuastoConn</a:t>
            </a:r>
            <a:r>
              <a:rPr lang="it-IT" dirty="0"/>
              <a:t>.            0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6238697" y="4543664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Inattiv</a:t>
            </a:r>
            <a:r>
              <a:rPr lang="it-IT" dirty="0"/>
              <a:t>. Radio            0</a:t>
            </a:r>
          </a:p>
        </p:txBody>
      </p:sp>
      <p:sp>
        <p:nvSpPr>
          <p:cNvPr id="36" name="CasellaDiTesto 35"/>
          <p:cNvSpPr txBox="1"/>
          <p:nvPr/>
        </p:nvSpPr>
        <p:spPr>
          <a:xfrm>
            <a:off x="9285019" y="1911337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BLOCCO INSERIM.</a:t>
            </a:r>
          </a:p>
          <a:p>
            <a:r>
              <a:rPr lang="it-IT" dirty="0" err="1"/>
              <a:t>NoPstn</a:t>
            </a:r>
            <a:r>
              <a:rPr lang="it-IT" dirty="0"/>
              <a:t>                     0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182" y="2491879"/>
            <a:ext cx="416284" cy="292503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613" y="3304453"/>
            <a:ext cx="416284" cy="277523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298" y="4218782"/>
            <a:ext cx="416284" cy="277523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458" y="2519273"/>
            <a:ext cx="416284" cy="277523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936" y="3412271"/>
            <a:ext cx="416284" cy="277523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553" y="4289158"/>
            <a:ext cx="416284" cy="277523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837" y="5174124"/>
            <a:ext cx="416284" cy="277523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13" y="5189995"/>
            <a:ext cx="416284" cy="2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935391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B6D6D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TIMER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 TIMERS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2586182" y="204275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TIMERS</a:t>
            </a:r>
          </a:p>
          <a:p>
            <a:r>
              <a:rPr lang="it-IT" dirty="0"/>
              <a:t>IMPOSTAZIONI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2586182" y="291533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TIMERS</a:t>
            </a:r>
          </a:p>
          <a:p>
            <a:r>
              <a:rPr lang="it-IT" dirty="0"/>
              <a:t>ESCLUSIONI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2586182" y="378791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TIMERS</a:t>
            </a:r>
          </a:p>
          <a:p>
            <a:r>
              <a:rPr lang="it-IT" dirty="0"/>
              <a:t>Attiva Esclusioni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2586182" y="466049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TIMERS</a:t>
            </a:r>
          </a:p>
          <a:p>
            <a:r>
              <a:rPr lang="it-IT" dirty="0"/>
              <a:t>Preavviso(</a:t>
            </a:r>
            <a:r>
              <a:rPr lang="it-IT" dirty="0" err="1"/>
              <a:t>min</a:t>
            </a:r>
            <a:r>
              <a:rPr lang="it-IT" dirty="0"/>
              <a:t>)        0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5147742" y="2721500"/>
            <a:ext cx="6692121" cy="19389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dirty="0"/>
              <a:t>LA CENTRALE E’ DOTATA DI UN SISTEMA TIMER MOLTO VERSATILE, CON IL QUALE E’ POSSIBILE AUTOMATIZZARE INSERIMENTI E DISINSERIMENTI DI AREEA, INIBIRE UTENTI IN ORARI STABILITI, ATTIVARE E DISATTIVARE USCITE CON CALENDARIO</a:t>
            </a:r>
          </a:p>
          <a:p>
            <a:endParaRPr lang="it-IT" sz="1200" dirty="0"/>
          </a:p>
          <a:p>
            <a:r>
              <a:rPr lang="it-IT" sz="1200" dirty="0"/>
              <a:t>CON IL TIMER PER OGNI GIORNO DELLA SETTIMANA SI POSSONO AVERE 4 IMPOSTAZIONI </a:t>
            </a:r>
          </a:p>
          <a:p>
            <a:endParaRPr lang="it-IT" sz="1200" dirty="0"/>
          </a:p>
          <a:p>
            <a:r>
              <a:rPr lang="it-IT" sz="1200" dirty="0"/>
              <a:t>OLTRE AI 4 TIMER E’ POSSIBILE GESTIRE 8 ESCLUSIONI SETTABILI PER DATA DI INIZIO E FINE ASSOCIABILI A QUALSIASI TIMER ORARIO</a:t>
            </a:r>
          </a:p>
          <a:p>
            <a:endParaRPr lang="it-IT" sz="1200" dirty="0"/>
          </a:p>
          <a:p>
            <a:r>
              <a:rPr lang="it-IT" sz="1200" dirty="0">
                <a:solidFill>
                  <a:srgbClr val="FF0000"/>
                </a:solidFill>
              </a:rPr>
              <a:t>VISTA LA PROGRAMMAZIONE VASTA DEI TIMERS E’ CONSIGLIATO UN USO DEL SOFTWARE</a:t>
            </a:r>
          </a:p>
        </p:txBody>
      </p:sp>
    </p:spTree>
    <p:extLst>
      <p:ext uri="{BB962C8B-B14F-4D97-AF65-F5344CB8AC3E}">
        <p14:creationId xmlns:p14="http://schemas.microsoft.com/office/powerpoint/2010/main" val="758536970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99FF66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UTENTI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 UTENTI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146019" y="183190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Nomi      Utenti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3146019" y="268908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Tipologia Utenti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3146019" y="354626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 Imposta Codici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3146019" y="440344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Assegna Parziali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3146019" y="522518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Assegna Gruppi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5603152" y="183189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</a:t>
            </a:r>
            <a:r>
              <a:rPr lang="it-IT" dirty="0" err="1"/>
              <a:t>Uten</a:t>
            </a:r>
            <a:r>
              <a:rPr lang="it-IT" dirty="0"/>
              <a:t>.       </a:t>
            </a:r>
            <a:r>
              <a:rPr lang="it-IT" dirty="0" err="1"/>
              <a:t>Num</a:t>
            </a:r>
            <a:r>
              <a:rPr lang="it-IT" dirty="0"/>
              <a:t>.   [01]</a:t>
            </a:r>
          </a:p>
          <a:p>
            <a:r>
              <a:rPr lang="it-IT" dirty="0"/>
              <a:t>  Utente    Nr   01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877278" y="1831899"/>
            <a:ext cx="3418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NOME UTENTE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5603152" y="268908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[01] Utente    Nr   01</a:t>
            </a:r>
          </a:p>
          <a:p>
            <a:r>
              <a:rPr lang="it-IT" dirty="0"/>
              <a:t>                                  M</a:t>
            </a:r>
          </a:p>
        </p:txBody>
      </p:sp>
      <p:sp>
        <p:nvSpPr>
          <p:cNvPr id="21" name="CasellaDiTesto 20"/>
          <p:cNvSpPr txBox="1"/>
          <p:nvPr/>
        </p:nvSpPr>
        <p:spPr>
          <a:xfrm>
            <a:off x="7877278" y="2614925"/>
            <a:ext cx="3418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DEI PRIVILEGI DEGLI UTENTI </a:t>
            </a:r>
          </a:p>
          <a:p>
            <a:r>
              <a:rPr lang="it-IT" sz="1200" dirty="0"/>
              <a:t>C – H – I – M – P – R – U</a:t>
            </a:r>
          </a:p>
          <a:p>
            <a:r>
              <a:rPr lang="it-IT" sz="1200" dirty="0"/>
              <a:t>CONSULTARE IL MANUALE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5603152" y="354626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Codice      Tecnico</a:t>
            </a:r>
          </a:p>
          <a:p>
            <a:r>
              <a:rPr lang="it-IT" dirty="0"/>
              <a:t>  000000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7877278" y="3444117"/>
            <a:ext cx="3418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IMPOSTAZIONE CODICE TECNICO 000000</a:t>
            </a:r>
          </a:p>
          <a:p>
            <a:r>
              <a:rPr lang="it-IT" sz="1200" dirty="0"/>
              <a:t>	   CODICE TELEGESTIONE 777777</a:t>
            </a:r>
          </a:p>
          <a:p>
            <a:r>
              <a:rPr lang="it-IT" sz="1200" dirty="0"/>
              <a:t>	   CODICI UTENTE ******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5603152" y="440344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U01/Par          1 2 3 4</a:t>
            </a:r>
          </a:p>
          <a:p>
            <a:r>
              <a:rPr lang="it-IT" dirty="0"/>
              <a:t>Utente 01</a:t>
            </a:r>
          </a:p>
        </p:txBody>
      </p:sp>
      <p:sp>
        <p:nvSpPr>
          <p:cNvPr id="26" name="Rettangolo 25"/>
          <p:cNvSpPr/>
          <p:nvPr/>
        </p:nvSpPr>
        <p:spPr>
          <a:xfrm>
            <a:off x="7058362" y="4802426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Rettangolo 26"/>
          <p:cNvSpPr/>
          <p:nvPr/>
        </p:nvSpPr>
        <p:spPr>
          <a:xfrm>
            <a:off x="7221787" y="4807257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Rettangolo 27"/>
          <p:cNvSpPr/>
          <p:nvPr/>
        </p:nvSpPr>
        <p:spPr>
          <a:xfrm>
            <a:off x="7385212" y="4803366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9" name="Rettangolo 28"/>
          <p:cNvSpPr/>
          <p:nvPr/>
        </p:nvSpPr>
        <p:spPr>
          <a:xfrm>
            <a:off x="7552476" y="4803366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/>
          <p:cNvSpPr txBox="1"/>
          <p:nvPr/>
        </p:nvSpPr>
        <p:spPr>
          <a:xfrm>
            <a:off x="7877278" y="4400962"/>
            <a:ext cx="3418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DEI PARZIALI GESTITI DA UN UTENTE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5611828" y="522518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U01/Par          1 2 3 4</a:t>
            </a:r>
          </a:p>
          <a:p>
            <a:r>
              <a:rPr lang="it-IT" dirty="0"/>
              <a:t>Utente 01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7877278" y="5184196"/>
            <a:ext cx="3418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 DEI GRUPPI GESTITI DA UN UTENTE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5611828" y="5208726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U01/Gruppo   1 2 3 4</a:t>
            </a:r>
          </a:p>
          <a:p>
            <a:r>
              <a:rPr lang="it-IT" dirty="0"/>
              <a:t>Utente 01</a:t>
            </a:r>
          </a:p>
        </p:txBody>
      </p:sp>
      <p:sp>
        <p:nvSpPr>
          <p:cNvPr id="34" name="Rettangolo 33"/>
          <p:cNvSpPr/>
          <p:nvPr/>
        </p:nvSpPr>
        <p:spPr>
          <a:xfrm>
            <a:off x="7067038" y="5607703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Rettangolo 34"/>
          <p:cNvSpPr/>
          <p:nvPr/>
        </p:nvSpPr>
        <p:spPr>
          <a:xfrm>
            <a:off x="7230463" y="5612534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6" name="Rettangolo 35"/>
          <p:cNvSpPr/>
          <p:nvPr/>
        </p:nvSpPr>
        <p:spPr>
          <a:xfrm>
            <a:off x="7393888" y="5608643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Rettangolo 36"/>
          <p:cNvSpPr/>
          <p:nvPr/>
        </p:nvSpPr>
        <p:spPr>
          <a:xfrm>
            <a:off x="7561152" y="5608643"/>
            <a:ext cx="84221" cy="1323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68" y="2054847"/>
            <a:ext cx="389390" cy="274162"/>
          </a:xfrm>
          <a:prstGeom prst="rect">
            <a:avLst/>
          </a:prstGeom>
        </p:spPr>
      </p:pic>
      <p:pic>
        <p:nvPicPr>
          <p:cNvPr id="39" name="Immagin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721" y="2901119"/>
            <a:ext cx="389390" cy="274162"/>
          </a:xfrm>
          <a:prstGeom prst="rect">
            <a:avLst/>
          </a:prstGeom>
        </p:spPr>
      </p:pic>
      <p:pic>
        <p:nvPicPr>
          <p:cNvPr id="40" name="Immagin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68" y="3770177"/>
            <a:ext cx="389390" cy="274162"/>
          </a:xfrm>
          <a:prstGeom prst="rect">
            <a:avLst/>
          </a:prstGeom>
        </p:spPr>
      </p:pic>
      <p:pic>
        <p:nvPicPr>
          <p:cNvPr id="41" name="Immagin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68" y="4588465"/>
            <a:ext cx="389390" cy="274162"/>
          </a:xfrm>
          <a:prstGeom prst="rect">
            <a:avLst/>
          </a:prstGeom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721" y="5440441"/>
            <a:ext cx="389390" cy="27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7567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E4FC6C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DATA ORA - EVENTI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2586182" y="1109445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DATA/ORA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2586182" y="351927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      EVENTI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395176" y="1269497"/>
            <a:ext cx="4726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REGOLAZIONE DELLA DATA E DELL’ORA DEL SISTEMA</a:t>
            </a:r>
          </a:p>
          <a:p>
            <a:endParaRPr lang="it-IT" sz="1200" dirty="0"/>
          </a:p>
          <a:p>
            <a:endParaRPr lang="it-IT" sz="12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395176" y="3519269"/>
            <a:ext cx="4726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LETTURA DEGLI EVENTI AVVENUTI INCENTRALE</a:t>
            </a:r>
          </a:p>
          <a:p>
            <a:endParaRPr lang="it-IT" sz="1200" dirty="0"/>
          </a:p>
          <a:p>
            <a:r>
              <a:rPr lang="it-IT" sz="1200" dirty="0"/>
              <a:t>TUTTI – NON LETTI – ALLARMI – ANOMALIE – INSERIMENTO/DISINSERIMENTO - UTENTI</a:t>
            </a:r>
          </a:p>
          <a:p>
            <a:endParaRPr lang="it-IT" sz="1200" dirty="0"/>
          </a:p>
          <a:p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1064922487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RESET CENTRALE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RESET CENTRALE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146019" y="183190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RESET    CENTRALE </a:t>
            </a:r>
          </a:p>
          <a:p>
            <a:r>
              <a:rPr lang="it-IT" dirty="0"/>
              <a:t>  Codice     Utente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3146019" y="3219045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RESET   CENTRALE </a:t>
            </a:r>
          </a:p>
          <a:p>
            <a:r>
              <a:rPr lang="it-IT" dirty="0"/>
              <a:t>  Configurazione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3146019" y="460619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RESET    CENTRALE </a:t>
            </a:r>
          </a:p>
          <a:p>
            <a:r>
              <a:rPr lang="it-IT" dirty="0"/>
              <a:t>  Memoria Eventi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5738075" y="1793800"/>
            <a:ext cx="613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PREMENDO IL TASTO               EFFETTUO IMMEDIATAMENTE IL RESET DEI CODICI UTENTE</a:t>
            </a:r>
          </a:p>
          <a:p>
            <a:endParaRPr lang="it-IT" sz="1200" dirty="0"/>
          </a:p>
          <a:p>
            <a:endParaRPr lang="it-IT" sz="1200" dirty="0"/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962" y="1850950"/>
            <a:ext cx="270566" cy="190500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5738075" y="3147424"/>
            <a:ext cx="613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PREMENDO IL TASTO               EFFETTUO IMMEDIATAMENTE IL RESET DELLA CONFIGURAZIONE/PROGHRAMMAZIONE DELLA CENTRALE</a:t>
            </a:r>
          </a:p>
          <a:p>
            <a:endParaRPr lang="it-IT" sz="1200" dirty="0"/>
          </a:p>
          <a:p>
            <a:endParaRPr lang="it-IT" sz="1200" dirty="0"/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962" y="3204574"/>
            <a:ext cx="270566" cy="190500"/>
          </a:xfrm>
          <a:prstGeom prst="rect">
            <a:avLst/>
          </a:prstGeom>
        </p:spPr>
      </p:pic>
      <p:sp>
        <p:nvSpPr>
          <p:cNvPr id="18" name="CasellaDiTesto 17"/>
          <p:cNvSpPr txBox="1"/>
          <p:nvPr/>
        </p:nvSpPr>
        <p:spPr>
          <a:xfrm>
            <a:off x="5782612" y="4606190"/>
            <a:ext cx="613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FF0000"/>
                </a:solidFill>
              </a:rPr>
              <a:t>LA MEMORIA EVENTI DI UNA CENTRALE NON PUO’ ESSERE RESETTATA – PER IL RESET DEGLI EVENTI OCCORRE INVIARE LA SCHEDA AL COSTRUTTORE</a:t>
            </a:r>
          </a:p>
          <a:p>
            <a:endParaRPr lang="it-IT" sz="1200" dirty="0"/>
          </a:p>
          <a:p>
            <a:endParaRPr lang="it-IT" sz="1200" dirty="0"/>
          </a:p>
        </p:txBody>
      </p:sp>
    </p:spTree>
    <p:extLst>
      <p:ext uri="{BB962C8B-B14F-4D97-AF65-F5344CB8AC3E}">
        <p14:creationId xmlns:p14="http://schemas.microsoft.com/office/powerpoint/2010/main" val="1528393091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62"/>
            <a:ext cx="2417557" cy="673346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2586182" y="158558"/>
            <a:ext cx="9531927" cy="400110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MENU’ PROGRAMMAZIONE  EDITA VOCABOLI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460571" y="1023720"/>
            <a:ext cx="2396869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   MENU</a:t>
            </a:r>
          </a:p>
          <a:p>
            <a:r>
              <a:rPr lang="it-IT" dirty="0"/>
              <a:t>       EDITA VOCABOLI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146019" y="1831900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EDITA    VOCABOLI</a:t>
            </a:r>
          </a:p>
          <a:p>
            <a:r>
              <a:rPr lang="it-IT" dirty="0"/>
              <a:t>  Lista     Vocaboli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050" y="1557738"/>
            <a:ext cx="389390" cy="274162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146019" y="3946383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           UTENTI</a:t>
            </a:r>
          </a:p>
          <a:p>
            <a:r>
              <a:rPr lang="it-IT" dirty="0"/>
              <a:t>  Tipologia Utenti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5603152" y="1831899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PAROLA NUM. [001]</a:t>
            </a:r>
          </a:p>
          <a:p>
            <a:r>
              <a:rPr lang="it-IT" dirty="0"/>
              <a:t> Area Esterna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603152" y="3946382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Area Esterna</a:t>
            </a:r>
          </a:p>
          <a:p>
            <a:r>
              <a:rPr lang="it-IT" dirty="0"/>
              <a:t>*-Play            X-</a:t>
            </a:r>
            <a:r>
              <a:rPr lang="it-IT" dirty="0" err="1"/>
              <a:t>Rec</a:t>
            </a:r>
            <a:endParaRPr lang="it-IT" dirty="0"/>
          </a:p>
        </p:txBody>
      </p:sp>
      <p:sp>
        <p:nvSpPr>
          <p:cNvPr id="27" name="CasellaDiTesto 26"/>
          <p:cNvSpPr txBox="1"/>
          <p:nvPr/>
        </p:nvSpPr>
        <p:spPr>
          <a:xfrm>
            <a:off x="3146019" y="3946381"/>
            <a:ext cx="216855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dirty="0"/>
              <a:t> EDITA    VOCABOLI</a:t>
            </a:r>
          </a:p>
          <a:p>
            <a:r>
              <a:rPr lang="it-IT" dirty="0"/>
              <a:t>  Messaggi   Audio</a:t>
            </a:r>
          </a:p>
        </p:txBody>
      </p:sp>
      <p:sp>
        <p:nvSpPr>
          <p:cNvPr id="31" name="CasellaDiTesto 30"/>
          <p:cNvSpPr txBox="1"/>
          <p:nvPr/>
        </p:nvSpPr>
        <p:spPr>
          <a:xfrm>
            <a:off x="7951926" y="1831898"/>
            <a:ext cx="3418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ASSEGNAZIONE/EDITABILE DEI NOMI NON PRESENTI NELL’ELENCO DEI VOCALI PRE REGISTRATI IN CENTRALE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7951926" y="3946380"/>
            <a:ext cx="3418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MANOVRA IDENTICA A QUELLA DELLE ZONE</a:t>
            </a: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68" y="2066988"/>
            <a:ext cx="389390" cy="274162"/>
          </a:xfrm>
          <a:prstGeom prst="rect">
            <a:avLst/>
          </a:prstGeom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168" y="4132465"/>
            <a:ext cx="389390" cy="274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02641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45232" y="1408922"/>
            <a:ext cx="115233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rgbClr val="FF0000"/>
                </a:solidFill>
              </a:rPr>
              <a:t>TUTTE LE CENTRALI DAL FW 3.71 SONO AGGIORNABILI AL FW 3.73 SENZA PASSAGGI INTERMEDI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37483" y="3424759"/>
            <a:ext cx="109728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SI CONSIGLIA SEMPRE ALLA FINE DELL’AGGIORNAMENTO DI EFFETTUARE UN RESET COMPLETO DELLA CENTRALE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817641" y="2844933"/>
            <a:ext cx="1055292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SI CONSIGLIA DI SALVARE SEMPRE LA PROGRAMMAZIONE PRIMA DI EFFETTUARE UN AGGIORNAMENTO FW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371" y="4273011"/>
            <a:ext cx="2447925" cy="163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40132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470" y="1238026"/>
            <a:ext cx="5927925" cy="3532453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05794">
            <a:off x="10434469" y="586435"/>
            <a:ext cx="1245769" cy="713807"/>
          </a:xfrm>
          <a:prstGeom prst="rect">
            <a:avLst/>
          </a:prstGeom>
        </p:spPr>
      </p:pic>
      <p:cxnSp>
        <p:nvCxnSpPr>
          <p:cNvPr id="19" name="Connettore 2 18"/>
          <p:cNvCxnSpPr/>
          <p:nvPr/>
        </p:nvCxnSpPr>
        <p:spPr>
          <a:xfrm flipH="1">
            <a:off x="10369295" y="976511"/>
            <a:ext cx="911353" cy="64794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e 17"/>
          <p:cNvSpPr/>
          <p:nvPr/>
        </p:nvSpPr>
        <p:spPr>
          <a:xfrm>
            <a:off x="8008762" y="4058624"/>
            <a:ext cx="715360" cy="64400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7648040" y="4883998"/>
            <a:ext cx="1436803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FF0000"/>
                </a:solidFill>
              </a:rPr>
              <a:t>JP1 – JP2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223935" y="1624456"/>
            <a:ext cx="45253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00B050"/>
                </a:solidFill>
              </a:rPr>
              <a:t>TOGLIERE ALIMENTAZIONE ALLA CENTRALE</a:t>
            </a:r>
          </a:p>
          <a:p>
            <a:pPr algn="ctr"/>
            <a:endParaRPr lang="it-IT" sz="2400" b="1" dirty="0"/>
          </a:p>
          <a:p>
            <a:pPr algn="ctr"/>
            <a:r>
              <a:rPr lang="it-IT" sz="2400" b="1" dirty="0">
                <a:solidFill>
                  <a:srgbClr val="FF0000"/>
                </a:solidFill>
              </a:rPr>
              <a:t>CHIUDERE JP1 E JP2</a:t>
            </a:r>
          </a:p>
          <a:p>
            <a:pPr algn="ctr"/>
            <a:endParaRPr lang="it-IT" sz="2400" b="1" dirty="0"/>
          </a:p>
          <a:p>
            <a:pPr algn="ctr"/>
            <a:r>
              <a:rPr lang="it-IT" sz="2400" b="1" dirty="0"/>
              <a:t>CONNETTERE LA SCHEDA AL PC CON L’ ADATTATORE USB</a:t>
            </a:r>
          </a:p>
          <a:p>
            <a:pPr algn="ctr"/>
            <a:endParaRPr lang="it-IT" sz="2400" b="1" dirty="0"/>
          </a:p>
          <a:p>
            <a:pPr algn="ctr"/>
            <a:r>
              <a:rPr lang="it-IT" sz="2400" b="1" dirty="0">
                <a:solidFill>
                  <a:srgbClr val="00B050"/>
                </a:solidFill>
              </a:rPr>
              <a:t>ALIMENTARE LA CENTRALE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3555141216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466531" y="1548882"/>
            <a:ext cx="5980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ESTRARRE I FILE DA Flash </a:t>
            </a:r>
            <a:r>
              <a:rPr lang="it-IT" dirty="0" err="1"/>
              <a:t>Loader</a:t>
            </a:r>
            <a:r>
              <a:rPr lang="it-IT" dirty="0"/>
              <a:t> Demo.zip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026" y="1428748"/>
            <a:ext cx="3609812" cy="489466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538066" y="3432032"/>
            <a:ext cx="103756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VIENE CREATA UNA CARTELLA NEI MENU’ DI WINDOWS DELLE APPLICAZIONI</a:t>
            </a:r>
          </a:p>
          <a:p>
            <a:endParaRPr lang="it-IT" dirty="0"/>
          </a:p>
          <a:p>
            <a:r>
              <a:rPr lang="it-IT" dirty="0"/>
              <a:t>						STMICROELECTRONICS 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651242" y="2038348"/>
            <a:ext cx="4525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LANCIARE   :  </a:t>
            </a:r>
            <a:r>
              <a:rPr lang="it-IT" dirty="0" err="1"/>
              <a:t>STMFlashloader</a:t>
            </a:r>
            <a:r>
              <a:rPr lang="it-IT" dirty="0"/>
              <a:t> Demo.exe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1885440" y="2596690"/>
            <a:ext cx="827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 T E R N A T I V A SE GIA’ INSTALLATO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5837854" y="4947160"/>
            <a:ext cx="3321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AVVIARE  : </a:t>
            </a:r>
            <a:r>
              <a:rPr lang="it-IT" dirty="0" err="1"/>
              <a:t>Demostrator</a:t>
            </a:r>
            <a:r>
              <a:rPr lang="it-IT" dirty="0"/>
              <a:t> GUI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4271" y="4355362"/>
            <a:ext cx="2971800" cy="1666875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621779186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97" y="1097260"/>
            <a:ext cx="3728918" cy="4454454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640564" y="4590661"/>
            <a:ext cx="339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DATI PER IL COLLEGAMENTO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32177" y="2891804"/>
            <a:ext cx="2024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FF0000"/>
                </a:solidFill>
              </a:rPr>
              <a:t>PORTA USB DI CONNESSIONE TRA CENTRALE E PC</a:t>
            </a:r>
          </a:p>
        </p:txBody>
      </p:sp>
      <p:cxnSp>
        <p:nvCxnSpPr>
          <p:cNvPr id="10" name="Connettore 2 9"/>
          <p:cNvCxnSpPr>
            <a:stCxn id="8" idx="0"/>
          </p:cNvCxnSpPr>
          <p:nvPr/>
        </p:nvCxnSpPr>
        <p:spPr>
          <a:xfrm flipV="1">
            <a:off x="1144549" y="2697538"/>
            <a:ext cx="1300071" cy="1942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189" y="1120519"/>
            <a:ext cx="3737255" cy="4482447"/>
          </a:xfrm>
          <a:prstGeom prst="rect">
            <a:avLst/>
          </a:prstGeom>
        </p:spPr>
      </p:pic>
      <p:sp>
        <p:nvSpPr>
          <p:cNvPr id="13" name="Rettangolo 12"/>
          <p:cNvSpPr/>
          <p:nvPr/>
        </p:nvSpPr>
        <p:spPr>
          <a:xfrm>
            <a:off x="3589168" y="5197151"/>
            <a:ext cx="856849" cy="3545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5" name="Connettore 2 14"/>
          <p:cNvCxnSpPr/>
          <p:nvPr/>
        </p:nvCxnSpPr>
        <p:spPr>
          <a:xfrm flipV="1">
            <a:off x="4553339" y="3872204"/>
            <a:ext cx="2481943" cy="15302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7539135" y="4320073"/>
            <a:ext cx="33030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CONFERMA DEL COLLEGAMENTO CON LA CENTRALE</a:t>
            </a:r>
          </a:p>
        </p:txBody>
      </p:sp>
      <p:sp>
        <p:nvSpPr>
          <p:cNvPr id="17" name="Rettangolo 16"/>
          <p:cNvSpPr/>
          <p:nvPr/>
        </p:nvSpPr>
        <p:spPr>
          <a:xfrm>
            <a:off x="8621480" y="5267065"/>
            <a:ext cx="856849" cy="3545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2622546497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773" y="1114127"/>
            <a:ext cx="3549587" cy="4227478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963" y="1114127"/>
            <a:ext cx="3544249" cy="4227478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2917364" y="5019868"/>
            <a:ext cx="856849" cy="3545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6761579" y="5029193"/>
            <a:ext cx="856849" cy="35456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5521963" y="2304661"/>
            <a:ext cx="3544249" cy="115699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1405021" y="5383756"/>
            <a:ext cx="38815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100" b="1" dirty="0">
                <a:solidFill>
                  <a:srgbClr val="FF0000"/>
                </a:solidFill>
              </a:rPr>
              <a:t>VIDEATA DI CONTROLLO SOFTWARE </a:t>
            </a:r>
          </a:p>
          <a:p>
            <a:pPr algn="ctr"/>
            <a:r>
              <a:rPr lang="it-IT" sz="1100" b="1" dirty="0">
                <a:solidFill>
                  <a:srgbClr val="FF0000"/>
                </a:solidFill>
              </a:rPr>
              <a:t>PREMERE NEXT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9350605" y="2196478"/>
            <a:ext cx="2883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DATI DA INSERIRE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9362815" y="3227866"/>
            <a:ext cx="2583248" cy="73866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0000"/>
                </a:solidFill>
              </a:rPr>
              <a:t>SCEGLIERE LA CARTELLA DEL FILE CORRISPONDENTE ALLA CENTRALE DA AGGIORNARE</a:t>
            </a:r>
          </a:p>
        </p:txBody>
      </p:sp>
      <p:cxnSp>
        <p:nvCxnSpPr>
          <p:cNvPr id="18" name="Connettore 2 17"/>
          <p:cNvCxnSpPr>
            <a:cxnSpLocks/>
          </p:cNvCxnSpPr>
          <p:nvPr/>
        </p:nvCxnSpPr>
        <p:spPr>
          <a:xfrm flipH="1" flipV="1">
            <a:off x="8817429" y="2711155"/>
            <a:ext cx="1101013" cy="5167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magin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605" y="4018370"/>
            <a:ext cx="7210439" cy="929741"/>
          </a:xfrm>
          <a:prstGeom prst="rect">
            <a:avLst/>
          </a:prstGeom>
        </p:spPr>
      </p:pic>
      <p:sp>
        <p:nvSpPr>
          <p:cNvPr id="23" name="CasellaDiTesto 22"/>
          <p:cNvSpPr txBox="1"/>
          <p:nvPr/>
        </p:nvSpPr>
        <p:spPr>
          <a:xfrm>
            <a:off x="9433249" y="5029193"/>
            <a:ext cx="2584580" cy="73866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>
                <a:solidFill>
                  <a:srgbClr val="FF0000"/>
                </a:solidFill>
              </a:rPr>
              <a:t>FILE SCARICATI PRECEDENTEMENTE DAL SITO S&amp;A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104780347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30" y="1266079"/>
            <a:ext cx="3255840" cy="3884419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40" y="1266079"/>
            <a:ext cx="3256634" cy="3884419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650" y="1266079"/>
            <a:ext cx="3261539" cy="3884419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2146041" y="5243804"/>
            <a:ext cx="9330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SCRITTURA                                            VERIFICA                                    TERMINATO – PREMERE CLOSE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40117810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3638939" y="1320063"/>
            <a:ext cx="433873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TOGLIERE ALIMENTAZIONE ALLA CENTRALE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205273" y="1973970"/>
            <a:ext cx="11569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TOGLIERE SOLO JP2 SE SI VUOLE RESETTARE LA CENTRALE</a:t>
            </a:r>
          </a:p>
          <a:p>
            <a:pPr algn="ctr"/>
            <a:endParaRPr lang="it-IT" b="1" dirty="0"/>
          </a:p>
          <a:p>
            <a:pPr algn="ctr"/>
            <a:r>
              <a:rPr lang="it-IT" b="1" dirty="0">
                <a:solidFill>
                  <a:srgbClr val="FF0000"/>
                </a:solidFill>
              </a:rPr>
              <a:t>TOGLIERE JP1 E JP2 SE NON SI VUOLE PERDERE LA CENTRALE/PROGRAMMAZIONE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018398" y="3894705"/>
            <a:ext cx="8350898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b="1" dirty="0"/>
              <a:t>NEL CASO DI RESET – JP1 CHIUSO – LA SCHEDA SI RESETTERA’ E SULLA TASTIERA VERRA’ EVIDENZIATA LA SCRITTA HW RESET ONGOING – TERMINATO TOGLIERE JP1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408922" y="4748176"/>
            <a:ext cx="10431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NEL CASO DI NO RESET LA CENTRALE SARA’ GIA’ PRONTA MANTENENDO LA VECCHIA PROGRAMMAZIONE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638939" y="3058273"/>
            <a:ext cx="433873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RIDARE ALIMENTAZIONE ALLA CENTRALE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189945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AGGIORNAMENTO FW CENTRALI SERIE X</a:t>
            </a:r>
          </a:p>
        </p:txBody>
      </p:sp>
    </p:spTree>
    <p:extLst>
      <p:ext uri="{BB962C8B-B14F-4D97-AF65-F5344CB8AC3E}">
        <p14:creationId xmlns:p14="http://schemas.microsoft.com/office/powerpoint/2010/main" val="143358191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5199470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INSERIMENTO FOTO SU TASTIERA UNIKA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344" y="2319046"/>
            <a:ext cx="819150" cy="8763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034" y="1565906"/>
            <a:ext cx="6043431" cy="2212992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438539" y="3872204"/>
            <a:ext cx="3554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APRIRE IL TOOL ZIP </a:t>
            </a:r>
          </a:p>
          <a:p>
            <a:pPr algn="ctr"/>
            <a:r>
              <a:rPr lang="it-IT" b="1" dirty="0">
                <a:solidFill>
                  <a:srgbClr val="FF0000"/>
                </a:solidFill>
              </a:rPr>
              <a:t>SLIDE SHOW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782022" y="3894059"/>
            <a:ext cx="6773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LANCIARE L’ESEGUIBILE SlideShow.exe</a:t>
            </a:r>
          </a:p>
        </p:txBody>
      </p:sp>
    </p:spTree>
    <p:extLst>
      <p:ext uri="{BB962C8B-B14F-4D97-AF65-F5344CB8AC3E}">
        <p14:creationId xmlns:p14="http://schemas.microsoft.com/office/powerpoint/2010/main" val="1725747988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748" y="2482540"/>
            <a:ext cx="2419040" cy="876285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831" y="1266079"/>
            <a:ext cx="6362322" cy="3998821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1079734" y="2743403"/>
            <a:ext cx="587829" cy="2612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/>
          <p:cNvSpPr txBox="1"/>
          <p:nvPr/>
        </p:nvSpPr>
        <p:spPr>
          <a:xfrm>
            <a:off x="1294339" y="3432873"/>
            <a:ext cx="33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PREMERE OPEN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465619" y="5351737"/>
            <a:ext cx="655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SCEGLIERE LE FOTO DA CARICARE E PREMERE APRI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9455515" y="4932893"/>
            <a:ext cx="789497" cy="2549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5199470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INSERIMENTO FOTO SU TASTIERA UNIKA</a:t>
            </a:r>
          </a:p>
        </p:txBody>
      </p:sp>
    </p:spTree>
    <p:extLst>
      <p:ext uri="{BB962C8B-B14F-4D97-AF65-F5344CB8AC3E}">
        <p14:creationId xmlns:p14="http://schemas.microsoft.com/office/powerpoint/2010/main" val="1737269199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8" y="1368716"/>
            <a:ext cx="5017485" cy="3156631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1393357" y="2882692"/>
            <a:ext cx="3932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INSERIRE NOME DEL FILE – QUALSIASI - </a:t>
            </a:r>
          </a:p>
        </p:txBody>
      </p:sp>
      <p:cxnSp>
        <p:nvCxnSpPr>
          <p:cNvPr id="8" name="Connettore 2 7"/>
          <p:cNvCxnSpPr/>
          <p:nvPr/>
        </p:nvCxnSpPr>
        <p:spPr>
          <a:xfrm flipH="1">
            <a:off x="1530220" y="3228392"/>
            <a:ext cx="1455576" cy="5131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1912775" y="4686381"/>
            <a:ext cx="1959429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PREMERE SALVA</a:t>
            </a: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310" y="1832606"/>
            <a:ext cx="742950" cy="1114425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7710195" y="2205152"/>
            <a:ext cx="478349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VIENE CREATA UNA CARTELLA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310" y="3699204"/>
            <a:ext cx="742950" cy="1114425"/>
          </a:xfrm>
          <a:prstGeom prst="rect">
            <a:avLst/>
          </a:prstGeom>
        </p:spPr>
      </p:pic>
      <p:sp>
        <p:nvSpPr>
          <p:cNvPr id="14" name="Rettangolo 13"/>
          <p:cNvSpPr/>
          <p:nvPr/>
        </p:nvSpPr>
        <p:spPr>
          <a:xfrm>
            <a:off x="4049486" y="4256417"/>
            <a:ext cx="606490" cy="2689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6" name="Connettore 2 15"/>
          <p:cNvCxnSpPr/>
          <p:nvPr/>
        </p:nvCxnSpPr>
        <p:spPr>
          <a:xfrm flipV="1">
            <a:off x="4805265" y="2389818"/>
            <a:ext cx="1726164" cy="186659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magin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942" y="3911370"/>
            <a:ext cx="839755" cy="839755"/>
          </a:xfrm>
          <a:prstGeom prst="rect">
            <a:avLst/>
          </a:prstGeom>
        </p:spPr>
      </p:pic>
      <p:cxnSp>
        <p:nvCxnSpPr>
          <p:cNvPr id="24" name="Connettore 2 23"/>
          <p:cNvCxnSpPr>
            <a:cxnSpLocks/>
          </p:cNvCxnSpPr>
          <p:nvPr/>
        </p:nvCxnSpPr>
        <p:spPr>
          <a:xfrm>
            <a:off x="7710195" y="3741576"/>
            <a:ext cx="2233142" cy="51484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7374293" y="4813629"/>
            <a:ext cx="3738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CARICARE LA PRESENTAZIONE SU UNA MICRO SD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199470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INSERIMENTO FOTO SU TASTIERA UNIKA</a:t>
            </a:r>
          </a:p>
        </p:txBody>
      </p:sp>
    </p:spTree>
    <p:extLst>
      <p:ext uri="{BB962C8B-B14F-4D97-AF65-F5344CB8AC3E}">
        <p14:creationId xmlns:p14="http://schemas.microsoft.com/office/powerpoint/2010/main" val="3273715112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37570" cy="126607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503" y="1766738"/>
            <a:ext cx="3351656" cy="216323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70402" y="3929973"/>
            <a:ext cx="839755" cy="839755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972763" y="4769728"/>
            <a:ext cx="4679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INSERIRE LA MICRO SD NELLA TASTIERA</a:t>
            </a:r>
          </a:p>
        </p:txBody>
      </p:sp>
      <p:cxnSp>
        <p:nvCxnSpPr>
          <p:cNvPr id="10" name="Connettore 2 9"/>
          <p:cNvCxnSpPr/>
          <p:nvPr/>
        </p:nvCxnSpPr>
        <p:spPr>
          <a:xfrm flipV="1">
            <a:off x="3463047" y="4011059"/>
            <a:ext cx="0" cy="6484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755" y="2155845"/>
            <a:ext cx="987866" cy="1083466"/>
          </a:xfrm>
          <a:prstGeom prst="rect">
            <a:avLst/>
          </a:prstGeom>
        </p:spPr>
      </p:pic>
      <p:cxnSp>
        <p:nvCxnSpPr>
          <p:cNvPr id="15" name="Connettore 2 14"/>
          <p:cNvCxnSpPr>
            <a:cxnSpLocks/>
          </p:cNvCxnSpPr>
          <p:nvPr/>
        </p:nvCxnSpPr>
        <p:spPr>
          <a:xfrm flipV="1">
            <a:off x="3790279" y="2762655"/>
            <a:ext cx="2357602" cy="47665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7412477" y="2344366"/>
            <a:ext cx="4426085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MENU’ CHE L’UTENTE DEVE UTILIZZARE PER LA PROGRAMMAZIONE DEI TEMPI DI VISIONE DELLE FOTO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5199470" y="-66675"/>
            <a:ext cx="738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INSERIMENTO FOTO SU TASTIERA UNIKA</a:t>
            </a:r>
          </a:p>
        </p:txBody>
      </p:sp>
    </p:spTree>
    <p:extLst>
      <p:ext uri="{BB962C8B-B14F-4D97-AF65-F5344CB8AC3E}">
        <p14:creationId xmlns:p14="http://schemas.microsoft.com/office/powerpoint/2010/main" val="1239796189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0369296" y="6382512"/>
            <a:ext cx="2002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" dirty="0">
                <a:solidFill>
                  <a:schemeClr val="bg1"/>
                </a:solidFill>
              </a:rPr>
              <a:t>Pozzi Enrico – </a:t>
            </a:r>
            <a:r>
              <a:rPr lang="it-IT" sz="1000" dirty="0" err="1">
                <a:solidFill>
                  <a:schemeClr val="bg1"/>
                </a:solidFill>
              </a:rPr>
              <a:t>project</a:t>
            </a:r>
            <a:r>
              <a:rPr lang="it-IT" sz="1000" dirty="0">
                <a:solidFill>
                  <a:schemeClr val="bg1"/>
                </a:solidFill>
              </a:rPr>
              <a:t> manager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5" y="848483"/>
            <a:ext cx="5328707" cy="1484170"/>
          </a:xfrm>
          <a:prstGeom prst="rect">
            <a:avLst/>
          </a:prstGeom>
        </p:spPr>
      </p:pic>
      <p:pic>
        <p:nvPicPr>
          <p:cNvPr id="4" name="Immagine 3" descr="grazie per l attenzione e la collaborazione a tutti voi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370" y="2591684"/>
            <a:ext cx="6326155" cy="279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170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1202</TotalTime>
  <Words>5816</Words>
  <Application>Microsoft Office PowerPoint</Application>
  <PresentationFormat>Personalizzato</PresentationFormat>
  <Paragraphs>1300</Paragraphs>
  <Slides>143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143</vt:i4>
      </vt:variant>
    </vt:vector>
  </HeadingPairs>
  <TitlesOfParts>
    <vt:vector size="144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Enrico</dc:creator>
  <cp:lastModifiedBy>Giancarlo Spinelli</cp:lastModifiedBy>
  <cp:revision>105</cp:revision>
  <cp:lastPrinted>2017-09-21T15:30:21Z</cp:lastPrinted>
  <dcterms:created xsi:type="dcterms:W3CDTF">2016-10-11T09:16:51Z</dcterms:created>
  <dcterms:modified xsi:type="dcterms:W3CDTF">2019-04-11T15:28:11Z</dcterms:modified>
</cp:coreProperties>
</file>