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6" r:id="rId3"/>
    <p:sldId id="271" r:id="rId4"/>
    <p:sldId id="272" r:id="rId5"/>
    <p:sldId id="263" r:id="rId6"/>
    <p:sldId id="264" r:id="rId7"/>
    <p:sldId id="267" r:id="rId8"/>
    <p:sldId id="268" r:id="rId9"/>
    <p:sldId id="269" r:id="rId10"/>
    <p:sldId id="270" r:id="rId11"/>
    <p:sldId id="261"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it-IT" dirty="0"/>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fld id="{38E6B25B-80DB-473F-BC89-86BEA1A08BE8}" type="datetimeFigureOut">
              <a:rPr lang="it-IT" smtClean="0"/>
              <a:t>17/06/2025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429462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8E6B25B-80DB-473F-BC89-86BEA1A08BE8}" type="datetimeFigureOut">
              <a:rPr lang="it-IT" smtClean="0"/>
              <a:t>17/06/2025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34930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8E6B25B-80DB-473F-BC89-86BEA1A08BE8}" type="datetimeFigureOut">
              <a:rPr lang="it-IT" smtClean="0"/>
              <a:t>17/06/2025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293760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845836" y="923731"/>
            <a:ext cx="8507963" cy="766957"/>
          </a:xfrm>
        </p:spPr>
        <p:txBody>
          <a:bodyPr>
            <a:normAutofit/>
          </a:bodyPr>
          <a:lstStyle>
            <a:lvl1pPr>
              <a:defRPr sz="4000"/>
            </a:lvl1p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8E6B25B-80DB-473F-BC89-86BEA1A08BE8}" type="datetimeFigureOut">
              <a:rPr lang="it-IT" smtClean="0"/>
              <a:t>17/06/2025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322694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E6B25B-80DB-473F-BC89-86BEA1A08BE8}" type="datetimeFigureOut">
              <a:rPr lang="it-IT" smtClean="0"/>
              <a:t>17/06/2025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216963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8E6B25B-80DB-473F-BC89-86BEA1A08BE8}" type="datetimeFigureOut">
              <a:rPr lang="it-IT" smtClean="0"/>
              <a:t>17/06/2025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156300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8E6B25B-80DB-473F-BC89-86BEA1A08BE8}" type="datetimeFigureOut">
              <a:rPr lang="it-IT" smtClean="0"/>
              <a:t>17/06/2025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222605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8E6B25B-80DB-473F-BC89-86BEA1A08BE8}" type="datetimeFigureOut">
              <a:rPr lang="it-IT" smtClean="0"/>
              <a:t>17/06/2025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9798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E6B25B-80DB-473F-BC89-86BEA1A08BE8}" type="datetimeFigureOut">
              <a:rPr lang="it-IT" smtClean="0"/>
              <a:t>17/06/2025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119737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E6B25B-80DB-473F-BC89-86BEA1A08BE8}" type="datetimeFigureOut">
              <a:rPr lang="it-IT" smtClean="0"/>
              <a:t>17/06/2025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83354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E6B25B-80DB-473F-BC89-86BEA1A08BE8}" type="datetimeFigureOut">
              <a:rPr lang="it-IT" smtClean="0"/>
              <a:t>17/06/2025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61364B-939D-46AD-A1CA-85D9D8986C97}" type="slidenum">
              <a:rPr lang="it-IT" smtClean="0"/>
              <a:t>‹N›</a:t>
            </a:fld>
            <a:endParaRPr lang="it-IT"/>
          </a:p>
        </p:txBody>
      </p:sp>
    </p:spTree>
    <p:extLst>
      <p:ext uri="{BB962C8B-B14F-4D97-AF65-F5344CB8AC3E}">
        <p14:creationId xmlns:p14="http://schemas.microsoft.com/office/powerpoint/2010/main" val="246211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6B25B-80DB-473F-BC89-86BEA1A08BE8}" type="datetimeFigureOut">
              <a:rPr lang="it-IT" smtClean="0"/>
              <a:t>17/06/2025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1364B-939D-46AD-A1CA-85D9D8986C97}" type="slidenum">
              <a:rPr lang="it-IT" smtClean="0"/>
              <a:t>‹N›</a:t>
            </a:fld>
            <a:endParaRPr lang="it-IT"/>
          </a:p>
        </p:txBody>
      </p:sp>
      <p:sp>
        <p:nvSpPr>
          <p:cNvPr id="7" name="GSEDS_d46a6755_3d13c6aa_1_7">
            <a:extLst>
              <a:ext uri="{FF2B5EF4-FFF2-40B4-BE49-F238E27FC236}">
                <a16:creationId xmlns:a16="http://schemas.microsoft.com/office/drawing/2014/main" id="{41283ABD-DA00-4D04-B840-62A315D89927}"/>
              </a:ext>
            </a:extLst>
          </p:cNvPr>
          <p:cNvSpPr txBox="1">
            <a:spLocks noChangeAspect="1"/>
          </p:cNvSpPr>
          <p:nvPr userDrawn="1"/>
        </p:nvSpPr>
        <p:spPr>
          <a:xfrm rot="18900000">
            <a:off x="2156460" y="2921169"/>
            <a:ext cx="7879080" cy="1015663"/>
          </a:xfrm>
          <a:prstGeom prst="rect">
            <a:avLst/>
          </a:prstGeom>
          <a:noFill/>
        </p:spPr>
        <p:txBody>
          <a:bodyPr vert="horz" wrap="none" rtlCol="0" anchor="ctr" anchorCtr="1">
            <a:spAutoFit/>
          </a:bodyPr>
          <a:lstStyle/>
          <a:p>
            <a:r>
              <a:rPr kumimoji="0" lang="it-IT" sz="6000" b="0" i="0" u="none" normalizeH="0">
                <a:solidFill>
                  <a:srgbClr val="808080">
                    <a:alpha val="3137"/>
                  </a:srgbClr>
                </a:solidFill>
                <a:latin typeface="宋体" panose="02010600030101010101" pitchFamily="2" charset="-122"/>
                <a:ea typeface="宋体" panose="02010600030101010101" pitchFamily="2" charset="-122"/>
                <a:sym typeface="宋体" panose="02010600030101010101" pitchFamily="2" charset="-122"/>
              </a:rPr>
              <a:t>504807    2025-06-17</a:t>
            </a:r>
          </a:p>
        </p:txBody>
      </p:sp>
    </p:spTree>
    <p:extLst>
      <p:ext uri="{BB962C8B-B14F-4D97-AF65-F5344CB8AC3E}">
        <p14:creationId xmlns:p14="http://schemas.microsoft.com/office/powerpoint/2010/main" val="151113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youtube.com/watch?v=zCcOMBRn8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ahuaservice.it/Utilities/AppFolders.aspx?IDFS=10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7532C3A-C7D6-427E-9B14-F4CD6150DD6F}"/>
              </a:ext>
            </a:extLst>
          </p:cNvPr>
          <p:cNvSpPr>
            <a:spLocks noGrp="1"/>
          </p:cNvSpPr>
          <p:nvPr>
            <p:ph type="ctrTitle"/>
          </p:nvPr>
        </p:nvSpPr>
        <p:spPr>
          <a:xfrm>
            <a:off x="609600" y="868362"/>
            <a:ext cx="9805147" cy="2387600"/>
          </a:xfrm>
        </p:spPr>
        <p:txBody>
          <a:bodyPr>
            <a:normAutofit/>
          </a:bodyPr>
          <a:lstStyle/>
          <a:p>
            <a:r>
              <a:rPr lang="it-IT" sz="4800" b="1" dirty="0"/>
              <a:t>Configurazione APN e </a:t>
            </a:r>
            <a:r>
              <a:rPr lang="it-IT" sz="4800" b="1" dirty="0" err="1"/>
              <a:t>Autroregister</a:t>
            </a:r>
            <a:r>
              <a:rPr lang="it-IT" sz="4800" b="1" dirty="0"/>
              <a:t> </a:t>
            </a:r>
            <a:br>
              <a:rPr lang="it-IT" sz="4800" b="1" dirty="0"/>
            </a:br>
            <a:r>
              <a:rPr lang="it-IT" sz="4700" b="1" dirty="0"/>
              <a:t>DH-IPC-HFW2441DG-4G-SP-B-MAX</a:t>
            </a:r>
          </a:p>
        </p:txBody>
      </p:sp>
      <p:sp>
        <p:nvSpPr>
          <p:cNvPr id="5" name="Sottotitolo 4">
            <a:extLst>
              <a:ext uri="{FF2B5EF4-FFF2-40B4-BE49-F238E27FC236}">
                <a16:creationId xmlns:a16="http://schemas.microsoft.com/office/drawing/2014/main" id="{83F37ADF-5439-40F8-8924-9AF779A8C0B1}"/>
              </a:ext>
            </a:extLst>
          </p:cNvPr>
          <p:cNvSpPr>
            <a:spLocks noGrp="1"/>
          </p:cNvSpPr>
          <p:nvPr>
            <p:ph type="subTitle" idx="1"/>
          </p:nvPr>
        </p:nvSpPr>
        <p:spPr>
          <a:xfrm>
            <a:off x="-2628900" y="6167438"/>
            <a:ext cx="9144000" cy="1655762"/>
          </a:xfrm>
        </p:spPr>
        <p:txBody>
          <a:bodyPr>
            <a:normAutofit/>
          </a:bodyPr>
          <a:lstStyle/>
          <a:p>
            <a:r>
              <a:rPr lang="it-IT" sz="3600" dirty="0" smtClean="0"/>
              <a:t>Giugno</a:t>
            </a:r>
            <a:r>
              <a:rPr lang="it-IT" sz="3600" dirty="0" smtClean="0"/>
              <a:t>_</a:t>
            </a:r>
            <a:r>
              <a:rPr lang="it-IT" sz="3600" dirty="0" smtClean="0"/>
              <a:t>2025</a:t>
            </a:r>
            <a:endParaRPr lang="it-IT" sz="3600" dirty="0"/>
          </a:p>
        </p:txBody>
      </p:sp>
    </p:spTree>
    <p:extLst>
      <p:ext uri="{BB962C8B-B14F-4D97-AF65-F5344CB8AC3E}">
        <p14:creationId xmlns:p14="http://schemas.microsoft.com/office/powerpoint/2010/main" val="119089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72E2D8-9797-4B8E-9956-858167497645}"/>
              </a:ext>
            </a:extLst>
          </p:cNvPr>
          <p:cNvSpPr>
            <a:spLocks noGrp="1"/>
          </p:cNvSpPr>
          <p:nvPr>
            <p:ph idx="1"/>
          </p:nvPr>
        </p:nvSpPr>
        <p:spPr>
          <a:xfrm>
            <a:off x="1275227" y="2014360"/>
            <a:ext cx="9641542" cy="1740741"/>
          </a:xfrm>
        </p:spPr>
        <p:txBody>
          <a:bodyPr>
            <a:normAutofit/>
          </a:bodyPr>
          <a:lstStyle/>
          <a:p>
            <a:endParaRPr lang="it-IT" sz="1700" dirty="0"/>
          </a:p>
          <a:p>
            <a:r>
              <a:rPr lang="it-IT" sz="1700" dirty="0"/>
              <a:t>9. Per coprire 10 giorni è consigliato utilizzare la telecamera in modalità AOV con massimo 30 allarmi giornalieri rilevati.</a:t>
            </a:r>
          </a:p>
          <a:p>
            <a:r>
              <a:rPr lang="it-IT" sz="1700" dirty="0"/>
              <a:t>10. Qualsiasi altro utilizzo ridurrà oppure aumenterà la durata della batteria, come riportato nella tabella e nel video introduttivo </a:t>
            </a:r>
          </a:p>
          <a:p>
            <a:pPr marL="0" indent="0">
              <a:buNone/>
            </a:pPr>
            <a:endParaRPr lang="it-IT" sz="1700" dirty="0"/>
          </a:p>
        </p:txBody>
      </p:sp>
      <p:pic>
        <p:nvPicPr>
          <p:cNvPr id="4" name="Immagine 3">
            <a:extLst>
              <a:ext uri="{FF2B5EF4-FFF2-40B4-BE49-F238E27FC236}">
                <a16:creationId xmlns:a16="http://schemas.microsoft.com/office/drawing/2014/main" id="{F9CE9E1C-E138-43C4-BF07-7A1BF8C37F58}"/>
              </a:ext>
            </a:extLst>
          </p:cNvPr>
          <p:cNvPicPr>
            <a:picLocks noChangeAspect="1"/>
          </p:cNvPicPr>
          <p:nvPr/>
        </p:nvPicPr>
        <p:blipFill>
          <a:blip r:embed="rId2"/>
          <a:stretch>
            <a:fillRect/>
          </a:stretch>
        </p:blipFill>
        <p:spPr>
          <a:xfrm>
            <a:off x="5081501" y="421341"/>
            <a:ext cx="2028997" cy="1921939"/>
          </a:xfrm>
          <a:prstGeom prst="rect">
            <a:avLst/>
          </a:prstGeom>
        </p:spPr>
      </p:pic>
      <p:pic>
        <p:nvPicPr>
          <p:cNvPr id="5" name="Immagine 4">
            <a:extLst>
              <a:ext uri="{FF2B5EF4-FFF2-40B4-BE49-F238E27FC236}">
                <a16:creationId xmlns:a16="http://schemas.microsoft.com/office/drawing/2014/main" id="{4601E4EE-2350-4A23-91BB-934564491AE2}"/>
              </a:ext>
            </a:extLst>
          </p:cNvPr>
          <p:cNvPicPr>
            <a:picLocks noChangeAspect="1"/>
          </p:cNvPicPr>
          <p:nvPr/>
        </p:nvPicPr>
        <p:blipFill>
          <a:blip r:embed="rId3"/>
          <a:stretch>
            <a:fillRect/>
          </a:stretch>
        </p:blipFill>
        <p:spPr>
          <a:xfrm>
            <a:off x="2603236" y="4147764"/>
            <a:ext cx="6985519" cy="2043954"/>
          </a:xfrm>
          <a:prstGeom prst="rect">
            <a:avLst/>
          </a:prstGeom>
        </p:spPr>
      </p:pic>
      <p:sp>
        <p:nvSpPr>
          <p:cNvPr id="7" name="Rettangolo 6">
            <a:hlinkClick r:id="rId4"/>
            <a:extLst>
              <a:ext uri="{FF2B5EF4-FFF2-40B4-BE49-F238E27FC236}">
                <a16:creationId xmlns:a16="http://schemas.microsoft.com/office/drawing/2014/main" id="{BD1EAC2C-691D-45FA-8C7A-58B759610C57}"/>
              </a:ext>
            </a:extLst>
          </p:cNvPr>
          <p:cNvSpPr/>
          <p:nvPr/>
        </p:nvSpPr>
        <p:spPr>
          <a:xfrm>
            <a:off x="4431180" y="3545224"/>
            <a:ext cx="3329629" cy="369332"/>
          </a:xfrm>
          <a:prstGeom prst="rect">
            <a:avLst/>
          </a:prstGeom>
        </p:spPr>
        <p:txBody>
          <a:bodyPr wrap="none">
            <a:spAutoFit/>
          </a:bodyPr>
          <a:lstStyle/>
          <a:p>
            <a:r>
              <a:rPr lang="it-IT" dirty="0">
                <a:hlinkClick r:id="rId4"/>
              </a:rPr>
              <a:t>Per il video introduttivo clicca qui</a:t>
            </a:r>
            <a:endParaRPr lang="it-IT" dirty="0"/>
          </a:p>
        </p:txBody>
      </p:sp>
    </p:spTree>
    <p:extLst>
      <p:ext uri="{BB962C8B-B14F-4D97-AF65-F5344CB8AC3E}">
        <p14:creationId xmlns:p14="http://schemas.microsoft.com/office/powerpoint/2010/main" val="27629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24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B3477-9E53-42C1-950D-AFA5F32297A3}"/>
              </a:ext>
            </a:extLst>
          </p:cNvPr>
          <p:cNvSpPr>
            <a:spLocks noGrp="1"/>
          </p:cNvSpPr>
          <p:nvPr>
            <p:ph type="title"/>
          </p:nvPr>
        </p:nvSpPr>
        <p:spPr>
          <a:xfrm>
            <a:off x="1842017" y="911125"/>
            <a:ext cx="8507963" cy="766957"/>
          </a:xfrm>
        </p:spPr>
        <p:txBody>
          <a:bodyPr/>
          <a:lstStyle/>
          <a:p>
            <a:pPr algn="ctr"/>
            <a:r>
              <a:rPr lang="it-IT" dirty="0">
                <a:solidFill>
                  <a:srgbClr val="FF0000"/>
                </a:solidFill>
              </a:rPr>
              <a:t>Network connection</a:t>
            </a:r>
            <a:endParaRPr lang="it-IT" dirty="0"/>
          </a:p>
        </p:txBody>
      </p:sp>
      <p:pic>
        <p:nvPicPr>
          <p:cNvPr id="4" name="Segnaposto contenuto 3">
            <a:extLst>
              <a:ext uri="{FF2B5EF4-FFF2-40B4-BE49-F238E27FC236}">
                <a16:creationId xmlns:a16="http://schemas.microsoft.com/office/drawing/2014/main" id="{84ACB18F-4B47-4037-B136-CF1EA5F6BD66}"/>
              </a:ext>
            </a:extLst>
          </p:cNvPr>
          <p:cNvPicPr>
            <a:picLocks noGrp="1" noChangeAspect="1"/>
          </p:cNvPicPr>
          <p:nvPr>
            <p:ph idx="1"/>
          </p:nvPr>
        </p:nvPicPr>
        <p:blipFill>
          <a:blip r:embed="rId2"/>
          <a:stretch>
            <a:fillRect/>
          </a:stretch>
        </p:blipFill>
        <p:spPr>
          <a:xfrm>
            <a:off x="2440638" y="3625646"/>
            <a:ext cx="7310720" cy="2475897"/>
          </a:xfrm>
          <a:prstGeom prst="rect">
            <a:avLst/>
          </a:prstGeom>
        </p:spPr>
      </p:pic>
      <p:sp>
        <p:nvSpPr>
          <p:cNvPr id="12" name="CasellaDiTesto 11">
            <a:extLst>
              <a:ext uri="{FF2B5EF4-FFF2-40B4-BE49-F238E27FC236}">
                <a16:creationId xmlns:a16="http://schemas.microsoft.com/office/drawing/2014/main" id="{4A080F99-ACD3-40F4-B38A-0B65C66C27AE}"/>
              </a:ext>
            </a:extLst>
          </p:cNvPr>
          <p:cNvSpPr txBox="1"/>
          <p:nvPr/>
        </p:nvSpPr>
        <p:spPr>
          <a:xfrm>
            <a:off x="1196786" y="1874728"/>
            <a:ext cx="9798424" cy="1554272"/>
          </a:xfrm>
          <a:prstGeom prst="rect">
            <a:avLst/>
          </a:prstGeom>
          <a:noFill/>
        </p:spPr>
        <p:txBody>
          <a:bodyPr wrap="square" rtlCol="0">
            <a:spAutoFit/>
          </a:bodyPr>
          <a:lstStyle/>
          <a:p>
            <a:r>
              <a:rPr lang="it-IT" sz="1900" dirty="0"/>
              <a:t>Collega la videocamera all'alimentazione. Puoi scegliere la connessione di rete 4G o cablata.</a:t>
            </a:r>
          </a:p>
          <a:p>
            <a:r>
              <a:rPr lang="it-IT" sz="1900" dirty="0"/>
              <a:t>● Connessione 4G: inserisci la scheda SIM per connetterti alla rete, collega il cavo di alimentazione del dispositivo e imposta l'interruttore su ON.</a:t>
            </a:r>
          </a:p>
          <a:p>
            <a:r>
              <a:rPr lang="it-IT" sz="1900" dirty="0"/>
              <a:t>● Connessione cablata: collega il cavo di alimentazione del dispositivo, imposta l'interruttore su ON e collega il cavo di rete.</a:t>
            </a:r>
          </a:p>
        </p:txBody>
      </p:sp>
    </p:spTree>
    <p:extLst>
      <p:ext uri="{BB962C8B-B14F-4D97-AF65-F5344CB8AC3E}">
        <p14:creationId xmlns:p14="http://schemas.microsoft.com/office/powerpoint/2010/main" val="395286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FABD4D-F838-4A70-91B8-835553960329}"/>
              </a:ext>
            </a:extLst>
          </p:cNvPr>
          <p:cNvSpPr>
            <a:spLocks noGrp="1"/>
          </p:cNvSpPr>
          <p:nvPr>
            <p:ph type="title"/>
          </p:nvPr>
        </p:nvSpPr>
        <p:spPr>
          <a:xfrm>
            <a:off x="1842018" y="840846"/>
            <a:ext cx="8507963" cy="766957"/>
          </a:xfrm>
        </p:spPr>
        <p:txBody>
          <a:bodyPr/>
          <a:lstStyle/>
          <a:p>
            <a:pPr algn="ctr"/>
            <a:r>
              <a:rPr lang="it-IT" dirty="0">
                <a:solidFill>
                  <a:srgbClr val="FF0000"/>
                </a:solidFill>
              </a:rPr>
              <a:t>Come attivare APN?</a:t>
            </a:r>
          </a:p>
        </p:txBody>
      </p:sp>
      <p:sp>
        <p:nvSpPr>
          <p:cNvPr id="11" name="CasellaDiTesto 10">
            <a:extLst>
              <a:ext uri="{FF2B5EF4-FFF2-40B4-BE49-F238E27FC236}">
                <a16:creationId xmlns:a16="http://schemas.microsoft.com/office/drawing/2014/main" id="{829D1C5B-A2EA-45F1-9340-CE52B9258388}"/>
              </a:ext>
            </a:extLst>
          </p:cNvPr>
          <p:cNvSpPr txBox="1"/>
          <p:nvPr/>
        </p:nvSpPr>
        <p:spPr>
          <a:xfrm>
            <a:off x="442950" y="2233987"/>
            <a:ext cx="5921033" cy="3308598"/>
          </a:xfrm>
          <a:prstGeom prst="rect">
            <a:avLst/>
          </a:prstGeom>
          <a:noFill/>
        </p:spPr>
        <p:txBody>
          <a:bodyPr wrap="square" rtlCol="0">
            <a:spAutoFit/>
          </a:bodyPr>
          <a:lstStyle/>
          <a:p>
            <a:r>
              <a:rPr lang="it-IT" sz="1900" dirty="0"/>
              <a:t>Per impostare l’APN seguire i seguenti passaggi:</a:t>
            </a:r>
          </a:p>
          <a:p>
            <a:pPr marL="342900" indent="-342900">
              <a:buFont typeface="+mj-lt"/>
              <a:buAutoNum type="arabicPeriod"/>
            </a:pPr>
            <a:r>
              <a:rPr lang="it-IT" sz="1900" dirty="0"/>
              <a:t>Aprire il </a:t>
            </a:r>
            <a:r>
              <a:rPr lang="it-IT" sz="1900" dirty="0" err="1"/>
              <a:t>configtool</a:t>
            </a:r>
            <a:r>
              <a:rPr lang="it-IT" sz="1900" dirty="0"/>
              <a:t>*, selezionare il menu "device </a:t>
            </a:r>
            <a:r>
              <a:rPr lang="it-IT" sz="1900" dirty="0" err="1"/>
              <a:t>config</a:t>
            </a:r>
            <a:r>
              <a:rPr lang="it-IT" sz="1900" dirty="0"/>
              <a:t>" e inserire utente "admin" e password del dispositivo.</a:t>
            </a:r>
          </a:p>
          <a:p>
            <a:pPr marL="342900" indent="-342900">
              <a:buFont typeface="+mj-lt"/>
              <a:buAutoNum type="arabicPeriod"/>
            </a:pPr>
            <a:r>
              <a:rPr lang="it-IT" sz="1900" dirty="0"/>
              <a:t>Selezionare l’IP della telecamera</a:t>
            </a:r>
          </a:p>
          <a:p>
            <a:pPr marL="342900" indent="-342900">
              <a:buFont typeface="+mj-lt"/>
              <a:buAutoNum type="arabicPeriod"/>
            </a:pPr>
            <a:r>
              <a:rPr lang="it-IT" sz="1900" dirty="0"/>
              <a:t>Selezionare il menu network </a:t>
            </a:r>
          </a:p>
          <a:p>
            <a:pPr marL="342900" indent="-342900">
              <a:buFont typeface="+mj-lt"/>
              <a:buAutoNum type="arabicPeriod"/>
            </a:pPr>
            <a:r>
              <a:rPr lang="it-IT" sz="1900" dirty="0"/>
              <a:t>Inserire tutti i parametri richiesti </a:t>
            </a:r>
          </a:p>
          <a:p>
            <a:pPr marL="342900" indent="-342900">
              <a:buFont typeface="+mj-lt"/>
              <a:buAutoNum type="arabicPeriod"/>
            </a:pPr>
            <a:r>
              <a:rPr lang="it-IT" sz="1900" dirty="0"/>
              <a:t>Controllare che lo stato della rete sia online</a:t>
            </a:r>
          </a:p>
          <a:p>
            <a:pPr marL="342900" indent="-342900">
              <a:buFont typeface="+mj-lt"/>
              <a:buAutoNum type="arabicPeriod"/>
            </a:pPr>
            <a:endParaRPr lang="it-IT" sz="1900" dirty="0"/>
          </a:p>
          <a:p>
            <a:pPr algn="ctr"/>
            <a:r>
              <a:rPr lang="it-IT" sz="1900" b="1" dirty="0"/>
              <a:t>*NOTA: </a:t>
            </a:r>
            <a:r>
              <a:rPr lang="it-IT" sz="1900" dirty="0"/>
              <a:t>Utilizzare versione </a:t>
            </a:r>
            <a:r>
              <a:rPr lang="it-IT" sz="1900" dirty="0" err="1"/>
              <a:t>ConfigTool</a:t>
            </a:r>
            <a:r>
              <a:rPr lang="it-IT" sz="1900" dirty="0"/>
              <a:t>: V5.001.9700002.0</a:t>
            </a:r>
            <a:br>
              <a:rPr lang="it-IT" sz="1900" dirty="0"/>
            </a:br>
            <a:r>
              <a:rPr lang="it-IT" sz="1900" dirty="0"/>
              <a:t> </a:t>
            </a:r>
            <a:r>
              <a:rPr lang="it-IT" sz="1900" dirty="0">
                <a:hlinkClick r:id="rId2"/>
              </a:rPr>
              <a:t>download </a:t>
            </a:r>
            <a:r>
              <a:rPr lang="it-IT" sz="1900" dirty="0" err="1">
                <a:hlinkClick r:id="rId2"/>
              </a:rPr>
              <a:t>ConfigTool</a:t>
            </a:r>
            <a:endParaRPr lang="it-IT" sz="1900" b="1" dirty="0"/>
          </a:p>
        </p:txBody>
      </p:sp>
      <p:pic>
        <p:nvPicPr>
          <p:cNvPr id="14" name="Immagine 13">
            <a:extLst>
              <a:ext uri="{FF2B5EF4-FFF2-40B4-BE49-F238E27FC236}">
                <a16:creationId xmlns:a16="http://schemas.microsoft.com/office/drawing/2014/main" id="{778E9778-DB16-43C4-B8B4-C47C29B77B1C}"/>
              </a:ext>
            </a:extLst>
          </p:cNvPr>
          <p:cNvPicPr>
            <a:picLocks noChangeAspect="1"/>
          </p:cNvPicPr>
          <p:nvPr/>
        </p:nvPicPr>
        <p:blipFill>
          <a:blip r:embed="rId3"/>
          <a:stretch>
            <a:fillRect/>
          </a:stretch>
        </p:blipFill>
        <p:spPr>
          <a:xfrm>
            <a:off x="6525348" y="2233987"/>
            <a:ext cx="5025520" cy="3016210"/>
          </a:xfrm>
          <a:prstGeom prst="rect">
            <a:avLst/>
          </a:prstGeom>
        </p:spPr>
      </p:pic>
    </p:spTree>
    <p:extLst>
      <p:ext uri="{BB962C8B-B14F-4D97-AF65-F5344CB8AC3E}">
        <p14:creationId xmlns:p14="http://schemas.microsoft.com/office/powerpoint/2010/main" val="156933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75DE6A-6697-405D-BF70-1B63C8E3EE0C}"/>
              </a:ext>
            </a:extLst>
          </p:cNvPr>
          <p:cNvSpPr>
            <a:spLocks noGrp="1"/>
          </p:cNvSpPr>
          <p:nvPr>
            <p:ph type="title"/>
          </p:nvPr>
        </p:nvSpPr>
        <p:spPr>
          <a:xfrm>
            <a:off x="1842018" y="852013"/>
            <a:ext cx="8507963" cy="766957"/>
          </a:xfrm>
        </p:spPr>
        <p:txBody>
          <a:bodyPr/>
          <a:lstStyle/>
          <a:p>
            <a:pPr algn="ctr"/>
            <a:r>
              <a:rPr lang="it-IT" dirty="0">
                <a:solidFill>
                  <a:srgbClr val="FF0000"/>
                </a:solidFill>
              </a:rPr>
              <a:t>Come attivare </a:t>
            </a:r>
            <a:r>
              <a:rPr lang="it-IT" dirty="0" err="1">
                <a:solidFill>
                  <a:srgbClr val="FF0000"/>
                </a:solidFill>
              </a:rPr>
              <a:t>autoregister</a:t>
            </a:r>
            <a:r>
              <a:rPr lang="it-IT" dirty="0">
                <a:solidFill>
                  <a:srgbClr val="FF0000"/>
                </a:solidFill>
              </a:rPr>
              <a:t>?</a:t>
            </a:r>
          </a:p>
        </p:txBody>
      </p:sp>
      <p:sp>
        <p:nvSpPr>
          <p:cNvPr id="3" name="Segnaposto contenuto 2">
            <a:extLst>
              <a:ext uri="{FF2B5EF4-FFF2-40B4-BE49-F238E27FC236}">
                <a16:creationId xmlns:a16="http://schemas.microsoft.com/office/drawing/2014/main" id="{847753CB-FB05-4889-B0D9-EBAA0CC3FDEB}"/>
              </a:ext>
            </a:extLst>
          </p:cNvPr>
          <p:cNvSpPr>
            <a:spLocks noGrp="1"/>
          </p:cNvSpPr>
          <p:nvPr>
            <p:ph idx="1"/>
          </p:nvPr>
        </p:nvSpPr>
        <p:spPr>
          <a:xfrm>
            <a:off x="445536" y="2768965"/>
            <a:ext cx="5784934" cy="2552304"/>
          </a:xfrm>
        </p:spPr>
        <p:txBody>
          <a:bodyPr>
            <a:normAutofit/>
          </a:bodyPr>
          <a:lstStyle/>
          <a:p>
            <a:pPr marL="342900" indent="-342900">
              <a:buFont typeface="+mj-lt"/>
              <a:buAutoNum type="arabicPeriod"/>
            </a:pPr>
            <a:r>
              <a:rPr lang="it-IT" sz="1900" dirty="0"/>
              <a:t>Aprire il </a:t>
            </a:r>
            <a:r>
              <a:rPr lang="it-IT" sz="1900" dirty="0" err="1"/>
              <a:t>configtool</a:t>
            </a:r>
            <a:r>
              <a:rPr lang="it-IT" sz="1900" dirty="0"/>
              <a:t> e selezionare il menu "system </a:t>
            </a:r>
            <a:r>
              <a:rPr lang="it-IT" sz="1900" dirty="0" err="1"/>
              <a:t>stettings</a:t>
            </a:r>
            <a:r>
              <a:rPr lang="it-IT" sz="1900" dirty="0"/>
              <a:t>"</a:t>
            </a:r>
          </a:p>
          <a:p>
            <a:pPr marL="342900" indent="-342900">
              <a:buFont typeface="+mj-lt"/>
              <a:buAutoNum type="arabicPeriod"/>
            </a:pPr>
            <a:r>
              <a:rPr lang="it-IT" sz="1900" dirty="0"/>
              <a:t>Selezionare l’IP della telecamera</a:t>
            </a:r>
          </a:p>
          <a:p>
            <a:pPr marL="342900" indent="-342900">
              <a:buFont typeface="+mj-lt"/>
              <a:buAutoNum type="arabicPeriod"/>
            </a:pPr>
            <a:r>
              <a:rPr lang="it-IT" sz="1900" dirty="0"/>
              <a:t>Selezionare il menu batch </a:t>
            </a:r>
          </a:p>
          <a:p>
            <a:pPr marL="342900" indent="-342900">
              <a:buFont typeface="+mj-lt"/>
              <a:buAutoNum type="arabicPeriod"/>
            </a:pPr>
            <a:r>
              <a:rPr lang="it-IT" sz="1900" dirty="0"/>
              <a:t>Selezionare "Batch </a:t>
            </a:r>
            <a:r>
              <a:rPr lang="it-IT" sz="1900" dirty="0" err="1"/>
              <a:t>Modify</a:t>
            </a:r>
            <a:r>
              <a:rPr lang="it-IT" sz="1900" dirty="0"/>
              <a:t> Active </a:t>
            </a:r>
            <a:r>
              <a:rPr lang="it-IT" sz="1900" dirty="0" err="1"/>
              <a:t>Registration</a:t>
            </a:r>
            <a:r>
              <a:rPr lang="it-IT" sz="1900" dirty="0"/>
              <a:t>"</a:t>
            </a:r>
          </a:p>
          <a:p>
            <a:pPr marL="342900" indent="-342900">
              <a:buFont typeface="+mj-lt"/>
              <a:buAutoNum type="arabicPeriod"/>
            </a:pPr>
            <a:r>
              <a:rPr lang="it-IT" sz="1900" dirty="0"/>
              <a:t>Cliccare su "open"</a:t>
            </a:r>
          </a:p>
          <a:p>
            <a:pPr marL="0" indent="0">
              <a:buNone/>
            </a:pPr>
            <a:endParaRPr lang="it-IT" sz="1900" dirty="0">
              <a:solidFill>
                <a:srgbClr val="FF0000"/>
              </a:solidFill>
            </a:endParaRPr>
          </a:p>
        </p:txBody>
      </p:sp>
      <p:pic>
        <p:nvPicPr>
          <p:cNvPr id="5" name="Immagine 4">
            <a:extLst>
              <a:ext uri="{FF2B5EF4-FFF2-40B4-BE49-F238E27FC236}">
                <a16:creationId xmlns:a16="http://schemas.microsoft.com/office/drawing/2014/main" id="{9CFA0C17-008A-498A-AF49-A5B13BABE8F1}"/>
              </a:ext>
            </a:extLst>
          </p:cNvPr>
          <p:cNvPicPr>
            <a:picLocks noChangeAspect="1"/>
          </p:cNvPicPr>
          <p:nvPr/>
        </p:nvPicPr>
        <p:blipFill>
          <a:blip r:embed="rId2"/>
          <a:stretch>
            <a:fillRect/>
          </a:stretch>
        </p:blipFill>
        <p:spPr>
          <a:xfrm>
            <a:off x="6391836" y="2426607"/>
            <a:ext cx="5184298" cy="3237021"/>
          </a:xfrm>
          <a:prstGeom prst="rect">
            <a:avLst/>
          </a:prstGeom>
        </p:spPr>
      </p:pic>
    </p:spTree>
    <p:extLst>
      <p:ext uri="{BB962C8B-B14F-4D97-AF65-F5344CB8AC3E}">
        <p14:creationId xmlns:p14="http://schemas.microsoft.com/office/powerpoint/2010/main" val="50650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F6C21B91-A761-4D8A-AD75-A6E7F8825E5F}"/>
              </a:ext>
            </a:extLst>
          </p:cNvPr>
          <p:cNvSpPr txBox="1"/>
          <p:nvPr/>
        </p:nvSpPr>
        <p:spPr>
          <a:xfrm>
            <a:off x="2286476" y="1888378"/>
            <a:ext cx="7619047" cy="1215717"/>
          </a:xfrm>
          <a:prstGeom prst="rect">
            <a:avLst/>
          </a:prstGeom>
          <a:noFill/>
        </p:spPr>
        <p:txBody>
          <a:bodyPr wrap="square" rtlCol="0">
            <a:spAutoFit/>
          </a:bodyPr>
          <a:lstStyle/>
          <a:p>
            <a:r>
              <a:rPr lang="it-IT" dirty="0"/>
              <a:t>Dopo aver cliccato su </a:t>
            </a:r>
            <a:r>
              <a:rPr lang="it-IT" sz="1900" dirty="0"/>
              <a:t>open</a:t>
            </a:r>
            <a:r>
              <a:rPr lang="it-IT" dirty="0"/>
              <a:t> si aprirà un foglio </a:t>
            </a:r>
            <a:r>
              <a:rPr lang="it-IT" dirty="0" err="1"/>
              <a:t>excel</a:t>
            </a:r>
            <a:r>
              <a:rPr lang="it-IT" dirty="0"/>
              <a:t>:</a:t>
            </a:r>
          </a:p>
          <a:p>
            <a:r>
              <a:rPr lang="it-IT" dirty="0"/>
              <a:t>Sotto ogni cella bisognerà inserire ogni dato richiesto (come evidenziato in foto) </a:t>
            </a:r>
          </a:p>
          <a:p>
            <a:r>
              <a:rPr lang="it-IT" dirty="0"/>
              <a:t>Sotto la cella "</a:t>
            </a:r>
            <a:r>
              <a:rPr lang="it-IT" dirty="0" err="1"/>
              <a:t>Eneble</a:t>
            </a:r>
            <a:r>
              <a:rPr lang="it-IT" dirty="0"/>
              <a:t> Auto-Register" aprire il menù a tendina e cliccare su 1 (on) </a:t>
            </a:r>
          </a:p>
          <a:p>
            <a:r>
              <a:rPr lang="it-IT" dirty="0"/>
              <a:t>Dopo aver compilato il file salvarlo a chiuderlo </a:t>
            </a:r>
          </a:p>
        </p:txBody>
      </p:sp>
      <p:pic>
        <p:nvPicPr>
          <p:cNvPr id="9" name="Immagine 8">
            <a:extLst>
              <a:ext uri="{FF2B5EF4-FFF2-40B4-BE49-F238E27FC236}">
                <a16:creationId xmlns:a16="http://schemas.microsoft.com/office/drawing/2014/main" id="{5506AEA6-F7BE-4021-9EFA-E8A92FB501AA}"/>
              </a:ext>
            </a:extLst>
          </p:cNvPr>
          <p:cNvPicPr>
            <a:picLocks noChangeAspect="1"/>
          </p:cNvPicPr>
          <p:nvPr/>
        </p:nvPicPr>
        <p:blipFill>
          <a:blip r:embed="rId2"/>
          <a:stretch>
            <a:fillRect/>
          </a:stretch>
        </p:blipFill>
        <p:spPr>
          <a:xfrm>
            <a:off x="2286476" y="3867826"/>
            <a:ext cx="7619048" cy="1847619"/>
          </a:xfrm>
          <a:prstGeom prst="rect">
            <a:avLst/>
          </a:prstGeom>
        </p:spPr>
      </p:pic>
    </p:spTree>
    <p:extLst>
      <p:ext uri="{BB962C8B-B14F-4D97-AF65-F5344CB8AC3E}">
        <p14:creationId xmlns:p14="http://schemas.microsoft.com/office/powerpoint/2010/main" val="318600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630615D-0552-4804-9EF4-EAF8025F0C47}"/>
              </a:ext>
            </a:extLst>
          </p:cNvPr>
          <p:cNvSpPr txBox="1"/>
          <p:nvPr/>
        </p:nvSpPr>
        <p:spPr>
          <a:xfrm>
            <a:off x="444656" y="1682257"/>
            <a:ext cx="4876803" cy="1261884"/>
          </a:xfrm>
          <a:prstGeom prst="rect">
            <a:avLst/>
          </a:prstGeom>
          <a:noFill/>
        </p:spPr>
        <p:txBody>
          <a:bodyPr wrap="square" rtlCol="0">
            <a:spAutoFit/>
          </a:bodyPr>
          <a:lstStyle/>
          <a:p>
            <a:r>
              <a:rPr lang="it-IT" sz="1900" dirty="0"/>
              <a:t>Dopo aver salvato il file </a:t>
            </a:r>
            <a:r>
              <a:rPr lang="it-IT" sz="1900" dirty="0" err="1"/>
              <a:t>excel</a:t>
            </a:r>
            <a:r>
              <a:rPr lang="it-IT" sz="1900" dirty="0"/>
              <a:t>:</a:t>
            </a:r>
          </a:p>
          <a:p>
            <a:pPr marL="342900" indent="-342900">
              <a:buFont typeface="+mj-lt"/>
              <a:buAutoNum type="arabicPeriod"/>
            </a:pPr>
            <a:r>
              <a:rPr lang="it-IT" sz="1900" dirty="0"/>
              <a:t> verificare che sia selezionato il parametro "Batch </a:t>
            </a:r>
            <a:r>
              <a:rPr lang="it-IT" sz="1900" dirty="0" err="1"/>
              <a:t>Modify</a:t>
            </a:r>
            <a:r>
              <a:rPr lang="it-IT" sz="1900" dirty="0"/>
              <a:t> Active </a:t>
            </a:r>
            <a:r>
              <a:rPr lang="it-IT" sz="1900" dirty="0" err="1"/>
              <a:t>Registration</a:t>
            </a:r>
            <a:r>
              <a:rPr lang="it-IT" sz="1900" dirty="0"/>
              <a:t>"</a:t>
            </a:r>
          </a:p>
          <a:p>
            <a:pPr marL="342900" indent="-342900">
              <a:buFont typeface="+mj-lt"/>
              <a:buAutoNum type="arabicPeriod"/>
            </a:pPr>
            <a:r>
              <a:rPr lang="it-IT" sz="1900" dirty="0"/>
              <a:t>cliccare su </a:t>
            </a:r>
            <a:r>
              <a:rPr lang="it-IT" sz="1900" dirty="0" err="1"/>
              <a:t>config</a:t>
            </a:r>
            <a:r>
              <a:rPr lang="it-IT" sz="1900" dirty="0"/>
              <a:t> ed importare il file salvato. </a:t>
            </a:r>
          </a:p>
        </p:txBody>
      </p:sp>
      <p:pic>
        <p:nvPicPr>
          <p:cNvPr id="7" name="Immagine 6">
            <a:extLst>
              <a:ext uri="{FF2B5EF4-FFF2-40B4-BE49-F238E27FC236}">
                <a16:creationId xmlns:a16="http://schemas.microsoft.com/office/drawing/2014/main" id="{705ADCCB-4E2C-44B7-B3C6-BE8AC9523E9A}"/>
              </a:ext>
            </a:extLst>
          </p:cNvPr>
          <p:cNvPicPr>
            <a:picLocks noChangeAspect="1"/>
          </p:cNvPicPr>
          <p:nvPr/>
        </p:nvPicPr>
        <p:blipFill>
          <a:blip r:embed="rId2"/>
          <a:stretch>
            <a:fillRect/>
          </a:stretch>
        </p:blipFill>
        <p:spPr>
          <a:xfrm>
            <a:off x="7237408" y="3639671"/>
            <a:ext cx="3882625" cy="2346261"/>
          </a:xfrm>
          <a:prstGeom prst="rect">
            <a:avLst/>
          </a:prstGeom>
        </p:spPr>
      </p:pic>
      <p:pic>
        <p:nvPicPr>
          <p:cNvPr id="10" name="Segnaposto contenuto 9">
            <a:extLst>
              <a:ext uri="{FF2B5EF4-FFF2-40B4-BE49-F238E27FC236}">
                <a16:creationId xmlns:a16="http://schemas.microsoft.com/office/drawing/2014/main" id="{6842E996-51F8-4865-9811-4B0778F232F7}"/>
              </a:ext>
            </a:extLst>
          </p:cNvPr>
          <p:cNvPicPr>
            <a:picLocks noGrp="1" noChangeAspect="1"/>
          </p:cNvPicPr>
          <p:nvPr>
            <p:ph idx="1"/>
          </p:nvPr>
        </p:nvPicPr>
        <p:blipFill>
          <a:blip r:embed="rId3"/>
          <a:stretch>
            <a:fillRect/>
          </a:stretch>
        </p:blipFill>
        <p:spPr>
          <a:xfrm>
            <a:off x="7237408" y="1140069"/>
            <a:ext cx="3882625" cy="2346260"/>
          </a:xfrm>
          <a:prstGeom prst="rect">
            <a:avLst/>
          </a:prstGeom>
        </p:spPr>
      </p:pic>
      <p:sp>
        <p:nvSpPr>
          <p:cNvPr id="13" name="CasellaDiTesto 12">
            <a:extLst>
              <a:ext uri="{FF2B5EF4-FFF2-40B4-BE49-F238E27FC236}">
                <a16:creationId xmlns:a16="http://schemas.microsoft.com/office/drawing/2014/main" id="{7B283922-1065-413A-B132-FF47B408A3D9}"/>
              </a:ext>
            </a:extLst>
          </p:cNvPr>
          <p:cNvSpPr txBox="1"/>
          <p:nvPr/>
        </p:nvSpPr>
        <p:spPr>
          <a:xfrm>
            <a:off x="765144" y="4446082"/>
            <a:ext cx="4235826" cy="661720"/>
          </a:xfrm>
          <a:prstGeom prst="rect">
            <a:avLst/>
          </a:prstGeom>
          <a:noFill/>
        </p:spPr>
        <p:txBody>
          <a:bodyPr wrap="square" rtlCol="0">
            <a:spAutoFit/>
          </a:bodyPr>
          <a:lstStyle/>
          <a:p>
            <a:r>
              <a:rPr lang="it-IT" dirty="0"/>
              <a:t>Se eseguito tutto </a:t>
            </a:r>
            <a:r>
              <a:rPr lang="it-IT" sz="1900" dirty="0"/>
              <a:t>correttamente</a:t>
            </a:r>
            <a:r>
              <a:rPr lang="it-IT" dirty="0"/>
              <a:t> uscirà il pop-up come nella foto.</a:t>
            </a:r>
          </a:p>
        </p:txBody>
      </p:sp>
      <p:cxnSp>
        <p:nvCxnSpPr>
          <p:cNvPr id="3" name="Connettore 2 2">
            <a:extLst>
              <a:ext uri="{FF2B5EF4-FFF2-40B4-BE49-F238E27FC236}">
                <a16:creationId xmlns:a16="http://schemas.microsoft.com/office/drawing/2014/main" id="{9DCE5035-3935-46C2-BEA8-749D0AB2B0BD}"/>
              </a:ext>
            </a:extLst>
          </p:cNvPr>
          <p:cNvCxnSpPr>
            <a:cxnSpLocks/>
          </p:cNvCxnSpPr>
          <p:nvPr/>
        </p:nvCxnSpPr>
        <p:spPr>
          <a:xfrm>
            <a:off x="5450540" y="2384613"/>
            <a:ext cx="1219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703AA6F4-CCBB-4072-9C43-981D1CBD6CFE}"/>
              </a:ext>
            </a:extLst>
          </p:cNvPr>
          <p:cNvCxnSpPr>
            <a:cxnSpLocks/>
          </p:cNvCxnSpPr>
          <p:nvPr/>
        </p:nvCxnSpPr>
        <p:spPr>
          <a:xfrm>
            <a:off x="5450540" y="4776942"/>
            <a:ext cx="1219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09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F122C-8E3B-4F49-98F9-0B98EBABBA1F}"/>
              </a:ext>
            </a:extLst>
          </p:cNvPr>
          <p:cNvSpPr>
            <a:spLocks noGrp="1"/>
          </p:cNvSpPr>
          <p:nvPr>
            <p:ph type="title"/>
          </p:nvPr>
        </p:nvSpPr>
        <p:spPr>
          <a:xfrm>
            <a:off x="1142228" y="959602"/>
            <a:ext cx="4518212" cy="1269345"/>
          </a:xfrm>
        </p:spPr>
        <p:txBody>
          <a:bodyPr>
            <a:normAutofit/>
          </a:bodyPr>
          <a:lstStyle/>
          <a:p>
            <a:pPr algn="ctr"/>
            <a:r>
              <a:rPr lang="it-IT" sz="1800" dirty="0"/>
              <a:t>Live da DSS in </a:t>
            </a:r>
            <a:r>
              <a:rPr lang="it-IT" sz="1800" dirty="0" err="1"/>
              <a:t>autoregister</a:t>
            </a:r>
            <a:r>
              <a:rPr lang="it-IT" sz="1800" dirty="0"/>
              <a:t>.</a:t>
            </a:r>
            <a:br>
              <a:rPr lang="it-IT" sz="1800" dirty="0"/>
            </a:br>
            <a:r>
              <a:rPr lang="it-IT" sz="1400" dirty="0"/>
              <a:t>Abilitare la modalità performance da </a:t>
            </a:r>
            <a:r>
              <a:rPr lang="it-IT" sz="1400" dirty="0" err="1"/>
              <a:t>app</a:t>
            </a:r>
            <a:r>
              <a:rPr lang="it-IT" sz="1400" dirty="0"/>
              <a:t> DMSS, questo ridurrà drasticamente la durata della batteria.</a:t>
            </a:r>
            <a:br>
              <a:rPr lang="it-IT" sz="1400" dirty="0"/>
            </a:br>
            <a:r>
              <a:rPr lang="it-IT" sz="1400" dirty="0"/>
              <a:t>Dal live del DSS sarà possibile </a:t>
            </a:r>
            <a:r>
              <a:rPr lang="it-IT" sz="1400" dirty="0" smtClean="0"/>
              <a:t>monitorare </a:t>
            </a:r>
            <a:r>
              <a:rPr lang="it-IT" sz="1400" dirty="0"/>
              <a:t>in tempo reale sia il segnale 4G che la % della </a:t>
            </a:r>
            <a:r>
              <a:rPr lang="it-IT" sz="1400" dirty="0" smtClean="0"/>
              <a:t>batteria</a:t>
            </a:r>
            <a:endParaRPr lang="it-IT" sz="1400" dirty="0"/>
          </a:p>
        </p:txBody>
      </p:sp>
      <p:pic>
        <p:nvPicPr>
          <p:cNvPr id="6" name="Immagine 5">
            <a:extLst>
              <a:ext uri="{FF2B5EF4-FFF2-40B4-BE49-F238E27FC236}">
                <a16:creationId xmlns:a16="http://schemas.microsoft.com/office/drawing/2014/main" id="{D35CF60C-BE8E-44DA-9962-7CCB1B78D190}"/>
              </a:ext>
            </a:extLst>
          </p:cNvPr>
          <p:cNvPicPr>
            <a:picLocks noChangeAspect="1"/>
          </p:cNvPicPr>
          <p:nvPr/>
        </p:nvPicPr>
        <p:blipFill>
          <a:blip r:embed="rId2"/>
          <a:stretch>
            <a:fillRect/>
          </a:stretch>
        </p:blipFill>
        <p:spPr>
          <a:xfrm>
            <a:off x="6502091" y="2228950"/>
            <a:ext cx="4748819" cy="2563719"/>
          </a:xfrm>
          <a:prstGeom prst="rect">
            <a:avLst/>
          </a:prstGeom>
        </p:spPr>
      </p:pic>
      <p:sp>
        <p:nvSpPr>
          <p:cNvPr id="7" name="CasellaDiTesto 6">
            <a:extLst>
              <a:ext uri="{FF2B5EF4-FFF2-40B4-BE49-F238E27FC236}">
                <a16:creationId xmlns:a16="http://schemas.microsoft.com/office/drawing/2014/main" id="{BCEFE757-5BFC-47A7-981C-A30BD7522307}"/>
              </a:ext>
            </a:extLst>
          </p:cNvPr>
          <p:cNvSpPr txBox="1"/>
          <p:nvPr/>
        </p:nvSpPr>
        <p:spPr>
          <a:xfrm>
            <a:off x="7442967" y="1401915"/>
            <a:ext cx="2867065" cy="384721"/>
          </a:xfrm>
          <a:prstGeom prst="rect">
            <a:avLst/>
          </a:prstGeom>
          <a:noFill/>
        </p:spPr>
        <p:txBody>
          <a:bodyPr wrap="square" rtlCol="0">
            <a:spAutoFit/>
          </a:bodyPr>
          <a:lstStyle/>
          <a:p>
            <a:pPr algn="ctr"/>
            <a:r>
              <a:rPr lang="it-IT" sz="1900" dirty="0">
                <a:latin typeface="+mj-lt"/>
              </a:rPr>
              <a:t>Live da NVR</a:t>
            </a:r>
          </a:p>
        </p:txBody>
      </p:sp>
      <p:pic>
        <p:nvPicPr>
          <p:cNvPr id="10" name="Segnaposto contenuto 9">
            <a:extLst>
              <a:ext uri="{FF2B5EF4-FFF2-40B4-BE49-F238E27FC236}">
                <a16:creationId xmlns:a16="http://schemas.microsoft.com/office/drawing/2014/main" id="{5D27FAC1-2B0A-45E3-8C4E-0046C0318E41}"/>
              </a:ext>
            </a:extLst>
          </p:cNvPr>
          <p:cNvPicPr>
            <a:picLocks noGrp="1" noChangeAspect="1"/>
          </p:cNvPicPr>
          <p:nvPr>
            <p:ph idx="1"/>
          </p:nvPr>
        </p:nvPicPr>
        <p:blipFill>
          <a:blip r:embed="rId3"/>
          <a:stretch>
            <a:fillRect/>
          </a:stretch>
        </p:blipFill>
        <p:spPr>
          <a:xfrm>
            <a:off x="1026925" y="2228949"/>
            <a:ext cx="4748819" cy="2563720"/>
          </a:xfrm>
          <a:prstGeom prst="rect">
            <a:avLst/>
          </a:prstGeom>
        </p:spPr>
      </p:pic>
      <p:sp>
        <p:nvSpPr>
          <p:cNvPr id="8" name="CasellaDiTesto 7">
            <a:extLst>
              <a:ext uri="{FF2B5EF4-FFF2-40B4-BE49-F238E27FC236}">
                <a16:creationId xmlns:a16="http://schemas.microsoft.com/office/drawing/2014/main" id="{FC9D5E72-2CFA-400F-B176-A3DD79F523D5}"/>
              </a:ext>
            </a:extLst>
          </p:cNvPr>
          <p:cNvSpPr txBox="1"/>
          <p:nvPr/>
        </p:nvSpPr>
        <p:spPr>
          <a:xfrm>
            <a:off x="2417236" y="5234983"/>
            <a:ext cx="7485704" cy="369332"/>
          </a:xfrm>
          <a:prstGeom prst="rect">
            <a:avLst/>
          </a:prstGeom>
          <a:noFill/>
        </p:spPr>
        <p:txBody>
          <a:bodyPr wrap="none" rtlCol="0">
            <a:spAutoFit/>
          </a:bodyPr>
          <a:lstStyle/>
          <a:p>
            <a:r>
              <a:rPr lang="it-IT" b="1" dirty="0">
                <a:effectLst>
                  <a:outerShdw blurRad="38100" dist="38100" dir="2700000" algn="tl">
                    <a:srgbClr val="000000">
                      <a:alpha val="43137"/>
                    </a:srgbClr>
                  </a:outerShdw>
                </a:effectLst>
              </a:rPr>
              <a:t>Nota: Per attivare la modalità performance da app DMSS vedi slide seguente</a:t>
            </a:r>
          </a:p>
        </p:txBody>
      </p:sp>
    </p:spTree>
    <p:extLst>
      <p:ext uri="{BB962C8B-B14F-4D97-AF65-F5344CB8AC3E}">
        <p14:creationId xmlns:p14="http://schemas.microsoft.com/office/powerpoint/2010/main" val="192613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EE4CC3-B6BD-4388-8B37-40BE0E85093A}"/>
              </a:ext>
            </a:extLst>
          </p:cNvPr>
          <p:cNvSpPr>
            <a:spLocks noGrp="1"/>
          </p:cNvSpPr>
          <p:nvPr>
            <p:ph type="title"/>
          </p:nvPr>
        </p:nvSpPr>
        <p:spPr>
          <a:xfrm>
            <a:off x="1810872" y="923731"/>
            <a:ext cx="9816352" cy="766957"/>
          </a:xfrm>
        </p:spPr>
        <p:txBody>
          <a:bodyPr>
            <a:normAutofit fontScale="90000"/>
          </a:bodyPr>
          <a:lstStyle/>
          <a:p>
            <a:r>
              <a:rPr lang="it-IT" dirty="0">
                <a:solidFill>
                  <a:srgbClr val="FF0000"/>
                </a:solidFill>
              </a:rPr>
              <a:t>Come attivare modalità performance da app DMSS?</a:t>
            </a:r>
          </a:p>
        </p:txBody>
      </p:sp>
      <p:pic>
        <p:nvPicPr>
          <p:cNvPr id="5" name="Segnaposto contenuto 4">
            <a:extLst>
              <a:ext uri="{FF2B5EF4-FFF2-40B4-BE49-F238E27FC236}">
                <a16:creationId xmlns:a16="http://schemas.microsoft.com/office/drawing/2014/main" id="{A5E55785-FAAF-4555-9A0D-49733E9A7F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4709" y="1870448"/>
            <a:ext cx="2007819" cy="4351338"/>
          </a:xfrm>
        </p:spPr>
      </p:pic>
      <p:sp>
        <p:nvSpPr>
          <p:cNvPr id="10" name="Rettangolo 9">
            <a:extLst>
              <a:ext uri="{FF2B5EF4-FFF2-40B4-BE49-F238E27FC236}">
                <a16:creationId xmlns:a16="http://schemas.microsoft.com/office/drawing/2014/main" id="{7EF6A6CC-1D3A-428C-A4C9-02E5FB4305A3}"/>
              </a:ext>
            </a:extLst>
          </p:cNvPr>
          <p:cNvSpPr/>
          <p:nvPr/>
        </p:nvSpPr>
        <p:spPr>
          <a:xfrm>
            <a:off x="993182" y="3810000"/>
            <a:ext cx="1810871" cy="663388"/>
          </a:xfrm>
          <a:prstGeom prst="rect">
            <a:avLst/>
          </a:prstGeom>
          <a:no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049FB2F6-F5EA-4FC7-B1E5-E80977022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534" y="1870448"/>
            <a:ext cx="1980932" cy="4351338"/>
          </a:xfrm>
          <a:prstGeom prst="rect">
            <a:avLst/>
          </a:prstGeom>
        </p:spPr>
      </p:pic>
      <p:pic>
        <p:nvPicPr>
          <p:cNvPr id="15" name="Immagine 14">
            <a:extLst>
              <a:ext uri="{FF2B5EF4-FFF2-40B4-BE49-F238E27FC236}">
                <a16:creationId xmlns:a16="http://schemas.microsoft.com/office/drawing/2014/main" id="{6005B4BE-6E99-4BF9-BE71-DAEFCA85B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0815" y="1870448"/>
            <a:ext cx="2007819" cy="4351338"/>
          </a:xfrm>
          <a:prstGeom prst="rect">
            <a:avLst/>
          </a:prstGeom>
        </p:spPr>
      </p:pic>
      <p:sp>
        <p:nvSpPr>
          <p:cNvPr id="16" name="Rettangolo 15">
            <a:extLst>
              <a:ext uri="{FF2B5EF4-FFF2-40B4-BE49-F238E27FC236}">
                <a16:creationId xmlns:a16="http://schemas.microsoft.com/office/drawing/2014/main" id="{191FD07E-1E94-4FBF-8072-A2142922734C}"/>
              </a:ext>
            </a:extLst>
          </p:cNvPr>
          <p:cNvSpPr/>
          <p:nvPr/>
        </p:nvSpPr>
        <p:spPr>
          <a:xfrm>
            <a:off x="5235388" y="3747247"/>
            <a:ext cx="1721224" cy="304800"/>
          </a:xfrm>
          <a:prstGeom prst="rect">
            <a:avLst/>
          </a:prstGeom>
          <a:no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a:extLst>
              <a:ext uri="{FF2B5EF4-FFF2-40B4-BE49-F238E27FC236}">
                <a16:creationId xmlns:a16="http://schemas.microsoft.com/office/drawing/2014/main" id="{C7871CC8-605E-4E8E-A14F-3B68FB25BC86}"/>
              </a:ext>
            </a:extLst>
          </p:cNvPr>
          <p:cNvCxnSpPr/>
          <p:nvPr/>
        </p:nvCxnSpPr>
        <p:spPr>
          <a:xfrm>
            <a:off x="3146612" y="4046117"/>
            <a:ext cx="14253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35C63738-1452-4B79-AB00-CA6A78E91511}"/>
              </a:ext>
            </a:extLst>
          </p:cNvPr>
          <p:cNvCxnSpPr/>
          <p:nvPr/>
        </p:nvCxnSpPr>
        <p:spPr>
          <a:xfrm>
            <a:off x="7476565" y="4076046"/>
            <a:ext cx="14253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88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E2D6ACE-173B-4D65-A829-1ACB96ED3F0F}"/>
              </a:ext>
            </a:extLst>
          </p:cNvPr>
          <p:cNvSpPr>
            <a:spLocks noGrp="1"/>
          </p:cNvSpPr>
          <p:nvPr>
            <p:ph idx="1"/>
          </p:nvPr>
        </p:nvSpPr>
        <p:spPr>
          <a:xfrm>
            <a:off x="965413" y="2060153"/>
            <a:ext cx="10261174" cy="4351338"/>
          </a:xfrm>
        </p:spPr>
        <p:txBody>
          <a:bodyPr>
            <a:normAutofit/>
          </a:bodyPr>
          <a:lstStyle/>
          <a:p>
            <a:pPr marL="0" indent="0">
              <a:buNone/>
            </a:pPr>
            <a:r>
              <a:rPr lang="it-IT" sz="1900" dirty="0"/>
              <a:t>1. È obbligatorio ricaricare completamente la batteria della telecamera prima dell'installazione</a:t>
            </a:r>
          </a:p>
          <a:p>
            <a:pPr marL="0" indent="0">
              <a:buNone/>
            </a:pPr>
            <a:r>
              <a:rPr lang="it-IT" sz="1900" dirty="0"/>
              <a:t>2. Non installare in zone scarsamente soleggiate</a:t>
            </a:r>
          </a:p>
          <a:p>
            <a:pPr marL="0" indent="0">
              <a:buNone/>
            </a:pPr>
            <a:r>
              <a:rPr lang="it-IT" sz="1900" dirty="0"/>
              <a:t>3. Evitare l'installazione con orientamento a nord, si consigliano installazioni a sud o sud-ovest</a:t>
            </a:r>
          </a:p>
          <a:p>
            <a:pPr marL="0" indent="0">
              <a:buNone/>
            </a:pPr>
            <a:r>
              <a:rPr lang="it-IT" sz="1900" dirty="0"/>
              <a:t>4. Evitare che piante, edifici, pali o altri oggetti coprano anche parzialmente il pannello solare</a:t>
            </a:r>
          </a:p>
          <a:p>
            <a:pPr marL="0" indent="0">
              <a:buNone/>
            </a:pPr>
            <a:r>
              <a:rPr lang="it-IT" sz="1900" dirty="0"/>
              <a:t>5. Suggeriamo di installare il prodotto alla sommità del palo, in modo tale da non avere </a:t>
            </a:r>
            <a:r>
              <a:rPr lang="it-IT" sz="1900" dirty="0" smtClean="0"/>
              <a:t>alcun elemento </a:t>
            </a:r>
            <a:r>
              <a:rPr lang="it-IT" sz="1900" dirty="0"/>
              <a:t>al di sopra del pannello solare</a:t>
            </a:r>
          </a:p>
          <a:p>
            <a:pPr marL="0" indent="0">
              <a:buNone/>
            </a:pPr>
            <a:r>
              <a:rPr lang="it-IT" sz="1900" dirty="0"/>
              <a:t>6. Utilizzare solo SIM card dei principali operatori (TIM, Vodafone, Wind Tre)</a:t>
            </a:r>
          </a:p>
          <a:p>
            <a:pPr marL="0" indent="0">
              <a:buNone/>
            </a:pPr>
            <a:r>
              <a:rPr lang="it-IT" sz="1900" dirty="0"/>
              <a:t>7. Accertarsi che il segnale 4G LTE non sia mai inferiore a -95 RSRP </a:t>
            </a:r>
            <a:r>
              <a:rPr lang="it-IT" sz="1900" dirty="0" err="1"/>
              <a:t>dBm</a:t>
            </a:r>
            <a:r>
              <a:rPr lang="it-IT" sz="1900" dirty="0"/>
              <a:t>; -4 RSNNR, -15 RSRQ</a:t>
            </a:r>
          </a:p>
          <a:p>
            <a:pPr marL="0" indent="0">
              <a:buNone/>
            </a:pPr>
            <a:r>
              <a:rPr lang="it-IT" sz="1900" dirty="0"/>
              <a:t>8. Il test di cui al punto 7 deve essere eseguito esclusivamente da uno </a:t>
            </a:r>
            <a:r>
              <a:rPr lang="it-IT" sz="1900" dirty="0" err="1"/>
              <a:t>smartphone</a:t>
            </a:r>
            <a:r>
              <a:rPr lang="it-IT" sz="1900" dirty="0"/>
              <a:t> </a:t>
            </a:r>
            <a:r>
              <a:rPr lang="it-IT" sz="1900" dirty="0" smtClean="0"/>
              <a:t>con installata </a:t>
            </a:r>
            <a:r>
              <a:rPr lang="it-IT" sz="1900" dirty="0"/>
              <a:t>l’APP gratuita NETWORK CELL INFO LITE scaricabile dallo store ufficiale (</a:t>
            </a:r>
            <a:r>
              <a:rPr lang="it-IT" sz="1900" dirty="0" err="1" smtClean="0"/>
              <a:t>Playstore</a:t>
            </a:r>
            <a:r>
              <a:rPr lang="it-IT" sz="1900" dirty="0" smtClean="0"/>
              <a:t> oppure </a:t>
            </a:r>
            <a:r>
              <a:rPr lang="it-IT" sz="1900" dirty="0" err="1"/>
              <a:t>Appstore</a:t>
            </a:r>
            <a:r>
              <a:rPr lang="it-IT" sz="1900" dirty="0"/>
              <a:t>) (vedi immagine nella slide successiva)</a:t>
            </a:r>
          </a:p>
        </p:txBody>
      </p:sp>
      <p:sp>
        <p:nvSpPr>
          <p:cNvPr id="5" name="CasellaDiTesto 4">
            <a:extLst>
              <a:ext uri="{FF2B5EF4-FFF2-40B4-BE49-F238E27FC236}">
                <a16:creationId xmlns:a16="http://schemas.microsoft.com/office/drawing/2014/main" id="{DBDA70D5-E21C-4C4C-AE5E-F85970900498}"/>
              </a:ext>
            </a:extLst>
          </p:cNvPr>
          <p:cNvSpPr txBox="1"/>
          <p:nvPr/>
        </p:nvSpPr>
        <p:spPr>
          <a:xfrm>
            <a:off x="965413" y="1030941"/>
            <a:ext cx="10261174" cy="646331"/>
          </a:xfrm>
          <a:prstGeom prst="rect">
            <a:avLst/>
          </a:prstGeom>
          <a:noFill/>
        </p:spPr>
        <p:txBody>
          <a:bodyPr wrap="square" rtlCol="0">
            <a:spAutoFit/>
          </a:bodyPr>
          <a:lstStyle/>
          <a:p>
            <a:endParaRPr lang="it-IT" dirty="0"/>
          </a:p>
          <a:p>
            <a:r>
              <a:rPr lang="it-IT" dirty="0"/>
              <a:t> </a:t>
            </a:r>
            <a:r>
              <a:rPr lang="it-IT" b="1" dirty="0"/>
              <a:t>ACCORGIMENTI PER INSTALLAZIONE E GESTIONE DELLE TELECAMERE CON PANNELLO SOLARE INTEGRATO: </a:t>
            </a:r>
            <a:endParaRPr lang="it-IT" dirty="0"/>
          </a:p>
        </p:txBody>
      </p:sp>
    </p:spTree>
    <p:extLst>
      <p:ext uri="{BB962C8B-B14F-4D97-AF65-F5344CB8AC3E}">
        <p14:creationId xmlns:p14="http://schemas.microsoft.com/office/powerpoint/2010/main" val="28891218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557</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宋体</vt:lpstr>
      <vt:lpstr>Arial</vt:lpstr>
      <vt:lpstr>Calibri</vt:lpstr>
      <vt:lpstr>Calibri Light</vt:lpstr>
      <vt:lpstr>Tema di Office</vt:lpstr>
      <vt:lpstr>Configurazione APN e Autroregister  DH-IPC-HFW2441DG-4G-SP-B-MAX</vt:lpstr>
      <vt:lpstr>Network connection</vt:lpstr>
      <vt:lpstr>Come attivare APN?</vt:lpstr>
      <vt:lpstr>Come attivare autoregister?</vt:lpstr>
      <vt:lpstr>Presentazione standard di PowerPoint</vt:lpstr>
      <vt:lpstr>Presentazione standard di PowerPoint</vt:lpstr>
      <vt:lpstr>Live da DSS in autoregister. Abilitare la modalità performance da app DMSS, questo ridurrà drasticamente la durata della batteria. Dal live del DSS sarà possibile monitorare in tempo reale sia il segnale 4G che la % della batteria</vt:lpstr>
      <vt:lpstr>Come attivare modalità performance da app DMSS?</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Tommaso Tagliabue</dc:creator>
  <cp:lastModifiedBy>Claudio Mangino</cp:lastModifiedBy>
  <cp:revision>95</cp:revision>
  <dcterms:created xsi:type="dcterms:W3CDTF">2024-01-16T15:41:03Z</dcterms:created>
  <dcterms:modified xsi:type="dcterms:W3CDTF">2025-06-17T08:38:12Z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SEDS_TWMT">
    <vt:lpwstr>d46a6755_b77b54e0_3d13c6aa715b70e9e3664447a9a8bdfb6d6ccba85297f3b349fa8ecd6fe9ea94</vt:lpwstr>
  </property>
  <property fmtid="{D5CDD505-2E9C-101B-9397-08002B2CF9AE}" pid="3" name="GSEDS_HWMT_d46a6755">
    <vt:lpwstr>f2448fb5_mFV3xz84JCk3OcpOkXv+qKCDPh8=_8QYrr1tcSlwrQtpPkXSWsUGAaszcXsg/qQ0p7WcA3EbzYO26oc79Y7PqXyexfXOaM7WLEtsANPI4E8Nx6Q55CWU=_8184d9e2</vt:lpwstr>
  </property>
</Properties>
</file>