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37" r:id="rId2"/>
    <p:sldId id="333" r:id="rId3"/>
    <p:sldId id="320" r:id="rId4"/>
    <p:sldId id="335" r:id="rId5"/>
    <p:sldId id="290" r:id="rId6"/>
    <p:sldId id="334" r:id="rId7"/>
    <p:sldId id="313" r:id="rId8"/>
    <p:sldId id="323" r:id="rId9"/>
    <p:sldId id="298" r:id="rId10"/>
    <p:sldId id="274" r:id="rId11"/>
    <p:sldId id="271" r:id="rId12"/>
    <p:sldId id="336" r:id="rId13"/>
  </p:sldIdLst>
  <p:sldSz cx="12192000" cy="6858000"/>
  <p:notesSz cx="7010400" cy="92964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C18"/>
    <a:srgbClr val="AEB48E"/>
    <a:srgbClr val="AAB189"/>
    <a:srgbClr val="BEC3A5"/>
    <a:srgbClr val="B6BC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983" autoAdjust="0"/>
  </p:normalViewPr>
  <p:slideViewPr>
    <p:cSldViewPr snapToGrid="0">
      <p:cViewPr varScale="1">
        <p:scale>
          <a:sx n="95" d="100"/>
          <a:sy n="95" d="100"/>
        </p:scale>
        <p:origin x="-1194" y="-102"/>
      </p:cViewPr>
      <p:guideLst>
        <p:guide orient="horz" pos="2160"/>
        <p:guide pos="3840"/>
      </p:guideLst>
    </p:cSldViewPr>
  </p:slideViewPr>
  <p:notesTextViewPr>
    <p:cViewPr>
      <p:scale>
        <a:sx n="100" d="100"/>
        <a:sy n="100" d="100"/>
      </p:scale>
      <p:origin x="0" y="0"/>
    </p:cViewPr>
  </p:notesTextViewPr>
  <p:notesViewPr>
    <p:cSldViewPr snapToGrid="0">
      <p:cViewPr>
        <p:scale>
          <a:sx n="96" d="100"/>
          <a:sy n="96" d="100"/>
        </p:scale>
        <p:origin x="2443"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7" rIns="93174" bIns="46587"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4" tIns="46587" rIns="93174" bIns="46587" rtlCol="0"/>
          <a:lstStyle>
            <a:lvl1pPr algn="r">
              <a:defRPr sz="1200"/>
            </a:lvl1pPr>
          </a:lstStyle>
          <a:p>
            <a:fld id="{13F3D464-DA18-4EA8-A400-C48120422483}" type="datetimeFigureOut">
              <a:rPr lang="en-CA" smtClean="0"/>
              <a:pPr/>
              <a:t>2021-09-27</a:t>
            </a:fld>
            <a:endParaRPr lang="en-CA"/>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4" tIns="46587" rIns="93174" bIns="46587"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4" tIns="46587" rIns="93174" bIns="4658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829968"/>
            <a:ext cx="3037840" cy="466434"/>
          </a:xfrm>
          <a:prstGeom prst="rect">
            <a:avLst/>
          </a:prstGeom>
        </p:spPr>
        <p:txBody>
          <a:bodyPr vert="horz" lIns="93174" tIns="46587" rIns="93174" bIns="46587"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4" tIns="46587" rIns="93174" bIns="46587" rtlCol="0" anchor="b"/>
          <a:lstStyle>
            <a:lvl1pPr algn="r">
              <a:defRPr sz="1200"/>
            </a:lvl1pPr>
          </a:lstStyle>
          <a:p>
            <a:fld id="{5210E232-50DF-440D-A33C-1CF63D6BF4EB}" type="slidenum">
              <a:rPr lang="en-CA" smtClean="0"/>
              <a:pPr/>
              <a:t>‹N›</a:t>
            </a:fld>
            <a:endParaRPr lang="en-CA"/>
          </a:p>
        </p:txBody>
      </p:sp>
    </p:spTree>
    <p:extLst>
      <p:ext uri="{BB962C8B-B14F-4D97-AF65-F5344CB8AC3E}">
        <p14:creationId xmlns:p14="http://schemas.microsoft.com/office/powerpoint/2010/main" val="949904987"/>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50000"/>
      </a:lnSpc>
      <a:defRPr sz="1000" kern="1200">
        <a:solidFill>
          <a:schemeClr val="tx1"/>
        </a:solidFill>
        <a:latin typeface="+mj-lt"/>
        <a:ea typeface="+mn-ea"/>
        <a:cs typeface="+mn-cs"/>
      </a:defRPr>
    </a:lvl1pPr>
    <a:lvl2pPr marL="457200" algn="l" defTabSz="914400" rtl="0" eaLnBrk="1" latinLnBrk="0" hangingPunct="1">
      <a:lnSpc>
        <a:spcPct val="150000"/>
      </a:lnSpc>
      <a:defRPr sz="1000" kern="1200">
        <a:solidFill>
          <a:schemeClr val="tx1"/>
        </a:solidFill>
        <a:latin typeface="+mj-lt"/>
        <a:ea typeface="+mn-ea"/>
        <a:cs typeface="+mn-cs"/>
      </a:defRPr>
    </a:lvl2pPr>
    <a:lvl3pPr marL="914400" algn="l" defTabSz="914400" rtl="0" eaLnBrk="1" latinLnBrk="0" hangingPunct="1">
      <a:lnSpc>
        <a:spcPct val="150000"/>
      </a:lnSpc>
      <a:defRPr sz="1000" kern="1200">
        <a:solidFill>
          <a:schemeClr val="tx1"/>
        </a:solidFill>
        <a:latin typeface="+mj-lt"/>
        <a:ea typeface="+mn-ea"/>
        <a:cs typeface="+mn-cs"/>
      </a:defRPr>
    </a:lvl3pPr>
    <a:lvl4pPr marL="1371600" algn="l" defTabSz="914400" rtl="0" eaLnBrk="1" latinLnBrk="0" hangingPunct="1">
      <a:lnSpc>
        <a:spcPct val="150000"/>
      </a:lnSpc>
      <a:defRPr sz="1000" kern="1200">
        <a:solidFill>
          <a:schemeClr val="tx1"/>
        </a:solidFill>
        <a:latin typeface="+mj-lt"/>
        <a:ea typeface="+mn-ea"/>
        <a:cs typeface="+mn-cs"/>
      </a:defRPr>
    </a:lvl4pPr>
    <a:lvl5pPr marL="1828800" algn="l" defTabSz="914400" rtl="0" eaLnBrk="1" latinLnBrk="0" hangingPunct="1">
      <a:lnSpc>
        <a:spcPct val="150000"/>
      </a:lnSpc>
      <a:defRPr sz="10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210E232-50DF-440D-A33C-1CF63D6BF4EB}" type="slidenum">
              <a:rPr lang="en-CA" smtClean="0"/>
              <a:pPr/>
              <a:t>3</a:t>
            </a:fld>
            <a:endParaRPr lang="en-CA"/>
          </a:p>
        </p:txBody>
      </p:sp>
    </p:spTree>
    <p:extLst>
      <p:ext uri="{BB962C8B-B14F-4D97-AF65-F5344CB8AC3E}">
        <p14:creationId xmlns:p14="http://schemas.microsoft.com/office/powerpoint/2010/main" val="389066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1283" indent="-161283">
              <a:buFont typeface="Arial" panose="020B0604020202020204" pitchFamily="34" charset="0"/>
              <a:buChar char="•"/>
            </a:pPr>
            <a:r>
              <a:rPr lang="en-CA" dirty="0"/>
              <a:t>The </a:t>
            </a:r>
            <a:r>
              <a:rPr lang="en-CA" dirty="0" smtClean="0"/>
              <a:t>typical </a:t>
            </a:r>
            <a:r>
              <a:rPr lang="en-CA" dirty="0"/>
              <a:t>Analog Camera </a:t>
            </a:r>
            <a:r>
              <a:rPr lang="en-CA" dirty="0" smtClean="0"/>
              <a:t>deployment would have a DVR </a:t>
            </a:r>
            <a:r>
              <a:rPr lang="en-CA" dirty="0"/>
              <a:t>connected to the analog camera via </a:t>
            </a:r>
            <a:r>
              <a:rPr lang="en-CA" dirty="0" smtClean="0"/>
              <a:t>coax cable with many endpoints going way beyond the 300ft reach of traditional data switches. </a:t>
            </a:r>
            <a:endParaRPr lang="en-CA" dirty="0"/>
          </a:p>
          <a:p>
            <a:pPr marL="161283" indent="-161283">
              <a:buFont typeface="Arial" panose="020B0604020202020204" pitchFamily="34" charset="0"/>
              <a:buChar char="•"/>
            </a:pPr>
            <a:r>
              <a:rPr lang="en-CA" dirty="0"/>
              <a:t>With </a:t>
            </a:r>
            <a:r>
              <a:rPr lang="en-CA" dirty="0" smtClean="0"/>
              <a:t>CLEER, </a:t>
            </a:r>
            <a:r>
              <a:rPr lang="en-CA" dirty="0"/>
              <a:t>the </a:t>
            </a:r>
            <a:r>
              <a:rPr lang="en-CA" dirty="0" smtClean="0"/>
              <a:t>migration to IP </a:t>
            </a:r>
            <a:r>
              <a:rPr lang="en-CA" dirty="0"/>
              <a:t>is </a:t>
            </a:r>
            <a:r>
              <a:rPr lang="en-CA" dirty="0" smtClean="0"/>
              <a:t>simple. </a:t>
            </a:r>
          </a:p>
          <a:p>
            <a:pPr marL="161283" indent="-161283">
              <a:buFont typeface="Arial" panose="020B0604020202020204" pitchFamily="34" charset="0"/>
              <a:buChar char="•"/>
            </a:pPr>
            <a:r>
              <a:rPr lang="en-CA" dirty="0" smtClean="0"/>
              <a:t>Step one: Racking </a:t>
            </a:r>
            <a:r>
              <a:rPr lang="en-CA" dirty="0"/>
              <a:t>and stacking the CLEER switch and connecting the uplink port directly into the NVR or consolidating switch for larger deployments.  </a:t>
            </a:r>
          </a:p>
          <a:p>
            <a:pPr marL="161283" indent="-161283">
              <a:buFont typeface="Arial" panose="020B0604020202020204" pitchFamily="34" charset="0"/>
              <a:buChar char="•"/>
            </a:pPr>
            <a:r>
              <a:rPr lang="en-CA" dirty="0" smtClean="0"/>
              <a:t>Step two:  Connect </a:t>
            </a:r>
            <a:r>
              <a:rPr lang="en-CA" dirty="0"/>
              <a:t>the existing coax infrastructure into the downlink ports of the CLEER Switch and lastly</a:t>
            </a:r>
          </a:p>
          <a:p>
            <a:pPr marL="161283" indent="-161283">
              <a:buFont typeface="Arial" panose="020B0604020202020204" pitchFamily="34" charset="0"/>
              <a:buChar char="•"/>
            </a:pPr>
            <a:r>
              <a:rPr lang="en-CA" dirty="0" smtClean="0"/>
              <a:t>At the camera end connect the coax to the EC </a:t>
            </a:r>
            <a:r>
              <a:rPr lang="en-CA" dirty="0"/>
              <a:t>link adapter and </a:t>
            </a:r>
            <a:r>
              <a:rPr lang="en-CA" dirty="0" smtClean="0"/>
              <a:t>RJ45 </a:t>
            </a:r>
            <a:r>
              <a:rPr lang="en-CA" dirty="0"/>
              <a:t>to the IP </a:t>
            </a:r>
            <a:r>
              <a:rPr lang="en-CA" dirty="0" smtClean="0"/>
              <a:t>device.  </a:t>
            </a:r>
            <a:endParaRPr lang="en-CA" dirty="0"/>
          </a:p>
          <a:p>
            <a:pPr marL="161283" indent="-161283">
              <a:buFont typeface="Arial" panose="020B0604020202020204" pitchFamily="34" charset="0"/>
              <a:buChar char="•"/>
            </a:pPr>
            <a:r>
              <a:rPr lang="en-CA" dirty="0" smtClean="0"/>
              <a:t>Power up! Ethernet </a:t>
            </a:r>
            <a:r>
              <a:rPr lang="en-CA" dirty="0"/>
              <a:t>and PoE is being delivered to the IP end point from the CLEER switch that can be over </a:t>
            </a:r>
            <a:r>
              <a:rPr lang="en-CA" dirty="0" smtClean="0"/>
              <a:t>2,000ft </a:t>
            </a:r>
            <a:r>
              <a:rPr lang="en-CA" dirty="0"/>
              <a:t>away. </a:t>
            </a:r>
          </a:p>
          <a:p>
            <a:pPr marL="161283" indent="-161283">
              <a:buFont typeface="Arial" panose="020B0604020202020204" pitchFamily="34" charset="0"/>
              <a:buChar char="•"/>
            </a:pPr>
            <a:r>
              <a:rPr lang="en-CA" dirty="0"/>
              <a:t>Deployment is complete.  It is that simple.  No IDF closet requirements, no disruptions, just a simple, risk free and graceful way to migrate to IP.  </a:t>
            </a:r>
          </a:p>
          <a:p>
            <a:pPr>
              <a:defRPr/>
            </a:pPr>
            <a:endParaRPr lang="en-US" dirty="0" smtClean="0">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464D1F85-C277-4CDD-8E64-830AC58E7838}" type="slidenum">
              <a:rPr lang="en-CA" smtClean="0"/>
              <a:pPr/>
              <a:t>5</a:t>
            </a:fld>
            <a:endParaRPr lang="en-CA"/>
          </a:p>
        </p:txBody>
      </p:sp>
    </p:spTree>
    <p:extLst>
      <p:ext uri="{BB962C8B-B14F-4D97-AF65-F5344CB8AC3E}">
        <p14:creationId xmlns:p14="http://schemas.microsoft.com/office/powerpoint/2010/main" val="326906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a:noFill/>
        </p:spPr>
        <p:txBody>
          <a:bodyPr/>
          <a:lstStyle/>
          <a:p>
            <a:pPr marL="161283" indent="-161283">
              <a:buFont typeface="Arial" panose="020B0604020202020204" pitchFamily="34" charset="0"/>
              <a:buChar char="•"/>
            </a:pPr>
            <a:r>
              <a:rPr lang="en-CA" dirty="0"/>
              <a:t>The EC link adapter can </a:t>
            </a:r>
            <a:r>
              <a:rPr lang="en-CA" dirty="0" smtClean="0"/>
              <a:t>also be </a:t>
            </a:r>
            <a:r>
              <a:rPr lang="en-CA" dirty="0"/>
              <a:t>paired together as a single port solution.  There is a toggle on one side of the adapter that you move over and it becomes the base unit that connects to the </a:t>
            </a:r>
            <a:r>
              <a:rPr lang="en-CA" dirty="0" err="1"/>
              <a:t>PoE</a:t>
            </a:r>
            <a:r>
              <a:rPr lang="en-CA" dirty="0"/>
              <a:t> switch.</a:t>
            </a:r>
          </a:p>
          <a:p>
            <a:pPr marL="161283" indent="-161283">
              <a:buFont typeface="Arial" panose="020B0604020202020204" pitchFamily="34" charset="0"/>
              <a:buChar char="•"/>
            </a:pPr>
            <a:r>
              <a:rPr lang="en-CA" dirty="0"/>
              <a:t>The EC link adapter leverages the coax infrastructure and another adapter is installed at the camera end.  </a:t>
            </a:r>
          </a:p>
          <a:p>
            <a:pPr marL="161283" indent="-161283">
              <a:buFont typeface="Arial" panose="020B0604020202020204" pitchFamily="34" charset="0"/>
              <a:buChar char="•"/>
            </a:pPr>
            <a:r>
              <a:rPr lang="en-CA" dirty="0"/>
              <a:t>The </a:t>
            </a:r>
            <a:r>
              <a:rPr lang="en-CA" dirty="0" err="1"/>
              <a:t>PoE</a:t>
            </a:r>
            <a:r>
              <a:rPr lang="en-CA" dirty="0"/>
              <a:t> will come from the </a:t>
            </a:r>
            <a:r>
              <a:rPr lang="en-CA" dirty="0" err="1"/>
              <a:t>PoE</a:t>
            </a:r>
            <a:r>
              <a:rPr lang="en-CA" dirty="0"/>
              <a:t> switch or you can locally power the </a:t>
            </a:r>
            <a:r>
              <a:rPr lang="en-CA" dirty="0" err="1"/>
              <a:t>EClink</a:t>
            </a:r>
            <a:r>
              <a:rPr lang="en-CA" dirty="0"/>
              <a:t> </a:t>
            </a:r>
            <a:r>
              <a:rPr lang="en-CA" dirty="0" err="1"/>
              <a:t>adaper</a:t>
            </a:r>
            <a:r>
              <a:rPr lang="en-CA" dirty="0"/>
              <a:t> either at the base unit delivering 30 watts over the coax or at the camera end delivering over 100 watts over the RJ45 cable. </a:t>
            </a:r>
          </a:p>
          <a:p>
            <a:endParaRPr lang="en-US" altLang="en-US" dirty="0" smtClean="0"/>
          </a:p>
        </p:txBody>
      </p:sp>
      <p:sp>
        <p:nvSpPr>
          <p:cNvPr id="52228" name="Header Placeholder 3"/>
          <p:cNvSpPr>
            <a:spLocks noGrp="1"/>
          </p:cNvSpPr>
          <p:nvPr>
            <p:ph type="hdr" sz="quarter"/>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smtClean="0">
                <a:latin typeface="Calibri" panose="020F0502020204030204" pitchFamily="34" charset="0"/>
              </a:rPr>
              <a:t>NVT CLEER Switch Overview</a:t>
            </a:r>
          </a:p>
        </p:txBody>
      </p:sp>
      <p:sp>
        <p:nvSpPr>
          <p:cNvPr id="52229" name="Date Placeholder 4"/>
          <p:cNvSpPr>
            <a:spLocks noGrp="1"/>
          </p:cNvSpPr>
          <p:nvPr>
            <p:ph type="dt" sz="quarter" idx="1"/>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8DF71A-8074-4AEF-A05B-7E1C9B485BE0}" type="datetime2">
              <a:rPr lang="en-CA" altLang="en-US" smtClean="0">
                <a:latin typeface="Calibri" panose="020F0502020204030204" pitchFamily="34" charset="0"/>
              </a:rPr>
              <a:pPr/>
              <a:t>Monday, September 27, 2021</a:t>
            </a:fld>
            <a:endParaRPr lang="en-CA" altLang="en-US" smtClean="0">
              <a:latin typeface="Calibri" panose="020F0502020204030204" pitchFamily="34" charset="0"/>
            </a:endParaRPr>
          </a:p>
        </p:txBody>
      </p:sp>
      <p:sp>
        <p:nvSpPr>
          <p:cNvPr id="52230" name="Footer Placeholder 5"/>
          <p:cNvSpPr>
            <a:spLocks noGrp="1"/>
          </p:cNvSpPr>
          <p:nvPr>
            <p:ph type="ftr" sz="quarter" idx="4"/>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mtClean="0">
                <a:latin typeface="Calibri" panose="020F0502020204030204" pitchFamily="34" charset="0"/>
              </a:rPr>
              <a:t>Private and Confidential</a:t>
            </a:r>
          </a:p>
        </p:txBody>
      </p:sp>
      <p:sp>
        <p:nvSpPr>
          <p:cNvPr id="52231" name="Slide Number Placeholder 6"/>
          <p:cNvSpPr>
            <a:spLocks noGrp="1"/>
          </p:cNvSpPr>
          <p:nvPr>
            <p:ph type="sldNum" sz="quarter" idx="5"/>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A68945-03C2-4A0F-9A14-FE97F126DB98}" type="slidenum">
              <a:rPr lang="en-CA" altLang="en-US" smtClean="0">
                <a:latin typeface="Calibri" panose="020F0502020204030204" pitchFamily="34" charset="0"/>
              </a:rPr>
              <a:pPr/>
              <a:t>7</a:t>
            </a:fld>
            <a:endParaRPr lang="en-CA" altLang="en-US" smtClean="0">
              <a:latin typeface="Calibri" panose="020F0502020204030204" pitchFamily="34" charset="0"/>
            </a:endParaRPr>
          </a:p>
        </p:txBody>
      </p:sp>
    </p:spTree>
    <p:extLst>
      <p:ext uri="{BB962C8B-B14F-4D97-AF65-F5344CB8AC3E}">
        <p14:creationId xmlns:p14="http://schemas.microsoft.com/office/powerpoint/2010/main" val="19872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a:noFill/>
        </p:spPr>
        <p:txBody>
          <a:bodyPr/>
          <a:lstStyle/>
          <a:p>
            <a:pPr marL="161283" indent="-161283">
              <a:buFont typeface="Arial" panose="020B0604020202020204" pitchFamily="34" charset="0"/>
              <a:buChar char="•"/>
            </a:pPr>
            <a:r>
              <a:rPr lang="en-CA" dirty="0" smtClean="0"/>
              <a:t>This is a diagram of an EC10 deployment.  </a:t>
            </a:r>
          </a:p>
          <a:p>
            <a:pPr marL="161283" indent="-161283">
              <a:buFont typeface="Arial" panose="020B0604020202020204" pitchFamily="34" charset="0"/>
              <a:buChar char="•"/>
            </a:pPr>
            <a:r>
              <a:rPr lang="en-CA" dirty="0" smtClean="0"/>
              <a:t>At  the IP end point device you have the EC Link that is one to one or the EC4 which is one in and four Ethernet ports out for multiple IP end point deployment from one coax cable input.  </a:t>
            </a:r>
            <a:endParaRPr lang="en-CA" dirty="0"/>
          </a:p>
          <a:p>
            <a:pPr marL="161283" indent="-161283">
              <a:buFont typeface="Arial" panose="020B0604020202020204" pitchFamily="34" charset="0"/>
              <a:buChar char="•"/>
            </a:pPr>
            <a:r>
              <a:rPr lang="en-CA" dirty="0"/>
              <a:t> In addition </a:t>
            </a:r>
            <a:r>
              <a:rPr lang="en-CA" dirty="0" smtClean="0"/>
              <a:t>to the switch delivering up to 30 watts of power to the IP end point, the EC link and EC 4 can be locally powered to deliver 100 watts of power to the end points </a:t>
            </a:r>
          </a:p>
          <a:p>
            <a:pPr marL="161283" indent="-161283">
              <a:buFont typeface="Arial" panose="020B0604020202020204" pitchFamily="34" charset="0"/>
              <a:buChar char="•"/>
            </a:pPr>
            <a:r>
              <a:rPr lang="en-CA" dirty="0" smtClean="0"/>
              <a:t>The reach from the </a:t>
            </a:r>
            <a:r>
              <a:rPr lang="en-CA" dirty="0" err="1" smtClean="0"/>
              <a:t>EClink</a:t>
            </a:r>
            <a:r>
              <a:rPr lang="en-CA" dirty="0" smtClean="0"/>
              <a:t> </a:t>
            </a:r>
            <a:r>
              <a:rPr lang="en-CA" dirty="0"/>
              <a:t>adapter to the camera </a:t>
            </a:r>
            <a:r>
              <a:rPr lang="en-CA" dirty="0" smtClean="0"/>
              <a:t>is the </a:t>
            </a:r>
            <a:r>
              <a:rPr lang="en-CA" dirty="0"/>
              <a:t>standard </a:t>
            </a:r>
            <a:r>
              <a:rPr lang="en-CA" dirty="0" smtClean="0"/>
              <a:t>300ft (100m) </a:t>
            </a:r>
            <a:r>
              <a:rPr lang="en-CA" dirty="0"/>
              <a:t>Ethernet reach limits. </a:t>
            </a:r>
          </a:p>
          <a:p>
            <a:pPr marL="161283" indent="-161283">
              <a:buFont typeface="Arial" panose="020B0604020202020204" pitchFamily="34" charset="0"/>
              <a:buChar char="•"/>
            </a:pPr>
            <a:r>
              <a:rPr lang="en-CA" dirty="0"/>
              <a:t>The PoE available at the end point will vary depending on type of cable and distance. </a:t>
            </a:r>
          </a:p>
          <a:p>
            <a:r>
              <a:rPr lang="en-CA" dirty="0"/>
              <a:t> </a:t>
            </a:r>
          </a:p>
          <a:p>
            <a:endParaRPr lang="en-US" altLang="en-US" dirty="0" smtClean="0"/>
          </a:p>
        </p:txBody>
      </p:sp>
      <p:sp>
        <p:nvSpPr>
          <p:cNvPr id="33796" name="Header Placeholder 3"/>
          <p:cNvSpPr>
            <a:spLocks noGrp="1"/>
          </p:cNvSpPr>
          <p:nvPr>
            <p:ph type="hdr" sz="quarter"/>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smtClean="0">
                <a:latin typeface="Calibri" panose="020F0502020204030204" pitchFamily="34" charset="0"/>
              </a:rPr>
              <a:t>NVT CLEER Switch Overview</a:t>
            </a:r>
          </a:p>
        </p:txBody>
      </p:sp>
      <p:sp>
        <p:nvSpPr>
          <p:cNvPr id="33797" name="Date Placeholder 4"/>
          <p:cNvSpPr>
            <a:spLocks noGrp="1"/>
          </p:cNvSpPr>
          <p:nvPr>
            <p:ph type="dt" sz="quarter" idx="1"/>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0396DF-2252-4088-A196-8ABBC093FB1D}" type="datetime2">
              <a:rPr lang="en-CA" altLang="en-US" smtClean="0">
                <a:latin typeface="Calibri" panose="020F0502020204030204" pitchFamily="34" charset="0"/>
              </a:rPr>
              <a:pPr/>
              <a:t>Monday, September 27, 2021</a:t>
            </a:fld>
            <a:endParaRPr lang="en-CA" altLang="en-US" smtClean="0">
              <a:latin typeface="Calibri" panose="020F0502020204030204" pitchFamily="34" charset="0"/>
            </a:endParaRPr>
          </a:p>
        </p:txBody>
      </p:sp>
      <p:sp>
        <p:nvSpPr>
          <p:cNvPr id="33798" name="Footer Placeholder 5"/>
          <p:cNvSpPr>
            <a:spLocks noGrp="1"/>
          </p:cNvSpPr>
          <p:nvPr>
            <p:ph type="ftr" sz="quarter" idx="4"/>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mtClean="0">
                <a:latin typeface="Calibri" panose="020F0502020204030204" pitchFamily="34" charset="0"/>
              </a:rPr>
              <a:t>Private and Confidential</a:t>
            </a:r>
          </a:p>
        </p:txBody>
      </p:sp>
      <p:sp>
        <p:nvSpPr>
          <p:cNvPr id="33799" name="Slide Number Placeholder 6"/>
          <p:cNvSpPr>
            <a:spLocks noGrp="1"/>
          </p:cNvSpPr>
          <p:nvPr>
            <p:ph type="sldNum" sz="quarter" idx="5"/>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55DB9A-2512-445A-AEB0-0817388B8077}" type="slidenum">
              <a:rPr lang="en-CA" altLang="en-US" smtClean="0">
                <a:latin typeface="Calibri" panose="020F0502020204030204" pitchFamily="34" charset="0"/>
              </a:rPr>
              <a:pPr/>
              <a:t>8</a:t>
            </a:fld>
            <a:endParaRPr lang="en-CA" altLang="en-US" smtClean="0">
              <a:latin typeface="Calibri" panose="020F0502020204030204" pitchFamily="34" charset="0"/>
            </a:endParaRPr>
          </a:p>
        </p:txBody>
      </p:sp>
    </p:spTree>
    <p:extLst>
      <p:ext uri="{BB962C8B-B14F-4D97-AF65-F5344CB8AC3E}">
        <p14:creationId xmlns:p14="http://schemas.microsoft.com/office/powerpoint/2010/main" val="138250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p:spPr>
        <p:txBody>
          <a:bodyPr/>
          <a:lstStyle/>
          <a:p>
            <a:pPr marL="151719" indent="-151719">
              <a:buFont typeface="Arial" panose="020B0604020202020204" pitchFamily="34" charset="0"/>
              <a:buChar char="•"/>
            </a:pPr>
            <a:endParaRPr lang="en-CA" dirty="0" smtClean="0"/>
          </a:p>
          <a:p>
            <a:pPr marL="151719" indent="-151719">
              <a:buFont typeface="Arial" panose="020B0604020202020204" pitchFamily="34" charset="0"/>
              <a:buChar char="•"/>
            </a:pPr>
            <a:r>
              <a:rPr lang="en-CA" dirty="0" smtClean="0"/>
              <a:t>At every end point you would have the </a:t>
            </a:r>
            <a:r>
              <a:rPr lang="en-CA" dirty="0" err="1" smtClean="0"/>
              <a:t>Eclink</a:t>
            </a:r>
            <a:r>
              <a:rPr lang="en-CA" dirty="0" smtClean="0"/>
              <a:t> that supports the IP end point. </a:t>
            </a:r>
          </a:p>
          <a:p>
            <a:pPr marL="151719" indent="-151719">
              <a:buFont typeface="Arial" panose="020B0604020202020204" pitchFamily="34" charset="0"/>
              <a:buChar char="•"/>
            </a:pPr>
            <a:r>
              <a:rPr lang="en-CA" dirty="0" smtClean="0"/>
              <a:t>The enterprise grade NVT </a:t>
            </a:r>
            <a:r>
              <a:rPr lang="en-CA" dirty="0"/>
              <a:t>CLEER switch has 24 downlink Ports each able to deliver 100mbs full duplex with PoE+ to an IEEE compliant device. </a:t>
            </a:r>
          </a:p>
          <a:p>
            <a:pPr marL="151719" indent="-151719">
              <a:buFont typeface="Arial" panose="020B0604020202020204" pitchFamily="34" charset="0"/>
              <a:buChar char="•"/>
            </a:pPr>
            <a:r>
              <a:rPr lang="en-CA" dirty="0"/>
              <a:t>There is a management and console port for local access into the industry leading management GUI interface. </a:t>
            </a:r>
            <a:r>
              <a:rPr lang="en-CA" dirty="0" smtClean="0"/>
              <a:t> </a:t>
            </a:r>
            <a:endParaRPr lang="en-CA" dirty="0"/>
          </a:p>
          <a:p>
            <a:pPr marL="151719" indent="-151719">
              <a:buFont typeface="Arial" panose="020B0604020202020204" pitchFamily="34" charset="0"/>
              <a:buChar char="•"/>
            </a:pPr>
            <a:r>
              <a:rPr lang="en-CA" dirty="0"/>
              <a:t>Two 1 GB Ethernet ports and two 1GB fiber ports for campus like deployments. </a:t>
            </a:r>
          </a:p>
          <a:p>
            <a:pPr marL="151719" indent="-151719">
              <a:buFont typeface="Arial" panose="020B0604020202020204" pitchFamily="34" charset="0"/>
              <a:buChar char="•"/>
            </a:pPr>
            <a:r>
              <a:rPr lang="en-CA" dirty="0"/>
              <a:t>CLEER comes standard with </a:t>
            </a:r>
            <a:r>
              <a:rPr lang="en-CA" dirty="0" err="1"/>
              <a:t>PowerWISE</a:t>
            </a:r>
            <a:r>
              <a:rPr lang="en-CA" dirty="0"/>
              <a:t> technology including:</a:t>
            </a:r>
          </a:p>
          <a:p>
            <a:pPr marL="568926" lvl="1" indent="-164342">
              <a:buFont typeface="Arial" panose="020B0604020202020204" pitchFamily="34" charset="0"/>
              <a:buChar char="•"/>
            </a:pPr>
            <a:r>
              <a:rPr lang="en-CA" dirty="0"/>
              <a:t>Power budget of 500w at </a:t>
            </a:r>
            <a:r>
              <a:rPr lang="en-CA" dirty="0" smtClean="0"/>
              <a:t>110v </a:t>
            </a:r>
            <a:r>
              <a:rPr lang="en-CA" dirty="0"/>
              <a:t>and 1000w at </a:t>
            </a:r>
            <a:r>
              <a:rPr lang="en-CA" dirty="0" smtClean="0"/>
              <a:t>220v.  There is an optional 1,600 watt supply available. </a:t>
            </a:r>
            <a:endParaRPr lang="en-CA" dirty="0"/>
          </a:p>
          <a:p>
            <a:pPr marL="568926" lvl="1" indent="-164342">
              <a:buFont typeface="Arial" panose="020B0604020202020204" pitchFamily="34" charset="0"/>
              <a:buChar char="•"/>
            </a:pPr>
            <a:r>
              <a:rPr lang="en-CA" dirty="0"/>
              <a:t>Power supply is hot swappable</a:t>
            </a:r>
          </a:p>
          <a:p>
            <a:pPr marL="568926" lvl="1" indent="-164342">
              <a:buFont typeface="Arial" panose="020B0604020202020204" pitchFamily="34" charset="0"/>
              <a:buChar char="•"/>
            </a:pPr>
            <a:r>
              <a:rPr lang="en-CA" dirty="0"/>
              <a:t>You can use either AC or DC power source</a:t>
            </a:r>
          </a:p>
          <a:p>
            <a:pPr marL="568926" lvl="1" indent="-164342">
              <a:buFont typeface="Arial" panose="020B0604020202020204" pitchFamily="34" charset="0"/>
              <a:buChar char="•"/>
            </a:pPr>
            <a:r>
              <a:rPr lang="en-CA" dirty="0"/>
              <a:t>You can stack up to 4 switches together to create redundancy and power sharing. </a:t>
            </a:r>
          </a:p>
          <a:p>
            <a:pPr marL="568926" lvl="1" indent="-164342">
              <a:buFont typeface="Arial" panose="020B0604020202020204" pitchFamily="34" charset="0"/>
              <a:buChar char="•"/>
            </a:pPr>
            <a:r>
              <a:rPr lang="en-CA" dirty="0" smtClean="0"/>
              <a:t>And you </a:t>
            </a:r>
            <a:r>
              <a:rPr lang="en-CA" dirty="0"/>
              <a:t>can remotely manage the power for each port.  </a:t>
            </a:r>
            <a:r>
              <a:rPr lang="en-CA" dirty="0" smtClean="0"/>
              <a:t>No more truck rolls.</a:t>
            </a:r>
          </a:p>
          <a:p>
            <a:pPr marL="111726" indent="-164342">
              <a:buFont typeface="Arial" panose="020B0604020202020204" pitchFamily="34" charset="0"/>
              <a:buChar char="•"/>
            </a:pPr>
            <a:r>
              <a:rPr lang="en-CA" altLang="en-US" dirty="0" smtClean="0"/>
              <a:t>Now lets look at how the switch makes your IP migration quick and easy.  </a:t>
            </a:r>
            <a:endParaRPr lang="en-US" altLang="en-US" dirty="0" smtClean="0"/>
          </a:p>
        </p:txBody>
      </p:sp>
      <p:sp>
        <p:nvSpPr>
          <p:cNvPr id="29700" name="Header Placeholder 3"/>
          <p:cNvSpPr>
            <a:spLocks noGrp="1"/>
          </p:cNvSpPr>
          <p:nvPr>
            <p:ph type="hdr" sz="quarter"/>
          </p:nvPr>
        </p:nvSpPr>
        <p:spPr>
          <a:noFill/>
        </p:spPr>
        <p:txBody>
          <a:bodyPr/>
          <a:lstStyle>
            <a:lvl1pPr defTabSz="891707">
              <a:defRPr>
                <a:solidFill>
                  <a:schemeClr val="tx1"/>
                </a:solidFill>
                <a:latin typeface="Arial" panose="020B0604020202020204" pitchFamily="34" charset="0"/>
                <a:cs typeface="Arial" panose="020B0604020202020204" pitchFamily="34" charset="0"/>
              </a:defRPr>
            </a:lvl1pPr>
            <a:lvl2pPr marL="712148" indent="-273903" defTabSz="891707">
              <a:defRPr>
                <a:solidFill>
                  <a:schemeClr val="tx1"/>
                </a:solidFill>
                <a:latin typeface="Arial" panose="020B0604020202020204" pitchFamily="34" charset="0"/>
                <a:cs typeface="Arial" panose="020B0604020202020204" pitchFamily="34" charset="0"/>
              </a:defRPr>
            </a:lvl2pPr>
            <a:lvl3pPr marL="1095614" indent="-219123" defTabSz="891707">
              <a:defRPr>
                <a:solidFill>
                  <a:schemeClr val="tx1"/>
                </a:solidFill>
                <a:latin typeface="Arial" panose="020B0604020202020204" pitchFamily="34" charset="0"/>
                <a:cs typeface="Arial" panose="020B0604020202020204" pitchFamily="34" charset="0"/>
              </a:defRPr>
            </a:lvl3pPr>
            <a:lvl4pPr marL="1533858" indent="-219123" defTabSz="891707">
              <a:defRPr>
                <a:solidFill>
                  <a:schemeClr val="tx1"/>
                </a:solidFill>
                <a:latin typeface="Arial" panose="020B0604020202020204" pitchFamily="34" charset="0"/>
                <a:cs typeface="Arial" panose="020B0604020202020204" pitchFamily="34" charset="0"/>
              </a:defRPr>
            </a:lvl4pPr>
            <a:lvl5pPr marL="1972103" indent="-219123" defTabSz="891707">
              <a:defRPr>
                <a:solidFill>
                  <a:schemeClr val="tx1"/>
                </a:solidFill>
                <a:latin typeface="Arial" panose="020B0604020202020204" pitchFamily="34" charset="0"/>
                <a:cs typeface="Arial" panose="020B0604020202020204" pitchFamily="34" charset="0"/>
              </a:defRPr>
            </a:lvl5pPr>
            <a:lvl6pPr marL="2410349"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48594"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86839"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25085"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smtClean="0">
                <a:latin typeface="Calibri" panose="020F0502020204030204" pitchFamily="34" charset="0"/>
              </a:rPr>
              <a:t>NVT CLEER Switch Overview</a:t>
            </a:r>
          </a:p>
        </p:txBody>
      </p:sp>
      <p:sp>
        <p:nvSpPr>
          <p:cNvPr id="29701" name="Date Placeholder 4"/>
          <p:cNvSpPr>
            <a:spLocks noGrp="1"/>
          </p:cNvSpPr>
          <p:nvPr>
            <p:ph type="dt" sz="quarter" idx="1"/>
          </p:nvPr>
        </p:nvSpPr>
        <p:spPr>
          <a:noFill/>
        </p:spPr>
        <p:txBody>
          <a:bodyPr/>
          <a:lstStyle>
            <a:lvl1pPr defTabSz="891707">
              <a:defRPr>
                <a:solidFill>
                  <a:schemeClr val="tx1"/>
                </a:solidFill>
                <a:latin typeface="Arial" panose="020B0604020202020204" pitchFamily="34" charset="0"/>
                <a:cs typeface="Arial" panose="020B0604020202020204" pitchFamily="34" charset="0"/>
              </a:defRPr>
            </a:lvl1pPr>
            <a:lvl2pPr marL="712148" indent="-273903" defTabSz="891707">
              <a:defRPr>
                <a:solidFill>
                  <a:schemeClr val="tx1"/>
                </a:solidFill>
                <a:latin typeface="Arial" panose="020B0604020202020204" pitchFamily="34" charset="0"/>
                <a:cs typeface="Arial" panose="020B0604020202020204" pitchFamily="34" charset="0"/>
              </a:defRPr>
            </a:lvl2pPr>
            <a:lvl3pPr marL="1095614" indent="-219123" defTabSz="891707">
              <a:defRPr>
                <a:solidFill>
                  <a:schemeClr val="tx1"/>
                </a:solidFill>
                <a:latin typeface="Arial" panose="020B0604020202020204" pitchFamily="34" charset="0"/>
                <a:cs typeface="Arial" panose="020B0604020202020204" pitchFamily="34" charset="0"/>
              </a:defRPr>
            </a:lvl3pPr>
            <a:lvl4pPr marL="1533858" indent="-219123" defTabSz="891707">
              <a:defRPr>
                <a:solidFill>
                  <a:schemeClr val="tx1"/>
                </a:solidFill>
                <a:latin typeface="Arial" panose="020B0604020202020204" pitchFamily="34" charset="0"/>
                <a:cs typeface="Arial" panose="020B0604020202020204" pitchFamily="34" charset="0"/>
              </a:defRPr>
            </a:lvl4pPr>
            <a:lvl5pPr marL="1972103" indent="-219123" defTabSz="891707">
              <a:defRPr>
                <a:solidFill>
                  <a:schemeClr val="tx1"/>
                </a:solidFill>
                <a:latin typeface="Arial" panose="020B0604020202020204" pitchFamily="34" charset="0"/>
                <a:cs typeface="Arial" panose="020B0604020202020204" pitchFamily="34" charset="0"/>
              </a:defRPr>
            </a:lvl5pPr>
            <a:lvl6pPr marL="2410349"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48594"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86839"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25085"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E1BBB7-B331-4845-A20C-46BFE8F47C98}" type="datetime2">
              <a:rPr lang="en-CA" altLang="en-US" smtClean="0">
                <a:latin typeface="Calibri" panose="020F0502020204030204" pitchFamily="34" charset="0"/>
              </a:rPr>
              <a:pPr/>
              <a:t>Monday, September 27, 2021</a:t>
            </a:fld>
            <a:endParaRPr lang="en-CA" altLang="en-US" smtClean="0">
              <a:latin typeface="Calibri" panose="020F0502020204030204" pitchFamily="34" charset="0"/>
            </a:endParaRPr>
          </a:p>
        </p:txBody>
      </p:sp>
      <p:sp>
        <p:nvSpPr>
          <p:cNvPr id="29702" name="Footer Placeholder 5"/>
          <p:cNvSpPr>
            <a:spLocks noGrp="1"/>
          </p:cNvSpPr>
          <p:nvPr>
            <p:ph type="ftr" sz="quarter" idx="4"/>
          </p:nvPr>
        </p:nvSpPr>
        <p:spPr>
          <a:noFill/>
        </p:spPr>
        <p:txBody>
          <a:bodyPr/>
          <a:lstStyle>
            <a:lvl1pPr defTabSz="891707">
              <a:defRPr>
                <a:solidFill>
                  <a:schemeClr val="tx1"/>
                </a:solidFill>
                <a:latin typeface="Arial" panose="020B0604020202020204" pitchFamily="34" charset="0"/>
                <a:cs typeface="Arial" panose="020B0604020202020204" pitchFamily="34" charset="0"/>
              </a:defRPr>
            </a:lvl1pPr>
            <a:lvl2pPr marL="712148" indent="-273903" defTabSz="891707">
              <a:defRPr>
                <a:solidFill>
                  <a:schemeClr val="tx1"/>
                </a:solidFill>
                <a:latin typeface="Arial" panose="020B0604020202020204" pitchFamily="34" charset="0"/>
                <a:cs typeface="Arial" panose="020B0604020202020204" pitchFamily="34" charset="0"/>
              </a:defRPr>
            </a:lvl2pPr>
            <a:lvl3pPr marL="1095614" indent="-219123" defTabSz="891707">
              <a:defRPr>
                <a:solidFill>
                  <a:schemeClr val="tx1"/>
                </a:solidFill>
                <a:latin typeface="Arial" panose="020B0604020202020204" pitchFamily="34" charset="0"/>
                <a:cs typeface="Arial" panose="020B0604020202020204" pitchFamily="34" charset="0"/>
              </a:defRPr>
            </a:lvl3pPr>
            <a:lvl4pPr marL="1533858" indent="-219123" defTabSz="891707">
              <a:defRPr>
                <a:solidFill>
                  <a:schemeClr val="tx1"/>
                </a:solidFill>
                <a:latin typeface="Arial" panose="020B0604020202020204" pitchFamily="34" charset="0"/>
                <a:cs typeface="Arial" panose="020B0604020202020204" pitchFamily="34" charset="0"/>
              </a:defRPr>
            </a:lvl4pPr>
            <a:lvl5pPr marL="1972103" indent="-219123" defTabSz="891707">
              <a:defRPr>
                <a:solidFill>
                  <a:schemeClr val="tx1"/>
                </a:solidFill>
                <a:latin typeface="Arial" panose="020B0604020202020204" pitchFamily="34" charset="0"/>
                <a:cs typeface="Arial" panose="020B0604020202020204" pitchFamily="34" charset="0"/>
              </a:defRPr>
            </a:lvl5pPr>
            <a:lvl6pPr marL="2410349"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48594"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86839"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25085"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mtClean="0">
                <a:latin typeface="Calibri" panose="020F0502020204030204" pitchFamily="34" charset="0"/>
              </a:rPr>
              <a:t>Private and Confidential</a:t>
            </a:r>
          </a:p>
        </p:txBody>
      </p:sp>
      <p:sp>
        <p:nvSpPr>
          <p:cNvPr id="29703" name="Slide Number Placeholder 6"/>
          <p:cNvSpPr>
            <a:spLocks noGrp="1"/>
          </p:cNvSpPr>
          <p:nvPr>
            <p:ph type="sldNum" sz="quarter" idx="5"/>
          </p:nvPr>
        </p:nvSpPr>
        <p:spPr>
          <a:noFill/>
        </p:spPr>
        <p:txBody>
          <a:bodyPr/>
          <a:lstStyle>
            <a:lvl1pPr defTabSz="891707">
              <a:defRPr>
                <a:solidFill>
                  <a:schemeClr val="tx1"/>
                </a:solidFill>
                <a:latin typeface="Arial" panose="020B0604020202020204" pitchFamily="34" charset="0"/>
                <a:cs typeface="Arial" panose="020B0604020202020204" pitchFamily="34" charset="0"/>
              </a:defRPr>
            </a:lvl1pPr>
            <a:lvl2pPr marL="712148" indent="-273903" defTabSz="891707">
              <a:defRPr>
                <a:solidFill>
                  <a:schemeClr val="tx1"/>
                </a:solidFill>
                <a:latin typeface="Arial" panose="020B0604020202020204" pitchFamily="34" charset="0"/>
                <a:cs typeface="Arial" panose="020B0604020202020204" pitchFamily="34" charset="0"/>
              </a:defRPr>
            </a:lvl2pPr>
            <a:lvl3pPr marL="1095614" indent="-219123" defTabSz="891707">
              <a:defRPr>
                <a:solidFill>
                  <a:schemeClr val="tx1"/>
                </a:solidFill>
                <a:latin typeface="Arial" panose="020B0604020202020204" pitchFamily="34" charset="0"/>
                <a:cs typeface="Arial" panose="020B0604020202020204" pitchFamily="34" charset="0"/>
              </a:defRPr>
            </a:lvl3pPr>
            <a:lvl4pPr marL="1533858" indent="-219123" defTabSz="891707">
              <a:defRPr>
                <a:solidFill>
                  <a:schemeClr val="tx1"/>
                </a:solidFill>
                <a:latin typeface="Arial" panose="020B0604020202020204" pitchFamily="34" charset="0"/>
                <a:cs typeface="Arial" panose="020B0604020202020204" pitchFamily="34" charset="0"/>
              </a:defRPr>
            </a:lvl4pPr>
            <a:lvl5pPr marL="1972103" indent="-219123" defTabSz="891707">
              <a:defRPr>
                <a:solidFill>
                  <a:schemeClr val="tx1"/>
                </a:solidFill>
                <a:latin typeface="Arial" panose="020B0604020202020204" pitchFamily="34" charset="0"/>
                <a:cs typeface="Arial" panose="020B0604020202020204" pitchFamily="34" charset="0"/>
              </a:defRPr>
            </a:lvl5pPr>
            <a:lvl6pPr marL="2410349"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48594"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86839"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25085" indent="-219123" defTabSz="89170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65269B-DB29-4270-A4DB-73791ED28B47}" type="slidenum">
              <a:rPr lang="en-CA" altLang="en-US" smtClean="0">
                <a:latin typeface="Calibri" panose="020F0502020204030204" pitchFamily="34" charset="0"/>
              </a:rPr>
              <a:pPr/>
              <a:t>9</a:t>
            </a:fld>
            <a:endParaRPr lang="en-CA" altLang="en-US" smtClean="0">
              <a:latin typeface="Calibri" panose="020F0502020204030204" pitchFamily="34" charset="0"/>
            </a:endParaRPr>
          </a:p>
        </p:txBody>
      </p:sp>
    </p:spTree>
    <p:extLst>
      <p:ext uri="{BB962C8B-B14F-4D97-AF65-F5344CB8AC3E}">
        <p14:creationId xmlns:p14="http://schemas.microsoft.com/office/powerpoint/2010/main" val="3149688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a:noFill/>
        </p:spPr>
        <p:txBody>
          <a:bodyPr/>
          <a:lstStyle/>
          <a:p>
            <a:pPr marL="161283" indent="-161283">
              <a:buFont typeface="Arial" panose="020B0604020202020204" pitchFamily="34" charset="0"/>
              <a:buChar char="•"/>
            </a:pPr>
            <a:r>
              <a:rPr lang="en-CA" dirty="0"/>
              <a:t>The CLEER switch is an Enterprise grade switch including many of the features expected from customers wanting a robust IP platform. </a:t>
            </a:r>
          </a:p>
          <a:p>
            <a:endParaRPr lang="en-US" altLang="en-US" dirty="0" smtClean="0"/>
          </a:p>
        </p:txBody>
      </p:sp>
      <p:sp>
        <p:nvSpPr>
          <p:cNvPr id="44036" name="Header Placeholder 3"/>
          <p:cNvSpPr>
            <a:spLocks noGrp="1"/>
          </p:cNvSpPr>
          <p:nvPr>
            <p:ph type="hdr" sz="quarter"/>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smtClean="0">
                <a:latin typeface="Calibri" panose="020F0502020204030204" pitchFamily="34" charset="0"/>
              </a:rPr>
              <a:t>NVT CLEER Switch Overview</a:t>
            </a:r>
          </a:p>
        </p:txBody>
      </p:sp>
      <p:sp>
        <p:nvSpPr>
          <p:cNvPr id="44037" name="Date Placeholder 4"/>
          <p:cNvSpPr>
            <a:spLocks noGrp="1"/>
          </p:cNvSpPr>
          <p:nvPr>
            <p:ph type="dt" sz="quarter" idx="1"/>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A35A36-0C47-4266-9556-5355E349241D}" type="datetime2">
              <a:rPr lang="en-CA" altLang="en-US" smtClean="0">
                <a:latin typeface="Calibri" panose="020F0502020204030204" pitchFamily="34" charset="0"/>
              </a:rPr>
              <a:pPr/>
              <a:t>Monday, September 27, 2021</a:t>
            </a:fld>
            <a:endParaRPr lang="en-CA" altLang="en-US" smtClean="0">
              <a:latin typeface="Calibri" panose="020F0502020204030204" pitchFamily="34" charset="0"/>
            </a:endParaRPr>
          </a:p>
        </p:txBody>
      </p:sp>
      <p:sp>
        <p:nvSpPr>
          <p:cNvPr id="44038" name="Footer Placeholder 5"/>
          <p:cNvSpPr>
            <a:spLocks noGrp="1"/>
          </p:cNvSpPr>
          <p:nvPr>
            <p:ph type="ftr" sz="quarter" idx="4"/>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mtClean="0">
                <a:latin typeface="Calibri" panose="020F0502020204030204" pitchFamily="34" charset="0"/>
              </a:rPr>
              <a:t>Private and Confidential</a:t>
            </a:r>
          </a:p>
        </p:txBody>
      </p:sp>
      <p:sp>
        <p:nvSpPr>
          <p:cNvPr id="44039" name="Slide Number Placeholder 6"/>
          <p:cNvSpPr>
            <a:spLocks noGrp="1"/>
          </p:cNvSpPr>
          <p:nvPr>
            <p:ph type="sldNum" sz="quarter" idx="5"/>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226A4C-7EA3-44E6-862E-F75DBF172629}" type="slidenum">
              <a:rPr lang="en-CA" altLang="en-US" smtClean="0">
                <a:latin typeface="Calibri" panose="020F0502020204030204" pitchFamily="34" charset="0"/>
              </a:rPr>
              <a:pPr/>
              <a:t>10</a:t>
            </a:fld>
            <a:endParaRPr lang="en-CA" altLang="en-US" smtClean="0">
              <a:latin typeface="Calibri" panose="020F0502020204030204" pitchFamily="34" charset="0"/>
            </a:endParaRPr>
          </a:p>
        </p:txBody>
      </p:sp>
    </p:spTree>
    <p:extLst>
      <p:ext uri="{BB962C8B-B14F-4D97-AF65-F5344CB8AC3E}">
        <p14:creationId xmlns:p14="http://schemas.microsoft.com/office/powerpoint/2010/main" val="2428070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p:spPr>
        <p:txBody>
          <a:bodyPr/>
          <a:lstStyle/>
          <a:p>
            <a:pPr marL="161283" indent="-161283">
              <a:buFont typeface="Arial" panose="020B0604020202020204" pitchFamily="34" charset="0"/>
              <a:buChar char="•"/>
            </a:pPr>
            <a:r>
              <a:rPr lang="en-CA" dirty="0"/>
              <a:t>Let’s look at some of the key customer benefits:</a:t>
            </a:r>
          </a:p>
          <a:p>
            <a:pPr marL="161283" indent="-161283">
              <a:buFont typeface="Arial" panose="020B0604020202020204" pitchFamily="34" charset="0"/>
              <a:buChar char="•"/>
            </a:pPr>
            <a:r>
              <a:rPr lang="en-CA" dirty="0"/>
              <a:t>First of all you are in control of your IP camera migration.  You can move from partially deployed with high value cameras being migrated to full IP on your terms.  </a:t>
            </a:r>
          </a:p>
          <a:p>
            <a:pPr marL="161283" indent="-161283">
              <a:buFont typeface="Arial" panose="020B0604020202020204" pitchFamily="34" charset="0"/>
              <a:buChar char="•"/>
            </a:pPr>
            <a:r>
              <a:rPr lang="en-CA" dirty="0" smtClean="0"/>
              <a:t>To full migration as the budget becomes available. </a:t>
            </a:r>
            <a:endParaRPr lang="en-CA" dirty="0"/>
          </a:p>
          <a:p>
            <a:pPr marL="161283" indent="-161283">
              <a:buFont typeface="Arial" panose="020B0604020202020204" pitchFamily="34" charset="0"/>
              <a:buChar char="•"/>
            </a:pPr>
            <a:r>
              <a:rPr lang="en-CA" dirty="0"/>
              <a:t>Customers are realizing over 70% in infrastructure savings.  </a:t>
            </a:r>
          </a:p>
          <a:p>
            <a:pPr marL="591371" lvl="1" indent="-161283">
              <a:buFont typeface="Arial" panose="020B0604020202020204" pitchFamily="34" charset="0"/>
              <a:buChar char="•"/>
            </a:pPr>
            <a:r>
              <a:rPr lang="en-CA" dirty="0"/>
              <a:t>The larger the deployment the greater the savings given LAN complexities. You will also have better </a:t>
            </a:r>
            <a:r>
              <a:rPr lang="en-CA" dirty="0" err="1"/>
              <a:t>PoE</a:t>
            </a:r>
            <a:r>
              <a:rPr lang="en-CA" dirty="0"/>
              <a:t> port utilization given all the switches are in one location vs distributed throughout the building. </a:t>
            </a:r>
          </a:p>
          <a:p>
            <a:pPr marL="591371" lvl="1" indent="-161283">
              <a:buFont typeface="Arial" panose="020B0604020202020204" pitchFamily="34" charset="0"/>
              <a:buChar char="•"/>
            </a:pPr>
            <a:r>
              <a:rPr lang="en-CA" dirty="0"/>
              <a:t>More savings means you can allocate more of your budget to applications and better cameras that will drive a better return on investment. </a:t>
            </a:r>
          </a:p>
          <a:p>
            <a:pPr marL="161283" indent="-161283">
              <a:buFont typeface="Arial" panose="020B0604020202020204" pitchFamily="34" charset="0"/>
              <a:buChar char="•"/>
            </a:pPr>
            <a:r>
              <a:rPr lang="en-CA" dirty="0"/>
              <a:t>No business or network disruption by leveraging the existing proven coax infrastructure to create a separate network for your IP cameras.</a:t>
            </a:r>
          </a:p>
          <a:p>
            <a:pPr marL="161283" indent="-161283">
              <a:buFont typeface="Arial" panose="020B0604020202020204" pitchFamily="34" charset="0"/>
              <a:buChar char="•"/>
            </a:pPr>
            <a:r>
              <a:rPr lang="en-CA" dirty="0"/>
              <a:t>Eliminate Risk by completing an easy real-world proof of concept and given you are leveraging an existing infrastructure you can avoid many of the unknowns associated with a rip and replace LAN installation.  </a:t>
            </a:r>
          </a:p>
          <a:p>
            <a:pPr marL="161283" indent="-161283">
              <a:buFont typeface="Arial" panose="020B0604020202020204" pitchFamily="34" charset="0"/>
              <a:buChar char="•"/>
            </a:pPr>
            <a:r>
              <a:rPr lang="en-CA" dirty="0"/>
              <a:t>Create a separate robust LAN in-line with industry best practice that is easy to configure, install, troubleshoot and manage.  </a:t>
            </a:r>
          </a:p>
          <a:p>
            <a:pPr marL="161283" indent="-161283">
              <a:buFont typeface="Arial" panose="020B0604020202020204" pitchFamily="34" charset="0"/>
              <a:buChar char="•"/>
            </a:pPr>
            <a:r>
              <a:rPr lang="en-CA" dirty="0"/>
              <a:t>Also the CLEER switch comes standard with an easy to use intuitive WEB GUI interface.  Lets take a look at the GUI capabilities.  </a:t>
            </a:r>
          </a:p>
          <a:p>
            <a:pPr marL="161283" indent="-161283">
              <a:buFont typeface="Arial" panose="020B0604020202020204" pitchFamily="34" charset="0"/>
              <a:buChar char="•"/>
            </a:pPr>
            <a:endParaRPr lang="en-US" altLang="en-US" dirty="0" smtClean="0"/>
          </a:p>
        </p:txBody>
      </p:sp>
      <p:sp>
        <p:nvSpPr>
          <p:cNvPr id="37892" name="Header Placeholder 3"/>
          <p:cNvSpPr>
            <a:spLocks noGrp="1"/>
          </p:cNvSpPr>
          <p:nvPr>
            <p:ph type="hdr" sz="quarter"/>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smtClean="0">
                <a:latin typeface="Calibri" panose="020F0502020204030204" pitchFamily="34" charset="0"/>
              </a:rPr>
              <a:t>NVT CLEER Switch Overview</a:t>
            </a:r>
          </a:p>
        </p:txBody>
      </p:sp>
      <p:sp>
        <p:nvSpPr>
          <p:cNvPr id="37893" name="Date Placeholder 4"/>
          <p:cNvSpPr>
            <a:spLocks noGrp="1"/>
          </p:cNvSpPr>
          <p:nvPr>
            <p:ph type="dt" sz="quarter" idx="1"/>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6657C8-6908-4936-9E1F-EDB0DAA3048A}" type="datetime2">
              <a:rPr lang="en-CA" altLang="en-US" smtClean="0">
                <a:latin typeface="Calibri" panose="020F0502020204030204" pitchFamily="34" charset="0"/>
              </a:rPr>
              <a:pPr/>
              <a:t>Monday, September 27, 2021</a:t>
            </a:fld>
            <a:endParaRPr lang="en-CA" altLang="en-US" smtClean="0">
              <a:latin typeface="Calibri" panose="020F0502020204030204" pitchFamily="34" charset="0"/>
            </a:endParaRPr>
          </a:p>
        </p:txBody>
      </p:sp>
      <p:sp>
        <p:nvSpPr>
          <p:cNvPr id="37894" name="Footer Placeholder 5"/>
          <p:cNvSpPr>
            <a:spLocks noGrp="1"/>
          </p:cNvSpPr>
          <p:nvPr>
            <p:ph type="ftr" sz="quarter" idx="4"/>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mtClean="0">
                <a:latin typeface="Calibri" panose="020F0502020204030204" pitchFamily="34" charset="0"/>
              </a:rPr>
              <a:t>Private and Confidential</a:t>
            </a:r>
          </a:p>
        </p:txBody>
      </p:sp>
      <p:sp>
        <p:nvSpPr>
          <p:cNvPr id="37895" name="Slide Number Placeholder 6"/>
          <p:cNvSpPr>
            <a:spLocks noGrp="1"/>
          </p:cNvSpPr>
          <p:nvPr>
            <p:ph type="sldNum" sz="quarter" idx="5"/>
          </p:nvPr>
        </p:nvSpPr>
        <p:spPr>
          <a:noFill/>
        </p:spPr>
        <p:txBody>
          <a:bodyPr/>
          <a:lstStyle>
            <a:lvl1pPr defTabSz="947919">
              <a:defRPr>
                <a:solidFill>
                  <a:schemeClr val="tx1"/>
                </a:solidFill>
                <a:latin typeface="Arial" panose="020B0604020202020204" pitchFamily="34" charset="0"/>
                <a:cs typeface="Arial" panose="020B0604020202020204" pitchFamily="34" charset="0"/>
              </a:defRPr>
            </a:lvl1pPr>
            <a:lvl2pPr marL="757041" indent="-291169" defTabSz="947919">
              <a:defRPr>
                <a:solidFill>
                  <a:schemeClr val="tx1"/>
                </a:solidFill>
                <a:latin typeface="Arial" panose="020B0604020202020204" pitchFamily="34" charset="0"/>
                <a:cs typeface="Arial" panose="020B0604020202020204" pitchFamily="34" charset="0"/>
              </a:defRPr>
            </a:lvl2pPr>
            <a:lvl3pPr marL="1164679" indent="-232936" defTabSz="947919">
              <a:defRPr>
                <a:solidFill>
                  <a:schemeClr val="tx1"/>
                </a:solidFill>
                <a:latin typeface="Arial" panose="020B0604020202020204" pitchFamily="34" charset="0"/>
                <a:cs typeface="Arial" panose="020B0604020202020204" pitchFamily="34" charset="0"/>
              </a:defRPr>
            </a:lvl3pPr>
            <a:lvl4pPr marL="1630550" indent="-232936" defTabSz="947919">
              <a:defRPr>
                <a:solidFill>
                  <a:schemeClr val="tx1"/>
                </a:solidFill>
                <a:latin typeface="Arial" panose="020B0604020202020204" pitchFamily="34" charset="0"/>
                <a:cs typeface="Arial" panose="020B0604020202020204" pitchFamily="34" charset="0"/>
              </a:defRPr>
            </a:lvl4pPr>
            <a:lvl5pPr marL="2096421" indent="-232936" defTabSz="947919">
              <a:defRPr>
                <a:solidFill>
                  <a:schemeClr val="tx1"/>
                </a:solidFill>
                <a:latin typeface="Arial" panose="020B0604020202020204" pitchFamily="34" charset="0"/>
                <a:cs typeface="Arial" panose="020B0604020202020204" pitchFamily="34" charset="0"/>
              </a:defRPr>
            </a:lvl5pPr>
            <a:lvl6pPr marL="2562293"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164"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35"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907" indent="-232936" defTabSz="94791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3BBCDA-C003-47AC-86A1-32E73682F097}" type="slidenum">
              <a:rPr lang="en-CA" altLang="en-US" smtClean="0">
                <a:latin typeface="Calibri" panose="020F0502020204030204" pitchFamily="34" charset="0"/>
              </a:rPr>
              <a:pPr/>
              <a:t>11</a:t>
            </a:fld>
            <a:endParaRPr lang="en-CA" altLang="en-US" smtClean="0">
              <a:latin typeface="Calibri" panose="020F0502020204030204" pitchFamily="34" charset="0"/>
            </a:endParaRPr>
          </a:p>
        </p:txBody>
      </p:sp>
    </p:spTree>
    <p:extLst>
      <p:ext uri="{BB962C8B-B14F-4D97-AF65-F5344CB8AC3E}">
        <p14:creationId xmlns:p14="http://schemas.microsoft.com/office/powerpoint/2010/main" val="207316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3F69C65-A60C-41A6-84AF-407E28C52906}" type="datetimeFigureOut">
              <a:rPr lang="en-CA" smtClean="0"/>
              <a:pPr/>
              <a:t>2021-09-27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47E719-007B-481D-801C-C46B5A146A13}" type="slidenum">
              <a:rPr lang="en-CA" smtClean="0"/>
              <a:pPr/>
              <a:t>‹N›</a:t>
            </a:fld>
            <a:endParaRPr lang="en-CA"/>
          </a:p>
        </p:txBody>
      </p:sp>
    </p:spTree>
    <p:extLst>
      <p:ext uri="{BB962C8B-B14F-4D97-AF65-F5344CB8AC3E}">
        <p14:creationId xmlns:p14="http://schemas.microsoft.com/office/powerpoint/2010/main" val="381582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3F69C65-A60C-41A6-84AF-407E28C52906}" type="datetimeFigureOut">
              <a:rPr lang="en-CA" smtClean="0"/>
              <a:pPr/>
              <a:t>2021-09-27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47E719-007B-481D-801C-C46B5A146A13}" type="slidenum">
              <a:rPr lang="en-CA" smtClean="0"/>
              <a:pPr/>
              <a:t>‹N›</a:t>
            </a:fld>
            <a:endParaRPr lang="en-CA"/>
          </a:p>
        </p:txBody>
      </p:sp>
    </p:spTree>
    <p:extLst>
      <p:ext uri="{BB962C8B-B14F-4D97-AF65-F5344CB8AC3E}">
        <p14:creationId xmlns:p14="http://schemas.microsoft.com/office/powerpoint/2010/main" val="25212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3F69C65-A60C-41A6-84AF-407E28C52906}" type="datetimeFigureOut">
              <a:rPr lang="en-CA" smtClean="0"/>
              <a:pPr/>
              <a:t>2021-09-27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47E719-007B-481D-801C-C46B5A146A13}" type="slidenum">
              <a:rPr lang="en-CA" smtClean="0"/>
              <a:pPr/>
              <a:t>‹N›</a:t>
            </a:fld>
            <a:endParaRPr lang="en-CA"/>
          </a:p>
        </p:txBody>
      </p:sp>
    </p:spTree>
    <p:extLst>
      <p:ext uri="{BB962C8B-B14F-4D97-AF65-F5344CB8AC3E}">
        <p14:creationId xmlns:p14="http://schemas.microsoft.com/office/powerpoint/2010/main" val="408914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cxnSp>
        <p:nvCxnSpPr>
          <p:cNvPr id="3" name="Straight Connector 7"/>
          <p:cNvCxnSpPr/>
          <p:nvPr userDrawn="1"/>
        </p:nvCxnSpPr>
        <p:spPr>
          <a:xfrm>
            <a:off x="0" y="44450"/>
            <a:ext cx="12192000" cy="0"/>
          </a:xfrm>
          <a:prstGeom prst="line">
            <a:avLst/>
          </a:prstGeom>
          <a:ln w="127000">
            <a:solidFill>
              <a:srgbClr val="BEC3A5"/>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1268413"/>
            <a:ext cx="12192000" cy="0"/>
          </a:xfrm>
          <a:prstGeom prst="line">
            <a:avLst/>
          </a:prstGeom>
          <a:ln w="127000">
            <a:solidFill>
              <a:srgbClr val="BEC3A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44449"/>
            <a:ext cx="12192000" cy="1223963"/>
          </a:xfrm>
          <a:solidFill>
            <a:srgbClr val="0A1828"/>
          </a:solidFill>
          <a:ln>
            <a:solidFill>
              <a:srgbClr val="0A1828"/>
            </a:solidFill>
          </a:ln>
        </p:spPr>
        <p:txBody>
          <a:bodyPr>
            <a:normAutofit/>
          </a:bodyPr>
          <a:lstStyle>
            <a:lvl1pPr algn="ctr">
              <a:defRPr sz="4000" b="1">
                <a:solidFill>
                  <a:schemeClr val="bg1"/>
                </a:solidFill>
                <a:latin typeface="+mj-lt"/>
              </a:defRPr>
            </a:lvl1pPr>
          </a:lstStyle>
          <a:p>
            <a:r>
              <a:rPr lang="en-US" dirty="0" smtClean="0"/>
              <a:t>Click to edit Master title style</a:t>
            </a:r>
            <a:endParaRPr lang="en-CA" dirty="0"/>
          </a:p>
        </p:txBody>
      </p:sp>
    </p:spTree>
    <p:extLst>
      <p:ext uri="{BB962C8B-B14F-4D97-AF65-F5344CB8AC3E}">
        <p14:creationId xmlns:p14="http://schemas.microsoft.com/office/powerpoint/2010/main" val="17163889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8353" y="1918744"/>
            <a:ext cx="5489928" cy="3020519"/>
          </a:xfrm>
        </p:spPr>
        <p:txBody>
          <a:bodyPr vert="horz" lIns="82280" tIns="45713" rIns="82280" bIns="45713" rtlCol="0" anchor="ctr" anchorCtr="0">
            <a:noAutofit/>
          </a:bodyPr>
          <a:lstStyle>
            <a:lvl1pPr marL="0" indent="0" algn="l" defTabSz="914247" rtl="0" eaLnBrk="1" latinLnBrk="0" hangingPunct="1">
              <a:lnSpc>
                <a:spcPct val="80000"/>
              </a:lnSpc>
              <a:spcBef>
                <a:spcPct val="0"/>
              </a:spcBef>
              <a:buClr>
                <a:schemeClr val="tx1"/>
              </a:buClr>
              <a:buFont typeface="Ciscolight" pitchFamily="2" charset="0"/>
              <a:buNone/>
              <a:defRPr lang="en-US" sz="60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3360" y="872691"/>
            <a:ext cx="5193792" cy="5120640"/>
          </a:xfrm>
          <a:prstGeom prst="rect">
            <a:avLst/>
          </a:prstGeom>
        </p:spPr>
        <p:txBody>
          <a:bodyPr lIns="121883" tIns="60941" rIns="121883" bIns="60941" anchor="ctr" anchorCtr="0">
            <a:noAutofit/>
          </a:bodyPr>
          <a:lstStyle>
            <a:lvl1pPr marL="0" indent="0">
              <a:buFontTx/>
              <a:buNone/>
              <a:defRPr sz="2100" baseline="0">
                <a:solidFill>
                  <a:schemeClr val="tx2"/>
                </a:solidFill>
                <a:latin typeface="+mn-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cxnSp>
        <p:nvCxnSpPr>
          <p:cNvPr id="5" name="Straight Connector 4"/>
          <p:cNvCxnSpPr/>
          <p:nvPr userDrawn="1"/>
        </p:nvCxnSpPr>
        <p:spPr>
          <a:xfrm>
            <a:off x="6134100" y="812807"/>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855672"/>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3F69C65-A60C-41A6-84AF-407E28C52906}" type="datetimeFigureOut">
              <a:rPr lang="en-CA" smtClean="0"/>
              <a:pPr/>
              <a:t>2021-09-27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47E719-007B-481D-801C-C46B5A146A13}" type="slidenum">
              <a:rPr lang="en-CA" smtClean="0"/>
              <a:pPr/>
              <a:t>‹N›</a:t>
            </a:fld>
            <a:endParaRPr lang="en-CA"/>
          </a:p>
        </p:txBody>
      </p:sp>
    </p:spTree>
    <p:extLst>
      <p:ext uri="{BB962C8B-B14F-4D97-AF65-F5344CB8AC3E}">
        <p14:creationId xmlns:p14="http://schemas.microsoft.com/office/powerpoint/2010/main" val="337512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F69C65-A60C-41A6-84AF-407E28C52906}" type="datetimeFigureOut">
              <a:rPr lang="en-CA" smtClean="0"/>
              <a:pPr/>
              <a:t>2021-09-27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47E719-007B-481D-801C-C46B5A146A13}" type="slidenum">
              <a:rPr lang="en-CA" smtClean="0"/>
              <a:pPr/>
              <a:t>‹N›</a:t>
            </a:fld>
            <a:endParaRPr lang="en-CA"/>
          </a:p>
        </p:txBody>
      </p:sp>
    </p:spTree>
    <p:extLst>
      <p:ext uri="{BB962C8B-B14F-4D97-AF65-F5344CB8AC3E}">
        <p14:creationId xmlns:p14="http://schemas.microsoft.com/office/powerpoint/2010/main" val="366088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3F69C65-A60C-41A6-84AF-407E28C52906}" type="datetimeFigureOut">
              <a:rPr lang="en-CA" smtClean="0"/>
              <a:pPr/>
              <a:t>2021-09-27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47E719-007B-481D-801C-C46B5A146A13}" type="slidenum">
              <a:rPr lang="en-CA" smtClean="0"/>
              <a:pPr/>
              <a:t>‹N›</a:t>
            </a:fld>
            <a:endParaRPr lang="en-CA"/>
          </a:p>
        </p:txBody>
      </p:sp>
    </p:spTree>
    <p:extLst>
      <p:ext uri="{BB962C8B-B14F-4D97-AF65-F5344CB8AC3E}">
        <p14:creationId xmlns:p14="http://schemas.microsoft.com/office/powerpoint/2010/main" val="282032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3F69C65-A60C-41A6-84AF-407E28C52906}" type="datetimeFigureOut">
              <a:rPr lang="en-CA" smtClean="0"/>
              <a:pPr/>
              <a:t>2021-09-27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547E719-007B-481D-801C-C46B5A146A13}" type="slidenum">
              <a:rPr lang="en-CA" smtClean="0"/>
              <a:pPr/>
              <a:t>‹N›</a:t>
            </a:fld>
            <a:endParaRPr lang="en-CA"/>
          </a:p>
        </p:txBody>
      </p:sp>
    </p:spTree>
    <p:extLst>
      <p:ext uri="{BB962C8B-B14F-4D97-AF65-F5344CB8AC3E}">
        <p14:creationId xmlns:p14="http://schemas.microsoft.com/office/powerpoint/2010/main" val="306691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3F69C65-A60C-41A6-84AF-407E28C52906}" type="datetimeFigureOut">
              <a:rPr lang="en-CA" smtClean="0"/>
              <a:pPr/>
              <a:t>2021-09-27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547E719-007B-481D-801C-C46B5A146A13}" type="slidenum">
              <a:rPr lang="en-CA" smtClean="0"/>
              <a:pPr/>
              <a:t>‹N›</a:t>
            </a:fld>
            <a:endParaRPr lang="en-CA"/>
          </a:p>
        </p:txBody>
      </p:sp>
    </p:spTree>
    <p:extLst>
      <p:ext uri="{BB962C8B-B14F-4D97-AF65-F5344CB8AC3E}">
        <p14:creationId xmlns:p14="http://schemas.microsoft.com/office/powerpoint/2010/main" val="244715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69C65-A60C-41A6-84AF-407E28C52906}" type="datetimeFigureOut">
              <a:rPr lang="en-CA" smtClean="0"/>
              <a:pPr/>
              <a:t>2021-09-27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547E719-007B-481D-801C-C46B5A146A13}" type="slidenum">
              <a:rPr lang="en-CA" smtClean="0"/>
              <a:pPr/>
              <a:t>‹N›</a:t>
            </a:fld>
            <a:endParaRPr lang="en-CA"/>
          </a:p>
        </p:txBody>
      </p:sp>
    </p:spTree>
    <p:extLst>
      <p:ext uri="{BB962C8B-B14F-4D97-AF65-F5344CB8AC3E}">
        <p14:creationId xmlns:p14="http://schemas.microsoft.com/office/powerpoint/2010/main" val="356508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69C65-A60C-41A6-84AF-407E28C52906}" type="datetimeFigureOut">
              <a:rPr lang="en-CA" smtClean="0"/>
              <a:pPr/>
              <a:t>2021-09-27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47E719-007B-481D-801C-C46B5A146A13}" type="slidenum">
              <a:rPr lang="en-CA" smtClean="0"/>
              <a:pPr/>
              <a:t>‹N›</a:t>
            </a:fld>
            <a:endParaRPr lang="en-CA"/>
          </a:p>
        </p:txBody>
      </p:sp>
    </p:spTree>
    <p:extLst>
      <p:ext uri="{BB962C8B-B14F-4D97-AF65-F5344CB8AC3E}">
        <p14:creationId xmlns:p14="http://schemas.microsoft.com/office/powerpoint/2010/main" val="363446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69C65-A60C-41A6-84AF-407E28C52906}" type="datetimeFigureOut">
              <a:rPr lang="en-CA" smtClean="0"/>
              <a:pPr/>
              <a:t>2021-09-27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47E719-007B-481D-801C-C46B5A146A13}" type="slidenum">
              <a:rPr lang="en-CA" smtClean="0"/>
              <a:pPr/>
              <a:t>‹N›</a:t>
            </a:fld>
            <a:endParaRPr lang="en-CA"/>
          </a:p>
        </p:txBody>
      </p:sp>
    </p:spTree>
    <p:extLst>
      <p:ext uri="{BB962C8B-B14F-4D97-AF65-F5344CB8AC3E}">
        <p14:creationId xmlns:p14="http://schemas.microsoft.com/office/powerpoint/2010/main" val="286545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69C65-A60C-41A6-84AF-407E28C52906}" type="datetimeFigureOut">
              <a:rPr lang="en-CA" smtClean="0"/>
              <a:pPr/>
              <a:t>2021-09-27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7E719-007B-481D-801C-C46B5A146A13}" type="slidenum">
              <a:rPr lang="en-CA" smtClean="0"/>
              <a:pPr/>
              <a:t>‹N›</a:t>
            </a:fld>
            <a:endParaRPr lang="en-CA"/>
          </a:p>
        </p:txBody>
      </p:sp>
    </p:spTree>
    <p:extLst>
      <p:ext uri="{BB962C8B-B14F-4D97-AF65-F5344CB8AC3E}">
        <p14:creationId xmlns:p14="http://schemas.microsoft.com/office/powerpoint/2010/main" val="2595419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2.xml"/><Relationship Id="rId7"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image" Target="../media/image10.gif"/><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3" Type="http://schemas.openxmlformats.org/officeDocument/2006/relationships/notesSlide" Target="../notesSlides/notesSlide4.xml"/><Relationship Id="rId7" Type="http://schemas.openxmlformats.org/officeDocument/2006/relationships/image" Target="../media/image14.emf"/><Relationship Id="rId12" Type="http://schemas.openxmlformats.org/officeDocument/2006/relationships/image" Target="../media/image22.emf"/><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image" Target="../media/image26.jpeg"/><Relationship Id="rId1" Type="http://schemas.openxmlformats.org/officeDocument/2006/relationships/tags" Target="../tags/tag5.xml"/><Relationship Id="rId6" Type="http://schemas.openxmlformats.org/officeDocument/2006/relationships/image" Target="../media/image9.jpeg"/><Relationship Id="rId11" Type="http://schemas.openxmlformats.org/officeDocument/2006/relationships/image" Target="../media/image21.emf"/><Relationship Id="rId5" Type="http://schemas.openxmlformats.org/officeDocument/2006/relationships/image" Target="../media/image11.jpeg"/><Relationship Id="rId15" Type="http://schemas.openxmlformats.org/officeDocument/2006/relationships/image" Target="../media/image25.jpeg"/><Relationship Id="rId10" Type="http://schemas.openxmlformats.org/officeDocument/2006/relationships/image" Target="../media/image20.emf"/><Relationship Id="rId4" Type="http://schemas.openxmlformats.org/officeDocument/2006/relationships/image" Target="../media/image17.jpeg"/><Relationship Id="rId9" Type="http://schemas.openxmlformats.org/officeDocument/2006/relationships/image" Target="../media/image19.emf"/><Relationship Id="rId1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3" name="Picture 2" descr="C:\Users\direzione01\Desktop\logo-3.we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779" y="4598426"/>
            <a:ext cx="5843318" cy="206025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direzione01\Desktop\unname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2157" y="1872785"/>
            <a:ext cx="6690562" cy="176426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555618" y="4049364"/>
            <a:ext cx="3127966" cy="830997"/>
          </a:xfrm>
          <a:prstGeom prst="rect">
            <a:avLst/>
          </a:prstGeom>
          <a:noFill/>
        </p:spPr>
        <p:txBody>
          <a:bodyPr wrap="square" rtlCol="0">
            <a:spAutoFit/>
          </a:bodyPr>
          <a:lstStyle/>
          <a:p>
            <a:r>
              <a:rPr lang="it-IT" sz="4800" dirty="0" smtClean="0">
                <a:latin typeface="+mj-lt"/>
              </a:rPr>
              <a:t>Presenta</a:t>
            </a:r>
            <a:endParaRPr lang="it-IT" sz="4800" dirty="0">
              <a:latin typeface="+mj-lt"/>
            </a:endParaRPr>
          </a:p>
        </p:txBody>
      </p:sp>
    </p:spTree>
    <p:extLst>
      <p:ext uri="{BB962C8B-B14F-4D97-AF65-F5344CB8AC3E}">
        <p14:creationId xmlns:p14="http://schemas.microsoft.com/office/powerpoint/2010/main" val="3652800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pPr>
              <a:defRPr/>
            </a:pPr>
            <a:r>
              <a:rPr lang="en-US" dirty="0" smtClean="0"/>
              <a:t>CLEER Enterprise Grade Switch Features </a:t>
            </a:r>
            <a:endParaRPr lang="en-US" sz="2800" dirty="0"/>
          </a:p>
        </p:txBody>
      </p:sp>
      <p:sp>
        <p:nvSpPr>
          <p:cNvPr id="20" name="Rectangle 19"/>
          <p:cNvSpPr/>
          <p:nvPr/>
        </p:nvSpPr>
        <p:spPr>
          <a:xfrm>
            <a:off x="7462838" y="5344923"/>
            <a:ext cx="1008062" cy="144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900354362"/>
              </p:ext>
            </p:extLst>
          </p:nvPr>
        </p:nvGraphicFramePr>
        <p:xfrm>
          <a:off x="109728" y="1303147"/>
          <a:ext cx="11987784" cy="5537745"/>
        </p:xfrm>
        <a:graphic>
          <a:graphicData uri="http://schemas.openxmlformats.org/drawingml/2006/table">
            <a:tbl>
              <a:tblPr firstRow="1" bandRow="1">
                <a:tableStyleId>{5C22544A-7EE6-4342-B048-85BDC9FD1C3A}</a:tableStyleId>
              </a:tblPr>
              <a:tblGrid>
                <a:gridCol w="7012041"/>
                <a:gridCol w="4975743"/>
              </a:tblGrid>
              <a:tr h="425983">
                <a:tc>
                  <a:txBody>
                    <a:bodyPr/>
                    <a:lstStyle/>
                    <a:p>
                      <a:pPr algn="ctr"/>
                      <a:r>
                        <a:rPr lang="en-US" sz="2000" dirty="0" smtClean="0">
                          <a:latin typeface="Calibri" panose="020F0502020204030204" pitchFamily="34" charset="0"/>
                        </a:rPr>
                        <a:t>Feature</a:t>
                      </a:r>
                      <a:endParaRPr lang="en-US" sz="2000" dirty="0">
                        <a:latin typeface="Calibri" panose="020F0502020204030204" pitchFamily="34" charset="0"/>
                      </a:endParaRPr>
                    </a:p>
                  </a:txBody>
                  <a:tcPr marL="91445" marR="91445" marT="45721" marB="45721" anchor="ctr"/>
                </a:tc>
                <a:tc>
                  <a:txBody>
                    <a:bodyPr/>
                    <a:lstStyle/>
                    <a:p>
                      <a:pPr algn="ctr"/>
                      <a:r>
                        <a:rPr lang="en-US" sz="2000" dirty="0" smtClean="0">
                          <a:latin typeface="Calibri" panose="020F0502020204030204" pitchFamily="34" charset="0"/>
                        </a:rPr>
                        <a:t>Benefit</a:t>
                      </a:r>
                      <a:endParaRPr lang="en-US" sz="2000" dirty="0">
                        <a:latin typeface="Calibri" panose="020F0502020204030204" pitchFamily="34" charset="0"/>
                      </a:endParaRPr>
                    </a:p>
                  </a:txBody>
                  <a:tcPr marL="91445" marR="91445" marT="45721" marB="45721" anchor="ctr"/>
                </a:tc>
              </a:tr>
              <a:tr h="425983">
                <a:tc>
                  <a:txBody>
                    <a:bodyPr/>
                    <a:lstStyle/>
                    <a:p>
                      <a:r>
                        <a:rPr lang="en-US" sz="2000" dirty="0" smtClean="0">
                          <a:latin typeface="Calibri" panose="020F0502020204030204" pitchFamily="34" charset="0"/>
                        </a:rPr>
                        <a:t>100mbs per port</a:t>
                      </a:r>
                      <a:r>
                        <a:rPr lang="en-US" sz="2000" baseline="0" dirty="0" smtClean="0">
                          <a:latin typeface="Calibri" panose="020F0502020204030204" pitchFamily="34" charset="0"/>
                        </a:rPr>
                        <a:t> (symmetrical, full duplex) - Wire speed</a:t>
                      </a:r>
                      <a:endParaRPr lang="en-US" sz="2000" dirty="0">
                        <a:latin typeface="Calibri" panose="020F0502020204030204" pitchFamily="34" charset="0"/>
                      </a:endParaRPr>
                    </a:p>
                  </a:txBody>
                  <a:tcPr marL="91445" marR="91445" marT="45721" marB="45721" anchor="ctr"/>
                </a:tc>
                <a:tc>
                  <a:txBody>
                    <a:bodyPr/>
                    <a:lstStyle/>
                    <a:p>
                      <a:pPr algn="ctr"/>
                      <a:r>
                        <a:rPr lang="en-US" sz="1800" dirty="0" smtClean="0">
                          <a:solidFill>
                            <a:schemeClr val="accent6">
                              <a:lumMod val="50000"/>
                            </a:schemeClr>
                          </a:solidFill>
                          <a:latin typeface="+mn-lt"/>
                        </a:rPr>
                        <a:t>Support HD, Megapixel </a:t>
                      </a:r>
                      <a:r>
                        <a:rPr lang="en-US" sz="1800" baseline="0" dirty="0" smtClean="0">
                          <a:solidFill>
                            <a:schemeClr val="accent6">
                              <a:lumMod val="50000"/>
                            </a:schemeClr>
                          </a:solidFill>
                          <a:latin typeface="+mn-lt"/>
                        </a:rPr>
                        <a:t>&amp; Other Application</a:t>
                      </a:r>
                      <a:r>
                        <a:rPr lang="en-US" sz="1800" dirty="0" smtClean="0">
                          <a:solidFill>
                            <a:schemeClr val="accent6">
                              <a:lumMod val="50000"/>
                            </a:schemeClr>
                          </a:solidFill>
                          <a:latin typeface="+mn-lt"/>
                        </a:rPr>
                        <a:t> </a:t>
                      </a:r>
                      <a:endParaRPr lang="en-US" sz="1800" dirty="0">
                        <a:solidFill>
                          <a:schemeClr val="accent6">
                            <a:lumMod val="50000"/>
                          </a:schemeClr>
                        </a:solidFill>
                        <a:latin typeface="+mn-lt"/>
                      </a:endParaRPr>
                    </a:p>
                  </a:txBody>
                  <a:tcPr marL="91445" marR="91445" marT="45721" marB="45721" anchor="ctr"/>
                </a:tc>
              </a:tr>
              <a:tr h="425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Over 2,000ft (609m)</a:t>
                      </a:r>
                      <a:r>
                        <a:rPr lang="en-US" sz="2000" baseline="0" dirty="0" smtClean="0">
                          <a:latin typeface="Calibri" panose="020F0502020204030204" pitchFamily="34" charset="0"/>
                        </a:rPr>
                        <a:t> Reach on coax cable</a:t>
                      </a:r>
                      <a:endParaRPr lang="en-US" sz="2000" dirty="0" smtClean="0">
                        <a:latin typeface="Calibri" panose="020F0502020204030204" pitchFamily="34" charset="0"/>
                      </a:endParaRPr>
                    </a:p>
                  </a:txBody>
                  <a:tcPr marL="91445" marR="91445" marT="45721" marB="4572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6">
                              <a:lumMod val="50000"/>
                            </a:schemeClr>
                          </a:solidFill>
                          <a:latin typeface="+mn-lt"/>
                        </a:rPr>
                        <a:t>Eliminate need for IDF closets – Point</a:t>
                      </a:r>
                      <a:r>
                        <a:rPr lang="en-US" sz="1800" baseline="0" dirty="0" smtClean="0">
                          <a:solidFill>
                            <a:schemeClr val="accent6">
                              <a:lumMod val="50000"/>
                            </a:schemeClr>
                          </a:solidFill>
                          <a:latin typeface="+mn-lt"/>
                        </a:rPr>
                        <a:t> to point</a:t>
                      </a:r>
                      <a:endParaRPr lang="en-US" sz="1800" dirty="0" smtClean="0">
                        <a:solidFill>
                          <a:schemeClr val="accent6">
                            <a:lumMod val="50000"/>
                          </a:schemeClr>
                        </a:solidFill>
                        <a:latin typeface="+mn-lt"/>
                      </a:endParaRPr>
                    </a:p>
                  </a:txBody>
                  <a:tcPr marL="91445" marR="91445" marT="45721" marB="45721" anchor="ctr"/>
                </a:tc>
              </a:tr>
              <a:tr h="425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500w/1,000w (or 1,600w) Hot Swappable, Power Sharing, AC/DC</a:t>
                      </a:r>
                      <a:endParaRPr lang="en-US" sz="2000" dirty="0" smtClean="0">
                        <a:latin typeface="Calibri" panose="020F0502020204030204" pitchFamily="34" charset="0"/>
                      </a:endParaRPr>
                    </a:p>
                  </a:txBody>
                  <a:tcPr marL="91445" marR="91445" marT="45721" marB="45721" anchor="ctr"/>
                </a:tc>
                <a:tc>
                  <a:txBody>
                    <a:bodyPr/>
                    <a:lstStyle/>
                    <a:p>
                      <a:pPr algn="ctr"/>
                      <a:r>
                        <a:rPr lang="en-US" sz="1800" dirty="0" smtClean="0">
                          <a:solidFill>
                            <a:schemeClr val="accent6">
                              <a:lumMod val="50000"/>
                            </a:schemeClr>
                          </a:solidFill>
                          <a:latin typeface="+mn-lt"/>
                        </a:rPr>
                        <a:t>Power redundancy and flexibility</a:t>
                      </a:r>
                      <a:endParaRPr lang="en-US" sz="1800" dirty="0">
                        <a:solidFill>
                          <a:schemeClr val="accent6">
                            <a:lumMod val="50000"/>
                          </a:schemeClr>
                        </a:solidFill>
                        <a:latin typeface="+mn-lt"/>
                      </a:endParaRPr>
                    </a:p>
                  </a:txBody>
                  <a:tcPr marL="91445" marR="91445" marT="45721" marB="45721" anchor="ctr"/>
                </a:tc>
              </a:tr>
              <a:tr h="425983">
                <a:tc>
                  <a:txBody>
                    <a:bodyPr/>
                    <a:lstStyle/>
                    <a:p>
                      <a:r>
                        <a:rPr lang="sv-SE" sz="2000" dirty="0" smtClean="0">
                          <a:latin typeface="Calibri" panose="020F0502020204030204" pitchFamily="34" charset="0"/>
                        </a:rPr>
                        <a:t>2x1 GbE Copper/Fiber Uplink Ports </a:t>
                      </a:r>
                    </a:p>
                  </a:txBody>
                  <a:tcPr marL="91445" marR="91445" marT="45721" marB="45721" anchor="ctr"/>
                </a:tc>
                <a:tc>
                  <a:txBody>
                    <a:bodyPr/>
                    <a:lstStyle/>
                    <a:p>
                      <a:pPr algn="ctr"/>
                      <a:r>
                        <a:rPr lang="en-US" sz="1800" dirty="0" smtClean="0">
                          <a:solidFill>
                            <a:schemeClr val="accent6">
                              <a:lumMod val="50000"/>
                            </a:schemeClr>
                          </a:solidFill>
                          <a:latin typeface="+mn-lt"/>
                        </a:rPr>
                        <a:t>Increase speeds,</a:t>
                      </a:r>
                      <a:r>
                        <a:rPr lang="en-US" sz="1800" baseline="0" dirty="0" smtClean="0">
                          <a:solidFill>
                            <a:schemeClr val="accent6">
                              <a:lumMod val="50000"/>
                            </a:schemeClr>
                          </a:solidFill>
                          <a:latin typeface="+mn-lt"/>
                        </a:rPr>
                        <a:t> Spanning tree for redundancy</a:t>
                      </a:r>
                      <a:endParaRPr lang="en-US" sz="1800" dirty="0">
                        <a:solidFill>
                          <a:schemeClr val="accent6">
                            <a:lumMod val="50000"/>
                          </a:schemeClr>
                        </a:solidFill>
                        <a:latin typeface="+mn-lt"/>
                      </a:endParaRPr>
                    </a:p>
                  </a:txBody>
                  <a:tcPr marL="91445" marR="91445" marT="45721" marB="45721" anchor="ctr"/>
                </a:tc>
              </a:tr>
              <a:tr h="425983">
                <a:tc>
                  <a:txBody>
                    <a:bodyPr/>
                    <a:lstStyle/>
                    <a:p>
                      <a:r>
                        <a:rPr lang="en-CA" sz="2000" dirty="0" smtClean="0"/>
                        <a:t>Dedicated Management and Console Ports.</a:t>
                      </a:r>
                    </a:p>
                  </a:txBody>
                  <a:tcPr marT="45713" marB="45713"/>
                </a:tc>
                <a:tc>
                  <a:txBody>
                    <a:bodyPr/>
                    <a:lstStyle/>
                    <a:p>
                      <a:pPr algn="ctr"/>
                      <a:r>
                        <a:rPr lang="en-US" sz="1800" dirty="0" smtClean="0">
                          <a:solidFill>
                            <a:schemeClr val="accent6">
                              <a:lumMod val="50000"/>
                            </a:schemeClr>
                          </a:solidFill>
                          <a:latin typeface="+mn-lt"/>
                        </a:rPr>
                        <a:t>Increase security</a:t>
                      </a:r>
                      <a:r>
                        <a:rPr lang="en-US" sz="1800" baseline="0" dirty="0" smtClean="0">
                          <a:solidFill>
                            <a:schemeClr val="accent6">
                              <a:lumMod val="50000"/>
                            </a:schemeClr>
                          </a:solidFill>
                          <a:latin typeface="+mn-lt"/>
                        </a:rPr>
                        <a:t> – separate network</a:t>
                      </a:r>
                      <a:endParaRPr lang="en-US" sz="1800" dirty="0">
                        <a:solidFill>
                          <a:schemeClr val="accent6">
                            <a:lumMod val="50000"/>
                          </a:schemeClr>
                        </a:solidFill>
                        <a:latin typeface="+mn-lt"/>
                      </a:endParaRPr>
                    </a:p>
                  </a:txBody>
                  <a:tcPr marL="91445" marR="91445" marT="45721" marB="45721" anchor="ctr"/>
                </a:tc>
              </a:tr>
              <a:tr h="425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Layer 2 Management Features: SNMP, LLDP, VLAN</a:t>
                      </a:r>
                    </a:p>
                  </a:txBody>
                  <a:tcPr marL="91445" marR="91445" marT="45721" marB="45721" anchor="ctr"/>
                </a:tc>
                <a:tc>
                  <a:txBody>
                    <a:bodyPr/>
                    <a:lstStyle/>
                    <a:p>
                      <a:pPr algn="ctr"/>
                      <a:r>
                        <a:rPr lang="en-US" sz="1800" dirty="0" smtClean="0">
                          <a:solidFill>
                            <a:schemeClr val="accent6">
                              <a:lumMod val="50000"/>
                            </a:schemeClr>
                          </a:solidFill>
                          <a:latin typeface="+mn-lt"/>
                        </a:rPr>
                        <a:t>No</a:t>
                      </a:r>
                      <a:r>
                        <a:rPr lang="en-US" sz="1800" baseline="0" dirty="0" smtClean="0">
                          <a:solidFill>
                            <a:schemeClr val="accent6">
                              <a:lumMod val="50000"/>
                            </a:schemeClr>
                          </a:solidFill>
                          <a:latin typeface="+mn-lt"/>
                        </a:rPr>
                        <a:t> need for additional switching hardware</a:t>
                      </a:r>
                      <a:endParaRPr lang="en-US" sz="1800" dirty="0">
                        <a:solidFill>
                          <a:schemeClr val="accent6">
                            <a:lumMod val="50000"/>
                          </a:schemeClr>
                        </a:solidFill>
                        <a:latin typeface="+mn-lt"/>
                      </a:endParaRPr>
                    </a:p>
                  </a:txBody>
                  <a:tcPr marL="91445" marR="91445" marT="45721" marB="45721" anchor="ctr"/>
                </a:tc>
              </a:tr>
              <a:tr h="425983">
                <a:tc>
                  <a:txBody>
                    <a:bodyPr/>
                    <a:lstStyle/>
                    <a:p>
                      <a:r>
                        <a:rPr lang="en-US" sz="2000" dirty="0" smtClean="0">
                          <a:latin typeface="Calibri" panose="020F0502020204030204" pitchFamily="34" charset="0"/>
                        </a:rPr>
                        <a:t>Remote</a:t>
                      </a:r>
                      <a:r>
                        <a:rPr lang="en-US" sz="2000" baseline="0" dirty="0" smtClean="0">
                          <a:latin typeface="Calibri" panose="020F0502020204030204" pitchFamily="34" charset="0"/>
                        </a:rPr>
                        <a:t> Switch Management</a:t>
                      </a:r>
                      <a:endParaRPr lang="en-US" sz="2000" dirty="0">
                        <a:latin typeface="Calibri" panose="020F0502020204030204" pitchFamily="34" charset="0"/>
                      </a:endParaRPr>
                    </a:p>
                  </a:txBody>
                  <a:tcPr marL="91445" marR="91445" marT="45721" marB="45721" anchor="ctr"/>
                </a:tc>
                <a:tc>
                  <a:txBody>
                    <a:bodyPr/>
                    <a:lstStyle/>
                    <a:p>
                      <a:pPr algn="ctr"/>
                      <a:r>
                        <a:rPr lang="en-US" sz="1800" dirty="0" smtClean="0">
                          <a:solidFill>
                            <a:schemeClr val="accent6">
                              <a:lumMod val="50000"/>
                            </a:schemeClr>
                          </a:solidFill>
                          <a:latin typeface="+mn-lt"/>
                        </a:rPr>
                        <a:t>Eliminate</a:t>
                      </a:r>
                      <a:r>
                        <a:rPr lang="en-US" sz="1800" baseline="0" dirty="0" smtClean="0">
                          <a:solidFill>
                            <a:schemeClr val="accent6">
                              <a:lumMod val="50000"/>
                            </a:schemeClr>
                          </a:solidFill>
                          <a:latin typeface="+mn-lt"/>
                        </a:rPr>
                        <a:t> truck rolls – Immediate response</a:t>
                      </a:r>
                      <a:endParaRPr lang="en-US" sz="1800" dirty="0">
                        <a:solidFill>
                          <a:schemeClr val="accent6">
                            <a:lumMod val="50000"/>
                          </a:schemeClr>
                        </a:solidFill>
                        <a:latin typeface="+mn-lt"/>
                      </a:endParaRPr>
                    </a:p>
                  </a:txBody>
                  <a:tcPr marL="91445" marR="91445" marT="45721" marB="45721" anchor="ctr"/>
                </a:tc>
              </a:tr>
              <a:tr h="425983">
                <a:tc>
                  <a:txBody>
                    <a:bodyPr/>
                    <a:lstStyle/>
                    <a:p>
                      <a:r>
                        <a:rPr lang="en-US" sz="2000" dirty="0" smtClean="0">
                          <a:latin typeface="Calibri" panose="020F0502020204030204" pitchFamily="34" charset="0"/>
                        </a:rPr>
                        <a:t>Power Control By Port:</a:t>
                      </a:r>
                      <a:r>
                        <a:rPr lang="en-US" sz="2000" baseline="0" dirty="0" smtClean="0">
                          <a:latin typeface="Calibri" panose="020F0502020204030204" pitchFamily="34" charset="0"/>
                        </a:rPr>
                        <a:t>  Recycle or Turn Power On or Off. </a:t>
                      </a:r>
                      <a:endParaRPr lang="en-US" sz="2000" dirty="0">
                        <a:latin typeface="Calibri" panose="020F0502020204030204" pitchFamily="34" charset="0"/>
                      </a:endParaRPr>
                    </a:p>
                  </a:txBody>
                  <a:tcPr marL="91445" marR="91445" marT="45721" marB="45721" anchor="ctr"/>
                </a:tc>
                <a:tc>
                  <a:txBody>
                    <a:bodyPr/>
                    <a:lstStyle/>
                    <a:p>
                      <a:pPr algn="ctr"/>
                      <a:r>
                        <a:rPr lang="en-US" sz="1800" dirty="0" smtClean="0">
                          <a:solidFill>
                            <a:schemeClr val="accent6">
                              <a:lumMod val="50000"/>
                            </a:schemeClr>
                          </a:solidFill>
                          <a:latin typeface="+mn-lt"/>
                        </a:rPr>
                        <a:t>Eliminate</a:t>
                      </a:r>
                      <a:r>
                        <a:rPr lang="en-US" sz="1800" baseline="0" dirty="0" smtClean="0">
                          <a:solidFill>
                            <a:schemeClr val="accent6">
                              <a:lumMod val="50000"/>
                            </a:schemeClr>
                          </a:solidFill>
                          <a:latin typeface="+mn-lt"/>
                        </a:rPr>
                        <a:t> truck rolls – remote reset</a:t>
                      </a:r>
                      <a:endParaRPr lang="en-US" sz="1800" dirty="0">
                        <a:solidFill>
                          <a:schemeClr val="accent6">
                            <a:lumMod val="50000"/>
                          </a:schemeClr>
                        </a:solidFill>
                        <a:latin typeface="+mn-lt"/>
                      </a:endParaRPr>
                    </a:p>
                  </a:txBody>
                  <a:tcPr marL="91445" marR="91445" marT="45721" marB="45721" anchor="ctr"/>
                </a:tc>
              </a:tr>
              <a:tr h="425983">
                <a:tc>
                  <a:txBody>
                    <a:bodyPr/>
                    <a:lstStyle/>
                    <a:p>
                      <a:r>
                        <a:rPr lang="en-US" sz="2000" dirty="0" smtClean="0">
                          <a:latin typeface="Calibri" panose="020F0502020204030204" pitchFamily="34" charset="0"/>
                        </a:rPr>
                        <a:t>Port Locking for Higher Security</a:t>
                      </a:r>
                      <a:r>
                        <a:rPr lang="en-US" sz="2000" baseline="0" dirty="0" smtClean="0">
                          <a:latin typeface="Calibri" panose="020F0502020204030204" pitchFamily="34" charset="0"/>
                        </a:rPr>
                        <a:t> </a:t>
                      </a:r>
                      <a:endParaRPr lang="en-US" sz="1400" dirty="0">
                        <a:latin typeface="Calibri" panose="020F0502020204030204" pitchFamily="34" charset="0"/>
                      </a:endParaRPr>
                    </a:p>
                  </a:txBody>
                  <a:tcPr marL="91445" marR="91445" marT="45721" marB="45721" anchor="ctr"/>
                </a:tc>
                <a:tc>
                  <a:txBody>
                    <a:bodyPr/>
                    <a:lstStyle/>
                    <a:p>
                      <a:pPr algn="ctr"/>
                      <a:r>
                        <a:rPr lang="en-US" sz="1800" dirty="0" smtClean="0">
                          <a:solidFill>
                            <a:schemeClr val="accent6">
                              <a:lumMod val="50000"/>
                            </a:schemeClr>
                          </a:solidFill>
                          <a:latin typeface="+mn-lt"/>
                        </a:rPr>
                        <a:t>Increase</a:t>
                      </a:r>
                      <a:r>
                        <a:rPr lang="en-US" sz="1800" baseline="0" dirty="0" smtClean="0">
                          <a:solidFill>
                            <a:schemeClr val="accent6">
                              <a:lumMod val="50000"/>
                            </a:schemeClr>
                          </a:solidFill>
                          <a:latin typeface="+mn-lt"/>
                        </a:rPr>
                        <a:t> security – no access to the network</a:t>
                      </a:r>
                      <a:endParaRPr lang="en-US" sz="1800" dirty="0">
                        <a:solidFill>
                          <a:schemeClr val="accent6">
                            <a:lumMod val="50000"/>
                          </a:schemeClr>
                        </a:solidFill>
                        <a:latin typeface="+mn-lt"/>
                      </a:endParaRPr>
                    </a:p>
                  </a:txBody>
                  <a:tcPr marL="91445" marR="91445" marT="45721" marB="45721" anchor="ctr"/>
                </a:tc>
              </a:tr>
              <a:tr h="425983">
                <a:tc>
                  <a:txBody>
                    <a:bodyPr/>
                    <a:lstStyle/>
                    <a:p>
                      <a:r>
                        <a:rPr lang="en-US" sz="2000" dirty="0" smtClean="0">
                          <a:latin typeface="Calibri" panose="020F0502020204030204" pitchFamily="34" charset="0"/>
                        </a:rPr>
                        <a:t>Detailed Port Statistics for Easy Troubleshooting</a:t>
                      </a:r>
                      <a:r>
                        <a:rPr lang="en-US" sz="2000" baseline="0" dirty="0" smtClean="0">
                          <a:latin typeface="Calibri" panose="020F0502020204030204" pitchFamily="34" charset="0"/>
                        </a:rPr>
                        <a:t> </a:t>
                      </a:r>
                      <a:endParaRPr lang="en-US" sz="2000" dirty="0">
                        <a:latin typeface="Calibri" panose="020F0502020204030204" pitchFamily="34" charset="0"/>
                      </a:endParaRPr>
                    </a:p>
                  </a:txBody>
                  <a:tcPr marL="91445" marR="91445" marT="45721" marB="45721" anchor="ctr"/>
                </a:tc>
                <a:tc>
                  <a:txBody>
                    <a:bodyPr/>
                    <a:lstStyle/>
                    <a:p>
                      <a:pPr algn="ctr"/>
                      <a:r>
                        <a:rPr lang="en-US" sz="1800" dirty="0" smtClean="0">
                          <a:solidFill>
                            <a:schemeClr val="accent6">
                              <a:lumMod val="50000"/>
                            </a:schemeClr>
                          </a:solidFill>
                          <a:latin typeface="+mn-lt"/>
                        </a:rPr>
                        <a:t>Easy trouble shooting - Improve</a:t>
                      </a:r>
                      <a:r>
                        <a:rPr lang="en-US" sz="1800" baseline="0" dirty="0" smtClean="0">
                          <a:solidFill>
                            <a:schemeClr val="accent6">
                              <a:lumMod val="50000"/>
                            </a:schemeClr>
                          </a:solidFill>
                          <a:latin typeface="+mn-lt"/>
                        </a:rPr>
                        <a:t> response times </a:t>
                      </a:r>
                      <a:endParaRPr lang="en-US" sz="1800" dirty="0">
                        <a:solidFill>
                          <a:schemeClr val="accent6">
                            <a:lumMod val="50000"/>
                          </a:schemeClr>
                        </a:solidFill>
                        <a:latin typeface="+mn-lt"/>
                      </a:endParaRPr>
                    </a:p>
                  </a:txBody>
                  <a:tcPr marL="91445" marR="91445" marT="45721" marB="45721" anchor="ctr"/>
                </a:tc>
              </a:tr>
              <a:tr h="425966">
                <a:tc>
                  <a:txBody>
                    <a:bodyPr/>
                    <a:lstStyle/>
                    <a:p>
                      <a:r>
                        <a:rPr lang="en-US" sz="2000" dirty="0" smtClean="0"/>
                        <a:t>Supports IEEE 802.3af &amp; 802.3at compliant Devices </a:t>
                      </a:r>
                      <a:endParaRPr lang="en-US" sz="2000" dirty="0"/>
                    </a:p>
                  </a:txBody>
                  <a:tcPr marT="45713" marB="45713"/>
                </a:tc>
                <a:tc>
                  <a:txBody>
                    <a:bodyPr/>
                    <a:lstStyle/>
                    <a:p>
                      <a:pPr algn="ctr"/>
                      <a:r>
                        <a:rPr lang="en-US" sz="1800" dirty="0" smtClean="0">
                          <a:solidFill>
                            <a:schemeClr val="accent6">
                              <a:lumMod val="50000"/>
                            </a:schemeClr>
                          </a:solidFill>
                          <a:latin typeface="+mn-lt"/>
                        </a:rPr>
                        <a:t>Create</a:t>
                      </a:r>
                      <a:r>
                        <a:rPr lang="en-US" sz="1800" baseline="0" dirty="0" smtClean="0">
                          <a:solidFill>
                            <a:schemeClr val="accent6">
                              <a:lumMod val="50000"/>
                            </a:schemeClr>
                          </a:solidFill>
                          <a:latin typeface="+mn-lt"/>
                        </a:rPr>
                        <a:t> IP backbone for IP devices</a:t>
                      </a:r>
                      <a:endParaRPr lang="en-US" sz="1800" dirty="0">
                        <a:solidFill>
                          <a:schemeClr val="accent6">
                            <a:lumMod val="50000"/>
                          </a:schemeClr>
                        </a:solidFill>
                        <a:latin typeface="+mn-lt"/>
                      </a:endParaRPr>
                    </a:p>
                  </a:txBody>
                  <a:tcPr marT="45713" marB="45713"/>
                </a:tc>
              </a:tr>
              <a:tr h="425966">
                <a:tc>
                  <a:txBody>
                    <a:bodyPr/>
                    <a:lstStyle/>
                    <a:p>
                      <a:r>
                        <a:rPr lang="en-CA" sz="2000" dirty="0" smtClean="0"/>
                        <a:t>An Intuitive Web GUI Simplifying</a:t>
                      </a:r>
                      <a:r>
                        <a:rPr lang="en-CA" sz="2000" baseline="0" dirty="0" smtClean="0"/>
                        <a:t> Management</a:t>
                      </a:r>
                      <a:endParaRPr lang="en-US" sz="2000" dirty="0"/>
                    </a:p>
                  </a:txBody>
                  <a:tcPr marT="45713" marB="45713"/>
                </a:tc>
                <a:tc>
                  <a:txBody>
                    <a:bodyPr/>
                    <a:lstStyle/>
                    <a:p>
                      <a:pPr algn="ctr"/>
                      <a:r>
                        <a:rPr lang="en-US" sz="1800" dirty="0" smtClean="0">
                          <a:solidFill>
                            <a:schemeClr val="accent6">
                              <a:lumMod val="50000"/>
                            </a:schemeClr>
                          </a:solidFill>
                          <a:latin typeface="+mn-lt"/>
                        </a:rPr>
                        <a:t>Easy onboarding</a:t>
                      </a:r>
                      <a:r>
                        <a:rPr lang="en-US" sz="1800" baseline="0" dirty="0" smtClean="0">
                          <a:solidFill>
                            <a:schemeClr val="accent6">
                              <a:lumMod val="50000"/>
                            </a:schemeClr>
                          </a:solidFill>
                          <a:latin typeface="+mn-lt"/>
                        </a:rPr>
                        <a:t> for staff</a:t>
                      </a:r>
                      <a:endParaRPr lang="en-US" sz="1800" dirty="0">
                        <a:solidFill>
                          <a:schemeClr val="accent6">
                            <a:lumMod val="50000"/>
                          </a:schemeClr>
                        </a:solidFill>
                        <a:latin typeface="+mn-lt"/>
                      </a:endParaRPr>
                    </a:p>
                  </a:txBody>
                  <a:tcPr marT="45713" marB="45713"/>
                </a:tc>
              </a:tr>
            </a:tbl>
          </a:graphicData>
        </a:graphic>
      </p:graphicFrame>
    </p:spTree>
    <p:custDataLst>
      <p:tags r:id="rId1"/>
    </p:custDataLst>
    <p:extLst>
      <p:ext uri="{BB962C8B-B14F-4D97-AF65-F5344CB8AC3E}">
        <p14:creationId xmlns:p14="http://schemas.microsoft.com/office/powerpoint/2010/main" val="132387110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CLEER SWITCH </a:t>
            </a:r>
            <a:r>
              <a:rPr lang="en-US" dirty="0" smtClean="0">
                <a:solidFill>
                  <a:srgbClr val="C00000"/>
                </a:solidFill>
              </a:rPr>
              <a:t>CUSTOMER</a:t>
            </a:r>
            <a:r>
              <a:rPr lang="en-US" dirty="0" smtClean="0"/>
              <a:t> BENEFITS</a:t>
            </a:r>
            <a:br>
              <a:rPr lang="en-US" dirty="0" smtClean="0"/>
            </a:br>
            <a:r>
              <a:rPr lang="en-US" dirty="0" smtClean="0"/>
              <a:t>Analog to IP - Quick, Easy and Lower Cost. </a:t>
            </a:r>
            <a:endParaRPr lang="en-US" dirty="0"/>
          </a:p>
        </p:txBody>
      </p:sp>
      <p:pic>
        <p:nvPicPr>
          <p:cNvPr id="14340" name="Picture 3"/>
          <p:cNvPicPr>
            <a:picLocks noChangeAspect="1"/>
          </p:cNvPicPr>
          <p:nvPr/>
        </p:nvPicPr>
        <p:blipFill>
          <a:blip r:embed="rId4" cstate="print">
            <a:extLst>
              <a:ext uri="{28A0092B-C50C-407E-A947-70E740481C1C}">
                <a14:useLocalDpi xmlns:a14="http://schemas.microsoft.com/office/drawing/2010/main" val="0"/>
              </a:ext>
            </a:extLst>
          </a:blip>
          <a:srcRect b="43690"/>
          <a:stretch>
            <a:fillRect/>
          </a:stretch>
        </p:blipFill>
        <p:spPr bwMode="auto">
          <a:xfrm>
            <a:off x="317175" y="4567965"/>
            <a:ext cx="4672792" cy="225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p:cNvPicPr>
            <a:picLocks noChangeAspect="1"/>
          </p:cNvPicPr>
          <p:nvPr/>
        </p:nvPicPr>
        <p:blipFill>
          <a:blip r:embed="rId5" cstate="print">
            <a:extLst>
              <a:ext uri="{28A0092B-C50C-407E-A947-70E740481C1C}">
                <a14:useLocalDpi xmlns:a14="http://schemas.microsoft.com/office/drawing/2010/main" val="0"/>
              </a:ext>
            </a:extLst>
          </a:blip>
          <a:srcRect t="10054" b="33018"/>
          <a:stretch>
            <a:fillRect/>
          </a:stretch>
        </p:blipFill>
        <p:spPr bwMode="auto">
          <a:xfrm>
            <a:off x="317175" y="1651792"/>
            <a:ext cx="4688638" cy="258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5"/>
          <p:cNvSpPr txBox="1">
            <a:spLocks noChangeArrowheads="1"/>
          </p:cNvSpPr>
          <p:nvPr/>
        </p:nvSpPr>
        <p:spPr bwMode="auto">
          <a:xfrm>
            <a:off x="71493" y="1466849"/>
            <a:ext cx="181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800" b="1" i="1" dirty="0">
                <a:solidFill>
                  <a:srgbClr val="960000"/>
                </a:solidFill>
              </a:rPr>
              <a:t>From Partial IP</a:t>
            </a:r>
          </a:p>
        </p:txBody>
      </p:sp>
      <p:sp>
        <p:nvSpPr>
          <p:cNvPr id="14343" name="TextBox 9"/>
          <p:cNvSpPr txBox="1">
            <a:spLocks noChangeArrowheads="1"/>
          </p:cNvSpPr>
          <p:nvPr/>
        </p:nvSpPr>
        <p:spPr bwMode="auto">
          <a:xfrm>
            <a:off x="71493" y="4318537"/>
            <a:ext cx="255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800" b="1" i="1" dirty="0">
                <a:solidFill>
                  <a:srgbClr val="960000"/>
                </a:solidFill>
              </a:rPr>
              <a:t>To All IP Made Simple</a:t>
            </a:r>
          </a:p>
        </p:txBody>
      </p:sp>
      <p:sp>
        <p:nvSpPr>
          <p:cNvPr id="8" name="Rectangle 3"/>
          <p:cNvSpPr txBox="1">
            <a:spLocks noChangeArrowheads="1"/>
          </p:cNvSpPr>
          <p:nvPr/>
        </p:nvSpPr>
        <p:spPr bwMode="auto">
          <a:xfrm>
            <a:off x="5735638" y="1504951"/>
            <a:ext cx="614241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447675"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300"/>
              </a:spcBef>
              <a:buFontTx/>
              <a:buNone/>
              <a:defRPr/>
            </a:pPr>
            <a:r>
              <a:rPr lang="en-US" sz="2000" dirty="0">
                <a:solidFill>
                  <a:srgbClr val="C00000"/>
                </a:solidFill>
              </a:rPr>
              <a:t>Reduce Infrastructure Costs - Better ROI</a:t>
            </a:r>
          </a:p>
          <a:p>
            <a:pPr marL="230188" indent="-230188">
              <a:spcBef>
                <a:spcPts val="300"/>
              </a:spcBef>
              <a:defRPr/>
            </a:pPr>
            <a:r>
              <a:rPr lang="en-US" sz="1600" dirty="0"/>
              <a:t>No cabling, no IDF closet requirements; less planning costs.</a:t>
            </a:r>
          </a:p>
          <a:p>
            <a:pPr marL="230188" indent="-230188">
              <a:spcBef>
                <a:spcPts val="300"/>
              </a:spcBef>
              <a:defRPr/>
            </a:pPr>
            <a:r>
              <a:rPr lang="en-US" sz="1600" dirty="0"/>
              <a:t>Better PoE port utilization.</a:t>
            </a:r>
          </a:p>
          <a:p>
            <a:pPr eaLnBrk="1" hangingPunct="1">
              <a:spcBef>
                <a:spcPts val="900"/>
              </a:spcBef>
              <a:buFontTx/>
              <a:buNone/>
              <a:defRPr/>
            </a:pPr>
            <a:r>
              <a:rPr lang="en-US" sz="2000" dirty="0">
                <a:solidFill>
                  <a:srgbClr val="C00000"/>
                </a:solidFill>
              </a:rPr>
              <a:t>No Business or Network Disruption</a:t>
            </a:r>
          </a:p>
          <a:p>
            <a:pPr marL="230188" lvl="1" indent="-230188">
              <a:spcBef>
                <a:spcPts val="300"/>
              </a:spcBef>
              <a:buFont typeface="Arial" panose="020B0604020202020204" pitchFamily="34" charset="0"/>
              <a:buChar char="•"/>
              <a:defRPr/>
            </a:pPr>
            <a:r>
              <a:rPr lang="en-US" sz="1600" dirty="0"/>
              <a:t>Leverage existing infrastructure </a:t>
            </a:r>
          </a:p>
          <a:p>
            <a:pPr marL="230188" lvl="1" indent="-230188">
              <a:spcBef>
                <a:spcPts val="300"/>
              </a:spcBef>
              <a:buFont typeface="Arial" panose="020B0604020202020204" pitchFamily="34" charset="0"/>
              <a:buChar char="•"/>
              <a:defRPr/>
            </a:pPr>
            <a:r>
              <a:rPr lang="en-US" sz="1600" dirty="0"/>
              <a:t>Simplify network management for IP video.</a:t>
            </a:r>
          </a:p>
          <a:p>
            <a:pPr eaLnBrk="1" hangingPunct="1">
              <a:spcBef>
                <a:spcPts val="900"/>
              </a:spcBef>
              <a:buFontTx/>
              <a:buNone/>
              <a:defRPr/>
            </a:pPr>
            <a:r>
              <a:rPr lang="en-US" sz="2000" dirty="0">
                <a:solidFill>
                  <a:srgbClr val="C00000"/>
                </a:solidFill>
              </a:rPr>
              <a:t>Eliminate Risk</a:t>
            </a:r>
          </a:p>
          <a:p>
            <a:pPr marL="230188" lvl="1" indent="-230188">
              <a:spcBef>
                <a:spcPts val="300"/>
              </a:spcBef>
              <a:buFont typeface="Arial" panose="020B0604020202020204" pitchFamily="34" charset="0"/>
              <a:buChar char="•"/>
              <a:defRPr/>
            </a:pPr>
            <a:r>
              <a:rPr lang="en-US" sz="1600" dirty="0"/>
              <a:t>Easy real-world proof of concept.</a:t>
            </a:r>
          </a:p>
          <a:p>
            <a:pPr marL="230188" lvl="1" indent="-230188">
              <a:spcBef>
                <a:spcPts val="300"/>
              </a:spcBef>
              <a:buFont typeface="Arial" panose="020B0604020202020204" pitchFamily="34" charset="0"/>
              <a:buChar char="•"/>
              <a:defRPr/>
            </a:pPr>
            <a:r>
              <a:rPr lang="en-US" sz="1600" dirty="0"/>
              <a:t>No pricing risk by leveraging existing asset</a:t>
            </a:r>
            <a:r>
              <a:rPr lang="en-US" sz="1600" dirty="0" smtClean="0"/>
              <a:t>.</a:t>
            </a:r>
          </a:p>
          <a:p>
            <a:pPr marL="230188" lvl="1" indent="-230188">
              <a:spcBef>
                <a:spcPts val="300"/>
              </a:spcBef>
              <a:buFont typeface="Arial" panose="020B0604020202020204" pitchFamily="34" charset="0"/>
              <a:buChar char="•"/>
              <a:defRPr/>
            </a:pPr>
            <a:r>
              <a:rPr lang="en-US" sz="1600" dirty="0" smtClean="0"/>
              <a:t>End-to-end control. No dependencies.</a:t>
            </a:r>
            <a:endParaRPr lang="en-US" sz="1600" dirty="0"/>
          </a:p>
          <a:p>
            <a:pPr eaLnBrk="1" hangingPunct="1">
              <a:spcBef>
                <a:spcPts val="900"/>
              </a:spcBef>
              <a:buFontTx/>
              <a:buNone/>
              <a:defRPr/>
            </a:pPr>
            <a:r>
              <a:rPr lang="en-US" sz="2000" dirty="0">
                <a:solidFill>
                  <a:srgbClr val="C00000"/>
                </a:solidFill>
              </a:rPr>
              <a:t>Robust - Installation &amp; Management Made Simple</a:t>
            </a:r>
          </a:p>
          <a:p>
            <a:pPr marL="230188" lvl="1" indent="-230188">
              <a:spcBef>
                <a:spcPts val="300"/>
              </a:spcBef>
              <a:buFont typeface="Arial" panose="020B0604020202020204" pitchFamily="34" charset="0"/>
              <a:buChar char="•"/>
              <a:defRPr/>
            </a:pPr>
            <a:r>
              <a:rPr lang="en-US" sz="1600" dirty="0"/>
              <a:t>Robust separate LAN in line with industry best practice.</a:t>
            </a:r>
          </a:p>
          <a:p>
            <a:pPr marL="230188" lvl="1" indent="-230188">
              <a:spcBef>
                <a:spcPts val="300"/>
              </a:spcBef>
              <a:buFont typeface="Arial" panose="020B0604020202020204" pitchFamily="34" charset="0"/>
              <a:buChar char="•"/>
              <a:defRPr/>
            </a:pPr>
            <a:r>
              <a:rPr lang="en-US" sz="1600" dirty="0"/>
              <a:t>Easy to configure, plan and install</a:t>
            </a:r>
          </a:p>
          <a:p>
            <a:pPr marL="230188" lvl="1" indent="-230188">
              <a:spcBef>
                <a:spcPts val="300"/>
              </a:spcBef>
              <a:buFont typeface="Arial" panose="020B0604020202020204" pitchFamily="34" charset="0"/>
              <a:buChar char="•"/>
              <a:defRPr/>
            </a:pPr>
            <a:r>
              <a:rPr lang="en-US" sz="1600" dirty="0"/>
              <a:t>Easy to troubleshoot and manage.</a:t>
            </a:r>
          </a:p>
          <a:p>
            <a:pPr eaLnBrk="1" hangingPunct="1">
              <a:spcBef>
                <a:spcPts val="900"/>
              </a:spcBef>
              <a:buFontTx/>
              <a:buNone/>
              <a:defRPr/>
            </a:pPr>
            <a:r>
              <a:rPr lang="en-US" sz="2000" dirty="0">
                <a:solidFill>
                  <a:srgbClr val="C00000"/>
                </a:solidFill>
              </a:rPr>
              <a:t>Industry Leading GUI interface.</a:t>
            </a:r>
            <a:endParaRPr lang="en-US" sz="1800" dirty="0">
              <a:solidFill>
                <a:srgbClr val="C00000"/>
              </a:solidFill>
            </a:endParaRPr>
          </a:p>
        </p:txBody>
      </p:sp>
    </p:spTree>
    <p:custDataLst>
      <p:tags r:id="rId1"/>
    </p:custDataLst>
    <p:extLst>
      <p:ext uri="{BB962C8B-B14F-4D97-AF65-F5344CB8AC3E}">
        <p14:creationId xmlns:p14="http://schemas.microsoft.com/office/powerpoint/2010/main" val="991500795"/>
      </p:ext>
    </p:extLst>
  </p:cSld>
  <p:clrMapOvr>
    <a:masterClrMapping/>
  </p:clrMapOvr>
  <p:transition spd="slow" advTm="751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ipe(left)">
                                      <p:cBhvr>
                                        <p:cTn id="7" dur="500"/>
                                        <p:tgtEl>
                                          <p:spTgt spid="14343"/>
                                        </p:tgtEl>
                                      </p:cBhvr>
                                    </p:animEffect>
                                  </p:childTnLst>
                                </p:cTn>
                              </p:par>
                              <p:par>
                                <p:cTn id="8" presetID="22" presetClass="entr" presetSubtype="8"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Effect transition="in" filter="wipe(left)">
                                      <p:cBhvr>
                                        <p:cTn id="10" dur="500"/>
                                        <p:tgtEl>
                                          <p:spTgt spid="14340"/>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down)">
                                      <p:cBhvr>
                                        <p:cTn id="18" dur="500"/>
                                        <p:tgtEl>
                                          <p:spTgt spid="8">
                                            <p:txEl>
                                              <p:pRg st="1" end="1"/>
                                            </p:txEl>
                                          </p:spTgt>
                                        </p:tgtEl>
                                      </p:cBhvr>
                                    </p:animEffect>
                                  </p:childTnLst>
                                </p:cTn>
                              </p:par>
                            </p:childTnLst>
                          </p:cTn>
                        </p:par>
                        <p:par>
                          <p:cTn id="19" fill="hold" nodeType="afterGroup">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down)">
                                      <p:cBhvr>
                                        <p:cTn id="30" dur="500"/>
                                        <p:tgtEl>
                                          <p:spTgt spid="8">
                                            <p:txEl>
                                              <p:pRg st="4" end="4"/>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wipe(down)">
                                      <p:cBhvr>
                                        <p:cTn id="38" dur="500"/>
                                        <p:tgtEl>
                                          <p:spTgt spid="8">
                                            <p:txEl>
                                              <p:pRg st="6" end="6"/>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wipe(down)">
                                      <p:cBhvr>
                                        <p:cTn id="41" dur="500"/>
                                        <p:tgtEl>
                                          <p:spTgt spid="8">
                                            <p:txEl>
                                              <p:pRg st="7" end="7"/>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8">
                                            <p:txEl>
                                              <p:pRg st="8" end="8"/>
                                            </p:txEl>
                                          </p:spTgt>
                                        </p:tgtEl>
                                        <p:attrNameLst>
                                          <p:attrName>style.visibility</p:attrName>
                                        </p:attrNameLst>
                                      </p:cBhvr>
                                      <p:to>
                                        <p:strVal val="visible"/>
                                      </p:to>
                                    </p:set>
                                    <p:animEffect transition="in" filter="wipe(down)">
                                      <p:cBhvr>
                                        <p:cTn id="44" dur="500"/>
                                        <p:tgtEl>
                                          <p:spTgt spid="8">
                                            <p:txEl>
                                              <p:pRg st="8" end="8"/>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wipe(down)">
                                      <p:cBhvr>
                                        <p:cTn id="47" dur="500"/>
                                        <p:tgtEl>
                                          <p:spTgt spid="8">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wipe(down)">
                                      <p:cBhvr>
                                        <p:cTn id="52" dur="500"/>
                                        <p:tgtEl>
                                          <p:spTgt spid="8">
                                            <p:txEl>
                                              <p:pRg st="10" end="10"/>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xEl>
                                              <p:pRg st="11" end="11"/>
                                            </p:txEl>
                                          </p:spTgt>
                                        </p:tgtEl>
                                        <p:attrNameLst>
                                          <p:attrName>style.visibility</p:attrName>
                                        </p:attrNameLst>
                                      </p:cBhvr>
                                      <p:to>
                                        <p:strVal val="visible"/>
                                      </p:to>
                                    </p:set>
                                    <p:animEffect transition="in" filter="wipe(down)">
                                      <p:cBhvr>
                                        <p:cTn id="55" dur="500"/>
                                        <p:tgtEl>
                                          <p:spTgt spid="8">
                                            <p:txEl>
                                              <p:pRg st="11" end="11"/>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8">
                                            <p:txEl>
                                              <p:pRg st="12" end="12"/>
                                            </p:txEl>
                                          </p:spTgt>
                                        </p:tgtEl>
                                        <p:attrNameLst>
                                          <p:attrName>style.visibility</p:attrName>
                                        </p:attrNameLst>
                                      </p:cBhvr>
                                      <p:to>
                                        <p:strVal val="visible"/>
                                      </p:to>
                                    </p:set>
                                    <p:animEffect transition="in" filter="wipe(down)">
                                      <p:cBhvr>
                                        <p:cTn id="58" dur="500"/>
                                        <p:tgtEl>
                                          <p:spTgt spid="8">
                                            <p:txEl>
                                              <p:pRg st="12" end="12"/>
                                            </p:tx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8">
                                            <p:txEl>
                                              <p:pRg st="13" end="13"/>
                                            </p:txEl>
                                          </p:spTgt>
                                        </p:tgtEl>
                                        <p:attrNameLst>
                                          <p:attrName>style.visibility</p:attrName>
                                        </p:attrNameLst>
                                      </p:cBhvr>
                                      <p:to>
                                        <p:strVal val="visible"/>
                                      </p:to>
                                    </p:set>
                                    <p:animEffect transition="in" filter="wipe(down)">
                                      <p:cBhvr>
                                        <p:cTn id="61" dur="500"/>
                                        <p:tgtEl>
                                          <p:spTgt spid="8">
                                            <p:txEl>
                                              <p:pRg st="13" end="1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8">
                                            <p:txEl>
                                              <p:pRg st="14" end="14"/>
                                            </p:txEl>
                                          </p:spTgt>
                                        </p:tgtEl>
                                        <p:attrNameLst>
                                          <p:attrName>style.visibility</p:attrName>
                                        </p:attrNameLst>
                                      </p:cBhvr>
                                      <p:to>
                                        <p:strVal val="visible"/>
                                      </p:to>
                                    </p:set>
                                    <p:animEffect transition="in" filter="wipe(down)">
                                      <p:cBhvr>
                                        <p:cTn id="66"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Prova con mano la </a:t>
            </a:r>
            <a:r>
              <a:rPr lang="it-IT" dirty="0" err="1" smtClean="0"/>
              <a:t>rivoluzine</a:t>
            </a:r>
            <a:r>
              <a:rPr lang="it-IT" dirty="0"/>
              <a:t>!</a:t>
            </a:r>
          </a:p>
        </p:txBody>
      </p:sp>
      <p:pic>
        <p:nvPicPr>
          <p:cNvPr id="3074" name="Picture 2" descr="C:\Users\direzione01\Desktop\Bolzan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19228"/>
            <a:ext cx="12192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irezione01\Desktop\unname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6695" y="5515181"/>
            <a:ext cx="3845530" cy="101404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767155" y="5729816"/>
            <a:ext cx="3753493" cy="584775"/>
          </a:xfrm>
          <a:prstGeom prst="rect">
            <a:avLst/>
          </a:prstGeom>
          <a:noFill/>
        </p:spPr>
        <p:txBody>
          <a:bodyPr wrap="square" rtlCol="0">
            <a:spAutoFit/>
          </a:bodyPr>
          <a:lstStyle/>
          <a:p>
            <a:r>
              <a:rPr lang="it-IT" sz="3200" dirty="0" smtClean="0">
                <a:latin typeface="+mj-lt"/>
              </a:rPr>
              <a:t>Chiedici il DEMO KIT</a:t>
            </a:r>
            <a:endParaRPr lang="it-IT" sz="3200" dirty="0">
              <a:latin typeface="+mj-lt"/>
            </a:endParaRPr>
          </a:p>
        </p:txBody>
      </p:sp>
      <p:pic>
        <p:nvPicPr>
          <p:cNvPr id="6" name="Picture 2" descr="C:\Users\direzione01\Desktop\logo-3.web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138" y="1122238"/>
            <a:ext cx="3133725"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80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Innovazione PLURIPREMIATA!</a:t>
            </a:r>
            <a:endParaRPr lang="it-IT" dirty="0"/>
          </a:p>
        </p:txBody>
      </p:sp>
      <p:pic>
        <p:nvPicPr>
          <p:cNvPr id="1033" name="Picture 9" descr="https://marvel-b1-cdn.bc0a.com/f00000000248605/www.nvtphybridge.com/wp-content/uploads/2021/08/SecuirtyToday_NPOY-300x1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940" y="1963126"/>
            <a:ext cx="28575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marvel-b1-cdn.bc0a.com/f00000000248605/www.nvtphybridge.com/wp-content/uploads/2020/12/awardAsset-7@2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001" y="4168537"/>
            <a:ext cx="3004888" cy="180533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marvel-b1-cdn.bc0a.com/f00000000248605/www.nvtphybridge.com/wp-content/uploads/2020/12/awardAsset-13@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767" y="4097710"/>
            <a:ext cx="3240665" cy="19469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marvel-b1-cdn.bc0a.com/f00000000248605/www.nvtphybridge.com/wp-content/uploads/2020/12/awardAsset-14@2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07" y="2036430"/>
            <a:ext cx="3430899" cy="206127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marvel-b1-cdn.bc0a.com/f00000000248605/www.nvtphybridge.com/wp-content/uploads/2020/12/awardAsset-15@2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8913" y="1952134"/>
            <a:ext cx="3387215" cy="20350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marvel-b1-cdn.bc0a.com/f00000000248605/www.nvtphybridge.com/wp-content/uploads/2020/12/awardAsset-16@2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75" y="4333828"/>
            <a:ext cx="3200962" cy="19231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direzione01\Desktop\logo-3.web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61871" y="5879173"/>
            <a:ext cx="3133725"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3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Una FORMULA SICURA per </a:t>
            </a:r>
            <a:r>
              <a:rPr lang="en-CA" dirty="0" err="1" smtClean="0"/>
              <a:t>il</a:t>
            </a:r>
            <a:r>
              <a:rPr lang="en-CA" dirty="0" smtClean="0"/>
              <a:t> FUTURO del TUO BUSINESS!</a:t>
            </a:r>
            <a:endParaRPr lang="en-CA" dirty="0"/>
          </a:p>
        </p:txBody>
      </p:sp>
      <p:sp>
        <p:nvSpPr>
          <p:cNvPr id="7" name="TextBox 6"/>
          <p:cNvSpPr txBox="1"/>
          <p:nvPr/>
        </p:nvSpPr>
        <p:spPr>
          <a:xfrm>
            <a:off x="421240" y="1423445"/>
            <a:ext cx="11054994" cy="5139869"/>
          </a:xfrm>
          <a:prstGeom prst="rect">
            <a:avLst/>
          </a:prstGeom>
          <a:noFill/>
        </p:spPr>
        <p:txBody>
          <a:bodyPr wrap="square">
            <a:spAutoFit/>
          </a:bodyPr>
          <a:lstStyle/>
          <a:p>
            <a:pPr algn="ctr" fontAlgn="base"/>
            <a:r>
              <a:rPr lang="it-IT" sz="3200" b="1" dirty="0"/>
              <a:t>Famiglia NVT </a:t>
            </a:r>
            <a:r>
              <a:rPr lang="it-IT" sz="3200" b="1" dirty="0" err="1"/>
              <a:t>Phybridge</a:t>
            </a:r>
            <a:r>
              <a:rPr lang="it-IT" sz="3200" b="1" dirty="0"/>
              <a:t> CLEER </a:t>
            </a:r>
            <a:endParaRPr lang="it-IT" sz="3200" b="1" dirty="0" smtClean="0"/>
          </a:p>
          <a:p>
            <a:pPr algn="ctr" fontAlgn="base"/>
            <a:r>
              <a:rPr lang="it-IT" sz="3200" b="1" dirty="0" smtClean="0"/>
              <a:t>Sistemi di trasmissione su cavo coassiale</a:t>
            </a:r>
          </a:p>
          <a:p>
            <a:pPr algn="ctr" fontAlgn="base"/>
            <a:endParaRPr lang="it-IT" sz="2800" dirty="0"/>
          </a:p>
          <a:p>
            <a:pPr marL="342900" indent="-342900" algn="ctr" fontAlgn="base">
              <a:buFont typeface="Arial" panose="020B0604020202020204" pitchFamily="34" charset="0"/>
              <a:buChar char="•"/>
            </a:pPr>
            <a:r>
              <a:rPr lang="it-IT" sz="2800" dirty="0"/>
              <a:t>Fornisci </a:t>
            </a:r>
            <a:r>
              <a:rPr lang="it-IT" sz="2800" b="1" dirty="0" smtClean="0"/>
              <a:t>DATI</a:t>
            </a:r>
            <a:r>
              <a:rPr lang="it-IT" sz="2800" dirty="0" smtClean="0"/>
              <a:t> e </a:t>
            </a:r>
            <a:r>
              <a:rPr lang="it-IT" sz="2800" b="1" dirty="0" err="1" smtClean="0"/>
              <a:t>PoE</a:t>
            </a:r>
            <a:r>
              <a:rPr lang="it-IT" sz="2800" b="1" dirty="0"/>
              <a:t>+ </a:t>
            </a:r>
            <a:r>
              <a:rPr lang="it-IT" sz="2800" b="1" dirty="0" smtClean="0"/>
              <a:t> </a:t>
            </a:r>
            <a:r>
              <a:rPr lang="it-IT" sz="2800" dirty="0"/>
              <a:t>su cavi coassiali con </a:t>
            </a:r>
            <a:r>
              <a:rPr lang="it-IT" sz="2800" dirty="0" smtClean="0"/>
              <a:t>una </a:t>
            </a:r>
            <a:r>
              <a:rPr lang="it-IT" sz="2800" dirty="0"/>
              <a:t>portata fino </a:t>
            </a:r>
            <a:r>
              <a:rPr lang="it-IT" sz="2800" b="1" dirty="0" smtClean="0"/>
              <a:t>a 1.830 m</a:t>
            </a:r>
          </a:p>
          <a:p>
            <a:pPr marL="342900" indent="-342900" algn="ctr" fontAlgn="base">
              <a:buFont typeface="Arial" panose="020B0604020202020204" pitchFamily="34" charset="0"/>
              <a:buChar char="•"/>
            </a:pPr>
            <a:endParaRPr lang="it-IT" sz="2400" dirty="0"/>
          </a:p>
          <a:p>
            <a:pPr marL="342900" indent="-342900" algn="ctr" fontAlgn="base">
              <a:buFont typeface="Arial" panose="020B0604020202020204" pitchFamily="34" charset="0"/>
              <a:buChar char="•"/>
            </a:pPr>
            <a:r>
              <a:rPr lang="it-IT" sz="2800" dirty="0"/>
              <a:t>Sfrutta qualsiasi infrastruttura di rete nuova o </a:t>
            </a:r>
            <a:r>
              <a:rPr lang="it-IT" sz="2800" dirty="0" smtClean="0"/>
              <a:t>esistente</a:t>
            </a:r>
          </a:p>
          <a:p>
            <a:pPr marL="342900" indent="-342900" algn="ctr" fontAlgn="base">
              <a:buFont typeface="Arial" panose="020B0604020202020204" pitchFamily="34" charset="0"/>
              <a:buChar char="•"/>
            </a:pPr>
            <a:endParaRPr lang="it-IT" sz="2800" dirty="0"/>
          </a:p>
          <a:p>
            <a:pPr marL="342900" indent="-342900" algn="ctr" fontAlgn="base">
              <a:buFont typeface="Arial" panose="020B0604020202020204" pitchFamily="34" charset="0"/>
              <a:buChar char="•"/>
            </a:pPr>
            <a:r>
              <a:rPr lang="it-IT" sz="2800" dirty="0"/>
              <a:t>Supporta dispositivi IP e </a:t>
            </a:r>
            <a:r>
              <a:rPr lang="it-IT" sz="2800" dirty="0" err="1"/>
              <a:t>IoT</a:t>
            </a:r>
            <a:r>
              <a:rPr lang="it-IT" sz="2800" dirty="0"/>
              <a:t> fino a 18 volte più </a:t>
            </a:r>
            <a:r>
              <a:rPr lang="it-IT" sz="2800" dirty="0" smtClean="0"/>
              <a:t>lontano</a:t>
            </a:r>
          </a:p>
          <a:p>
            <a:pPr marL="285750" indent="-285750" algn="ctr" fontAlgn="base">
              <a:buFont typeface="Arial" panose="020B0604020202020204" pitchFamily="34" charset="0"/>
              <a:buChar char="•"/>
            </a:pPr>
            <a:endParaRPr lang="it-IT" sz="2400" dirty="0"/>
          </a:p>
          <a:p>
            <a:pPr marL="342900" indent="-342900" algn="ctr" fontAlgn="base">
              <a:buFont typeface="Arial" panose="020B0604020202020204" pitchFamily="34" charset="0"/>
              <a:buChar char="•"/>
            </a:pPr>
            <a:r>
              <a:rPr lang="it-IT" sz="2800" dirty="0"/>
              <a:t>Modernizza senza rischi, interruzioni o </a:t>
            </a:r>
            <a:r>
              <a:rPr lang="it-IT" sz="2800" dirty="0" smtClean="0"/>
              <a:t>complessità</a:t>
            </a:r>
          </a:p>
          <a:p>
            <a:pPr fontAlgn="base"/>
            <a:endParaRPr lang="it-IT" sz="2000" dirty="0"/>
          </a:p>
          <a:p>
            <a:pPr algn="ctr">
              <a:spcAft>
                <a:spcPts val="1800"/>
              </a:spcAft>
              <a:defRPr/>
            </a:pPr>
            <a:endParaRPr lang="en-US" sz="2800" i="1" dirty="0" smtClean="0">
              <a:solidFill>
                <a:srgbClr val="273C18"/>
              </a:solidFill>
            </a:endParaRPr>
          </a:p>
        </p:txBody>
      </p:sp>
      <p:pic>
        <p:nvPicPr>
          <p:cNvPr id="4098" name="Picture 2" descr="C:\Users\direzione01\Desktop\logo-3.web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1871" y="5879173"/>
            <a:ext cx="3133725" cy="1104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5535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Che cos’è Ethernet su COASSIALE?</a:t>
            </a:r>
            <a:endParaRPr lang="it-IT" dirty="0"/>
          </a:p>
        </p:txBody>
      </p:sp>
      <p:sp>
        <p:nvSpPr>
          <p:cNvPr id="3" name="Rettangolo 2"/>
          <p:cNvSpPr/>
          <p:nvPr/>
        </p:nvSpPr>
        <p:spPr>
          <a:xfrm>
            <a:off x="729462" y="1462910"/>
            <a:ext cx="10921429" cy="5262979"/>
          </a:xfrm>
          <a:prstGeom prst="rect">
            <a:avLst/>
          </a:prstGeom>
        </p:spPr>
        <p:txBody>
          <a:bodyPr wrap="square">
            <a:spAutoFit/>
          </a:bodyPr>
          <a:lstStyle/>
          <a:p>
            <a:pPr fontAlgn="base"/>
            <a:r>
              <a:rPr lang="it-IT" sz="2400" dirty="0"/>
              <a:t>Ethernet over </a:t>
            </a:r>
            <a:r>
              <a:rPr lang="it-IT" sz="2400" dirty="0" err="1"/>
              <a:t>Coax</a:t>
            </a:r>
            <a:r>
              <a:rPr lang="it-IT" sz="2400" dirty="0"/>
              <a:t> (</a:t>
            </a:r>
            <a:r>
              <a:rPr lang="it-IT" sz="2400" dirty="0" err="1"/>
              <a:t>EoC</a:t>
            </a:r>
            <a:r>
              <a:rPr lang="it-IT" sz="2400" dirty="0"/>
              <a:t>) si riferisce a un insieme di tecnologie che supportano la trasmissione di dati Ethernet su cavo coassiale</a:t>
            </a:r>
            <a:r>
              <a:rPr lang="it-IT" sz="2400" dirty="0" smtClean="0"/>
              <a:t>.</a:t>
            </a:r>
          </a:p>
          <a:p>
            <a:pPr fontAlgn="base"/>
            <a:endParaRPr lang="it-IT" sz="2400" dirty="0"/>
          </a:p>
          <a:p>
            <a:pPr fontAlgn="base"/>
            <a:r>
              <a:rPr lang="it-IT" sz="2400" dirty="0"/>
              <a:t>La tecnologia Ethernet Over </a:t>
            </a:r>
            <a:r>
              <a:rPr lang="it-IT" sz="2400" dirty="0" err="1"/>
              <a:t>Coax</a:t>
            </a:r>
            <a:r>
              <a:rPr lang="it-IT" sz="2400" dirty="0"/>
              <a:t> (</a:t>
            </a:r>
            <a:r>
              <a:rPr lang="it-IT" sz="2400" dirty="0" err="1"/>
              <a:t>EoC</a:t>
            </a:r>
            <a:r>
              <a:rPr lang="it-IT" sz="2400" dirty="0"/>
              <a:t>) esiste da molti anni. Alla fine del 2014, NVT </a:t>
            </a:r>
            <a:r>
              <a:rPr lang="it-IT" sz="2400" dirty="0" err="1"/>
              <a:t>Phybridge</a:t>
            </a:r>
            <a:r>
              <a:rPr lang="it-IT" sz="2400" dirty="0"/>
              <a:t> ha introdotto lo </a:t>
            </a:r>
            <a:r>
              <a:rPr lang="it-IT" sz="2400" dirty="0" err="1"/>
              <a:t>switch</a:t>
            </a:r>
            <a:r>
              <a:rPr lang="it-IT" sz="2400" dirty="0"/>
              <a:t> gestito CLEER24; uno </a:t>
            </a:r>
            <a:r>
              <a:rPr lang="it-IT" sz="2400" dirty="0" err="1"/>
              <a:t>switch</a:t>
            </a:r>
            <a:r>
              <a:rPr lang="it-IT" sz="2400" dirty="0"/>
              <a:t> Ethernet over </a:t>
            </a:r>
            <a:r>
              <a:rPr lang="it-IT" sz="2400" dirty="0" err="1"/>
              <a:t>Coax</a:t>
            </a:r>
            <a:r>
              <a:rPr lang="it-IT" sz="2400" dirty="0"/>
              <a:t> a 24 porte che ha risolto diversi problemi con la tecnologia Ethernet Over </a:t>
            </a:r>
            <a:r>
              <a:rPr lang="it-IT" sz="2400" dirty="0" err="1"/>
              <a:t>Coax</a:t>
            </a:r>
            <a:r>
              <a:rPr lang="it-IT" sz="2400" dirty="0"/>
              <a:t> (</a:t>
            </a:r>
            <a:r>
              <a:rPr lang="it-IT" sz="2400" dirty="0" err="1"/>
              <a:t>EoC</a:t>
            </a:r>
            <a:r>
              <a:rPr lang="it-IT" sz="2400" dirty="0"/>
              <a:t>) esistente. Oggi, la famiglia di </a:t>
            </a:r>
            <a:r>
              <a:rPr lang="it-IT" sz="2400" dirty="0" err="1"/>
              <a:t>switch</a:t>
            </a:r>
            <a:r>
              <a:rPr lang="it-IT" sz="2400" dirty="0"/>
              <a:t> ed </a:t>
            </a:r>
            <a:r>
              <a:rPr lang="it-IT" sz="2400" dirty="0" err="1"/>
              <a:t>extender</a:t>
            </a:r>
            <a:r>
              <a:rPr lang="it-IT" sz="2400" dirty="0"/>
              <a:t> NVT </a:t>
            </a:r>
            <a:r>
              <a:rPr lang="it-IT" sz="2400" dirty="0" err="1"/>
              <a:t>Phybridge</a:t>
            </a:r>
            <a:r>
              <a:rPr lang="it-IT" sz="2400" dirty="0"/>
              <a:t> Ethernet Over </a:t>
            </a:r>
            <a:r>
              <a:rPr lang="it-IT" sz="2400" dirty="0" err="1"/>
              <a:t>Coax</a:t>
            </a:r>
            <a:r>
              <a:rPr lang="it-IT" sz="2400" dirty="0"/>
              <a:t> (</a:t>
            </a:r>
            <a:r>
              <a:rPr lang="it-IT" sz="2400" dirty="0" err="1"/>
              <a:t>EoC</a:t>
            </a:r>
            <a:r>
              <a:rPr lang="it-IT" sz="2400" dirty="0"/>
              <a:t>) fornisce velocità Ethernet elevate e </a:t>
            </a:r>
            <a:r>
              <a:rPr lang="it-IT" sz="2400" dirty="0" err="1"/>
              <a:t>PoE</a:t>
            </a:r>
            <a:r>
              <a:rPr lang="it-IT" sz="2400" dirty="0"/>
              <a:t> ad alta potenza al mercato Ethernet Over </a:t>
            </a:r>
            <a:r>
              <a:rPr lang="it-IT" sz="2400" dirty="0" err="1"/>
              <a:t>Coax</a:t>
            </a:r>
            <a:r>
              <a:rPr lang="it-IT" sz="2400" dirty="0"/>
              <a:t> (</a:t>
            </a:r>
            <a:r>
              <a:rPr lang="it-IT" sz="2400" dirty="0" err="1"/>
              <a:t>EoC</a:t>
            </a:r>
            <a:r>
              <a:rPr lang="it-IT" sz="2400" dirty="0" smtClean="0"/>
              <a:t>).</a:t>
            </a:r>
          </a:p>
          <a:p>
            <a:pPr fontAlgn="base"/>
            <a:endParaRPr lang="it-IT" sz="2400" dirty="0"/>
          </a:p>
          <a:p>
            <a:pPr fontAlgn="base"/>
            <a:r>
              <a:rPr lang="it-IT" sz="2400" dirty="0"/>
              <a:t>Lo </a:t>
            </a:r>
            <a:r>
              <a:rPr lang="it-IT" sz="2400" dirty="0" err="1"/>
              <a:t>switch</a:t>
            </a:r>
            <a:r>
              <a:rPr lang="it-IT" sz="2400" dirty="0"/>
              <a:t> Ethernet Over </a:t>
            </a:r>
            <a:r>
              <a:rPr lang="it-IT" sz="2400" dirty="0" err="1"/>
              <a:t>Coax</a:t>
            </a:r>
            <a:r>
              <a:rPr lang="it-IT" sz="2400" dirty="0"/>
              <a:t> (</a:t>
            </a:r>
            <a:r>
              <a:rPr lang="it-IT" sz="2400" dirty="0" err="1"/>
              <a:t>EoC</a:t>
            </a:r>
            <a:r>
              <a:rPr lang="it-IT" sz="2400" dirty="0"/>
              <a:t>) gestito da NVT </a:t>
            </a:r>
            <a:r>
              <a:rPr lang="it-IT" sz="2400" dirty="0" err="1"/>
              <a:t>Phybridge</a:t>
            </a:r>
            <a:r>
              <a:rPr lang="it-IT" sz="2400" dirty="0"/>
              <a:t> CLEER24 fornisce Ethernet e </a:t>
            </a:r>
            <a:r>
              <a:rPr lang="it-IT" sz="2400" dirty="0" err="1"/>
              <a:t>PoE</a:t>
            </a:r>
            <a:r>
              <a:rPr lang="it-IT" sz="2400" dirty="0"/>
              <a:t>+ su cavo coassiale con una portata fino a 6.000 piedi (1.830 m), ovvero 18 volte più lontano degli </a:t>
            </a:r>
            <a:r>
              <a:rPr lang="it-IT" sz="2400" dirty="0" err="1"/>
              <a:t>switch</a:t>
            </a:r>
            <a:r>
              <a:rPr lang="it-IT" sz="2400" dirty="0"/>
              <a:t> </a:t>
            </a:r>
            <a:r>
              <a:rPr lang="it-IT" sz="2400" dirty="0" err="1"/>
              <a:t>PoE</a:t>
            </a:r>
            <a:r>
              <a:rPr lang="it-IT" sz="2400" dirty="0"/>
              <a:t> standard. Lo </a:t>
            </a:r>
            <a:r>
              <a:rPr lang="it-IT" sz="2400" dirty="0" err="1"/>
              <a:t>switch</a:t>
            </a:r>
            <a:r>
              <a:rPr lang="it-IT" sz="2400" dirty="0"/>
              <a:t> CLEER24 supporta anche latenza ultra bassa e larghezza di banda full duplex.</a:t>
            </a:r>
          </a:p>
        </p:txBody>
      </p:sp>
      <p:pic>
        <p:nvPicPr>
          <p:cNvPr id="4" name="Picture 2" descr="C:\Users\direzione01\Desktop\logo-3.we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1871" y="5879173"/>
            <a:ext cx="3133725"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78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80" descr="NVR"/>
          <p:cNvPicPr>
            <a:picLocks noChangeAspect="1" noChangeArrowheads="1"/>
          </p:cNvPicPr>
          <p:nvPr/>
        </p:nvPicPr>
        <p:blipFill>
          <a:blip r:embed="rId4" cstate="print">
            <a:extLst>
              <a:ext uri="{28A0092B-C50C-407E-A947-70E740481C1C}">
                <a14:useLocalDpi xmlns:a14="http://schemas.microsoft.com/office/drawing/2010/main" val="0"/>
              </a:ext>
            </a:extLst>
          </a:blip>
          <a:srcRect l="1666" r="-1907" b="29999"/>
          <a:stretch>
            <a:fillRect/>
          </a:stretch>
        </p:blipFill>
        <p:spPr bwMode="auto">
          <a:xfrm>
            <a:off x="1822777" y="2634120"/>
            <a:ext cx="1728787" cy="277812"/>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790704" y="5627406"/>
            <a:ext cx="1853774" cy="209390"/>
          </a:xfrm>
          <a:prstGeom prst="rect">
            <a:avLst/>
          </a:prstGeom>
        </p:spPr>
      </p:pic>
      <p:sp>
        <p:nvSpPr>
          <p:cNvPr id="2" name="Title 1"/>
          <p:cNvSpPr>
            <a:spLocks noGrp="1"/>
          </p:cNvSpPr>
          <p:nvPr>
            <p:ph type="title"/>
          </p:nvPr>
        </p:nvSpPr>
        <p:spPr/>
        <p:txBody>
          <a:bodyPr/>
          <a:lstStyle/>
          <a:p>
            <a:r>
              <a:rPr lang="en-CA" dirty="0" smtClean="0"/>
              <a:t>Il </a:t>
            </a:r>
            <a:r>
              <a:rPr lang="en-CA" dirty="0" err="1" smtClean="0"/>
              <a:t>vecchio</a:t>
            </a:r>
            <a:r>
              <a:rPr lang="en-CA" dirty="0" smtClean="0"/>
              <a:t> </a:t>
            </a:r>
            <a:r>
              <a:rPr lang="en-CA" dirty="0" err="1" smtClean="0"/>
              <a:t>analogico</a:t>
            </a:r>
            <a:r>
              <a:rPr lang="en-CA" dirty="0" smtClean="0"/>
              <a:t> </a:t>
            </a:r>
            <a:r>
              <a:rPr lang="en-CA" dirty="0" err="1" smtClean="0"/>
              <a:t>oggi</a:t>
            </a:r>
            <a:r>
              <a:rPr lang="en-CA" dirty="0" smtClean="0"/>
              <a:t>, </a:t>
            </a:r>
            <a:r>
              <a:rPr lang="en-CA" dirty="0" err="1" smtClean="0"/>
              <a:t>il</a:t>
            </a:r>
            <a:r>
              <a:rPr lang="en-CA" dirty="0" smtClean="0"/>
              <a:t> </a:t>
            </a:r>
            <a:r>
              <a:rPr lang="en-CA" dirty="0" err="1" smtClean="0"/>
              <a:t>nuovo</a:t>
            </a:r>
            <a:r>
              <a:rPr lang="en-CA" dirty="0" smtClean="0"/>
              <a:t> IP di </a:t>
            </a:r>
            <a:r>
              <a:rPr lang="en-CA" smtClean="0"/>
              <a:t>domani</a:t>
            </a:r>
            <a:endParaRPr lang="en-CA" dirty="0"/>
          </a:p>
        </p:txBody>
      </p:sp>
      <p:sp>
        <p:nvSpPr>
          <p:cNvPr id="85" name="Line 79"/>
          <p:cNvSpPr>
            <a:spLocks noChangeShapeType="1"/>
          </p:cNvSpPr>
          <p:nvPr/>
        </p:nvSpPr>
        <p:spPr bwMode="auto">
          <a:xfrm flipH="1">
            <a:off x="0" y="3567545"/>
            <a:ext cx="12192000" cy="0"/>
          </a:xfrm>
          <a:prstGeom prst="line">
            <a:avLst/>
          </a:prstGeom>
          <a:noFill/>
          <a:ln w="9525">
            <a:solidFill>
              <a:schemeClr val="tx1">
                <a:lumMod val="75000"/>
                <a:lumOff val="2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latin typeface="Calibri Light" panose="020F0302020204030204" pitchFamily="34" charset="0"/>
            </a:endParaRPr>
          </a:p>
        </p:txBody>
      </p:sp>
      <p:sp>
        <p:nvSpPr>
          <p:cNvPr id="16" name="Text Box 13"/>
          <p:cNvSpPr txBox="1">
            <a:spLocks noChangeArrowheads="1"/>
          </p:cNvSpPr>
          <p:nvPr/>
        </p:nvSpPr>
        <p:spPr bwMode="auto">
          <a:xfrm>
            <a:off x="4293146" y="3677116"/>
            <a:ext cx="2357438" cy="1023107"/>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600" dirty="0" smtClean="0">
                <a:solidFill>
                  <a:srgbClr val="000000"/>
                </a:solidFill>
                <a:latin typeface="Calibri Light" panose="020F0302020204030204" pitchFamily="34" charset="0"/>
              </a:rPr>
              <a:t>Ethernet &amp; </a:t>
            </a:r>
            <a:r>
              <a:rPr lang="en-US" altLang="en-US" sz="1600" dirty="0" err="1" smtClean="0">
                <a:solidFill>
                  <a:srgbClr val="000000"/>
                </a:solidFill>
                <a:latin typeface="Calibri Light" panose="020F0302020204030204" pitchFamily="34" charset="0"/>
              </a:rPr>
              <a:t>PoE</a:t>
            </a:r>
            <a:r>
              <a:rPr lang="en-US" altLang="en-US" sz="1600" dirty="0">
                <a:solidFill>
                  <a:srgbClr val="000000"/>
                </a:solidFill>
                <a:latin typeface="Calibri Light" panose="020F0302020204030204" pitchFamily="34" charset="0"/>
              </a:rPr>
              <a:t>+</a:t>
            </a:r>
            <a:endParaRPr lang="en-US" altLang="en-US" sz="1600" dirty="0" smtClean="0">
              <a:solidFill>
                <a:srgbClr val="000000"/>
              </a:solidFill>
              <a:latin typeface="Calibri Light" panose="020F0302020204030204" pitchFamily="34" charset="0"/>
            </a:endParaRPr>
          </a:p>
          <a:p>
            <a:pPr algn="ctr">
              <a:spcBef>
                <a:spcPct val="0"/>
              </a:spcBef>
              <a:buFontTx/>
              <a:buNone/>
            </a:pPr>
            <a:r>
              <a:rPr lang="en-US" altLang="en-US" sz="1600" dirty="0" smtClean="0">
                <a:solidFill>
                  <a:srgbClr val="000000"/>
                </a:solidFill>
                <a:latin typeface="Calibri Light" panose="020F0302020204030204" pitchFamily="34" charset="0"/>
              </a:rPr>
              <a:t>100mbs with </a:t>
            </a:r>
            <a:endParaRPr lang="en-US" altLang="en-US" sz="1600" dirty="0">
              <a:solidFill>
                <a:srgbClr val="000000"/>
              </a:solidFill>
              <a:latin typeface="Calibri Light" panose="020F0302020204030204" pitchFamily="34" charset="0"/>
            </a:endParaRPr>
          </a:p>
          <a:p>
            <a:pPr algn="ctr">
              <a:spcBef>
                <a:spcPct val="0"/>
              </a:spcBef>
              <a:buFontTx/>
              <a:buNone/>
            </a:pPr>
            <a:r>
              <a:rPr lang="en-US" altLang="en-US" sz="1600" dirty="0" smtClean="0">
                <a:solidFill>
                  <a:srgbClr val="000000"/>
                </a:solidFill>
                <a:latin typeface="Calibri Light" panose="020F0302020204030204" pitchFamily="34" charset="0"/>
              </a:rPr>
              <a:t>609m </a:t>
            </a:r>
            <a:r>
              <a:rPr lang="en-US" altLang="en-US" sz="1600" dirty="0">
                <a:solidFill>
                  <a:srgbClr val="000000"/>
                </a:solidFill>
                <a:latin typeface="Calibri Light" panose="020F0302020204030204" pitchFamily="34" charset="0"/>
              </a:rPr>
              <a:t>Reach</a:t>
            </a:r>
          </a:p>
          <a:p>
            <a:pPr algn="ctr">
              <a:spcBef>
                <a:spcPct val="0"/>
              </a:spcBef>
              <a:buFontTx/>
              <a:buNone/>
            </a:pPr>
            <a:r>
              <a:rPr lang="en-US" altLang="en-US" sz="1200" dirty="0">
                <a:solidFill>
                  <a:srgbClr val="000000"/>
                </a:solidFill>
                <a:latin typeface="Calibri Light" panose="020F0302020204030204" pitchFamily="34" charset="0"/>
              </a:rPr>
              <a:t>(Power over Long Reach Ethernet)</a:t>
            </a:r>
            <a:endParaRPr lang="en-US" altLang="en-US" sz="4800" dirty="0">
              <a:latin typeface="Calibri Light" panose="020F0302020204030204" pitchFamily="34" charset="0"/>
            </a:endParaRPr>
          </a:p>
        </p:txBody>
      </p:sp>
      <p:sp>
        <p:nvSpPr>
          <p:cNvPr id="22" name="AutoShape 51"/>
          <p:cNvSpPr>
            <a:spLocks noChangeArrowheads="1"/>
          </p:cNvSpPr>
          <p:nvPr/>
        </p:nvSpPr>
        <p:spPr bwMode="auto">
          <a:xfrm>
            <a:off x="7782253" y="5216510"/>
            <a:ext cx="92075" cy="92075"/>
          </a:xfrm>
          <a:prstGeom prst="roundRect">
            <a:avLst>
              <a:gd name="adj" fmla="val 0"/>
            </a:avLst>
          </a:prstGeom>
          <a:solidFill>
            <a:srgbClr val="FFFFFF"/>
          </a:solid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Calibri Light" panose="020F0302020204030204" pitchFamily="34" charset="0"/>
            </a:endParaRPr>
          </a:p>
        </p:txBody>
      </p:sp>
      <p:pic>
        <p:nvPicPr>
          <p:cNvPr id="28" name="Picture 80" descr="NVR"/>
          <p:cNvPicPr>
            <a:picLocks noChangeAspect="1" noChangeArrowheads="1"/>
          </p:cNvPicPr>
          <p:nvPr/>
        </p:nvPicPr>
        <p:blipFill>
          <a:blip r:embed="rId4" cstate="print">
            <a:extLst>
              <a:ext uri="{28A0092B-C50C-407E-A947-70E740481C1C}">
                <a14:useLocalDpi xmlns:a14="http://schemas.microsoft.com/office/drawing/2010/main" val="0"/>
              </a:ext>
            </a:extLst>
          </a:blip>
          <a:srcRect l="1666" r="-1907" b="29999"/>
          <a:stretch>
            <a:fillRect/>
          </a:stretch>
        </p:blipFill>
        <p:spPr bwMode="auto">
          <a:xfrm>
            <a:off x="1848178" y="5616625"/>
            <a:ext cx="1728787" cy="277812"/>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81" descr="Monitor"/>
          <p:cNvPicPr>
            <a:picLocks noChangeAspect="1" noChangeArrowheads="1"/>
          </p:cNvPicPr>
          <p:nvPr/>
        </p:nvPicPr>
        <p:blipFill>
          <a:blip r:embed="rId6" cstate="print">
            <a:extLst>
              <a:ext uri="{28A0092B-C50C-407E-A947-70E740481C1C}">
                <a14:useLocalDpi xmlns:a14="http://schemas.microsoft.com/office/drawing/2010/main" val="0"/>
              </a:ext>
            </a:extLst>
          </a:blip>
          <a:srcRect b="31172"/>
          <a:stretch>
            <a:fillRect/>
          </a:stretch>
        </p:blipFill>
        <p:spPr bwMode="auto">
          <a:xfrm>
            <a:off x="2076778" y="4545758"/>
            <a:ext cx="1208087" cy="1050925"/>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5" name="Text Box 89"/>
          <p:cNvSpPr txBox="1">
            <a:spLocks noChangeArrowheads="1"/>
          </p:cNvSpPr>
          <p:nvPr/>
        </p:nvSpPr>
        <p:spPr bwMode="auto">
          <a:xfrm>
            <a:off x="1879928" y="5645071"/>
            <a:ext cx="590550" cy="2159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0" tIns="0" rIns="0"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600" dirty="0">
                <a:solidFill>
                  <a:srgbClr val="000000"/>
                </a:solidFill>
                <a:latin typeface="Calibri Light" panose="020F0302020204030204" pitchFamily="34" charset="0"/>
              </a:rPr>
              <a:t>NVR</a:t>
            </a:r>
            <a:endParaRPr lang="en-US" altLang="en-US" sz="4000" dirty="0">
              <a:latin typeface="Calibri Light" panose="020F0302020204030204" pitchFamily="34" charset="0"/>
            </a:endParaRPr>
          </a:p>
        </p:txBody>
      </p:sp>
      <p:sp>
        <p:nvSpPr>
          <p:cNvPr id="38" name="Text Box 92"/>
          <p:cNvSpPr txBox="1">
            <a:spLocks noChangeArrowheads="1"/>
          </p:cNvSpPr>
          <p:nvPr/>
        </p:nvSpPr>
        <p:spPr bwMode="auto">
          <a:xfrm>
            <a:off x="2226003" y="4836967"/>
            <a:ext cx="7921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600" dirty="0">
                <a:solidFill>
                  <a:srgbClr val="000000"/>
                </a:solidFill>
                <a:latin typeface="Calibri Light" panose="020F0302020204030204" pitchFamily="34" charset="0"/>
              </a:rPr>
              <a:t>Monitor</a:t>
            </a:r>
            <a:endParaRPr lang="en-US" altLang="en-US" sz="4800" dirty="0">
              <a:latin typeface="Calibri Light" panose="020F0302020204030204" pitchFamily="34" charset="0"/>
            </a:endParaRPr>
          </a:p>
        </p:txBody>
      </p:sp>
      <p:sp>
        <p:nvSpPr>
          <p:cNvPr id="89" name="Oval 88"/>
          <p:cNvSpPr/>
          <p:nvPr/>
        </p:nvSpPr>
        <p:spPr>
          <a:xfrm>
            <a:off x="5473393" y="5637197"/>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Light" panose="020F0302020204030204" pitchFamily="34" charset="0"/>
            </a:endParaRPr>
          </a:p>
        </p:txBody>
      </p:sp>
      <p:sp>
        <p:nvSpPr>
          <p:cNvPr id="90" name="Oval 89"/>
          <p:cNvSpPr/>
          <p:nvPr/>
        </p:nvSpPr>
        <p:spPr>
          <a:xfrm>
            <a:off x="5473393" y="5700697"/>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Light" panose="020F0302020204030204" pitchFamily="34" charset="0"/>
            </a:endParaRPr>
          </a:p>
        </p:txBody>
      </p:sp>
      <p:sp>
        <p:nvSpPr>
          <p:cNvPr id="44" name="Text Box 101"/>
          <p:cNvSpPr txBox="1">
            <a:spLocks noChangeArrowheads="1"/>
          </p:cNvSpPr>
          <p:nvPr/>
        </p:nvSpPr>
        <p:spPr bwMode="auto">
          <a:xfrm>
            <a:off x="3794453" y="4787885"/>
            <a:ext cx="1881187" cy="665162"/>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600" dirty="0" smtClean="0">
                <a:solidFill>
                  <a:srgbClr val="000000"/>
                </a:solidFill>
                <a:latin typeface="Calibri Light" panose="020F0302020204030204" pitchFamily="34" charset="0"/>
              </a:rPr>
              <a:t>NVT </a:t>
            </a:r>
            <a:r>
              <a:rPr lang="en-US" altLang="en-US" sz="1600" dirty="0">
                <a:solidFill>
                  <a:srgbClr val="000000"/>
                </a:solidFill>
                <a:latin typeface="Calibri Light" panose="020F0302020204030204" pitchFamily="34" charset="0"/>
              </a:rPr>
              <a:t>24 Port CLEER </a:t>
            </a:r>
            <a:r>
              <a:rPr lang="en-US" altLang="en-US" sz="1600" dirty="0" smtClean="0">
                <a:solidFill>
                  <a:srgbClr val="000000"/>
                </a:solidFill>
                <a:latin typeface="Calibri Light" panose="020F0302020204030204" pitchFamily="34" charset="0"/>
              </a:rPr>
              <a:t>Switch</a:t>
            </a:r>
            <a:endParaRPr lang="en-US" altLang="en-US" sz="4800" dirty="0">
              <a:latin typeface="Calibri Light" panose="020F0302020204030204" pitchFamily="34" charset="0"/>
            </a:endParaRPr>
          </a:p>
        </p:txBody>
      </p:sp>
      <p:sp>
        <p:nvSpPr>
          <p:cNvPr id="105" name="Text Box 12"/>
          <p:cNvSpPr txBox="1">
            <a:spLocks noChangeArrowheads="1"/>
          </p:cNvSpPr>
          <p:nvPr/>
        </p:nvSpPr>
        <p:spPr bwMode="auto">
          <a:xfrm>
            <a:off x="4642620" y="2163614"/>
            <a:ext cx="1447800" cy="649287"/>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600" dirty="0" err="1" smtClean="0">
                <a:solidFill>
                  <a:srgbClr val="000000"/>
                </a:solidFill>
                <a:latin typeface="Calibri Light" panose="020F0302020204030204" pitchFamily="34" charset="0"/>
              </a:rPr>
              <a:t>Coassiale</a:t>
            </a:r>
            <a:r>
              <a:rPr lang="en-US" altLang="en-US" sz="1600" dirty="0" smtClean="0">
                <a:solidFill>
                  <a:srgbClr val="000000"/>
                </a:solidFill>
                <a:latin typeface="Calibri Light" panose="020F0302020204030204" pitchFamily="34" charset="0"/>
              </a:rPr>
              <a:t> </a:t>
            </a:r>
            <a:r>
              <a:rPr lang="en-US" altLang="en-US" sz="1600" dirty="0" err="1" smtClean="0">
                <a:solidFill>
                  <a:srgbClr val="000000"/>
                </a:solidFill>
                <a:latin typeface="Calibri Light" panose="020F0302020204030204" pitchFamily="34" charset="0"/>
              </a:rPr>
              <a:t>esistente</a:t>
            </a:r>
            <a:endParaRPr lang="en-US" altLang="en-US" sz="4800" dirty="0">
              <a:latin typeface="Calibri Light" panose="020F0302020204030204" pitchFamily="34" charset="0"/>
            </a:endParaRPr>
          </a:p>
        </p:txBody>
      </p:sp>
      <p:sp>
        <p:nvSpPr>
          <p:cNvPr id="111" name="AutoShape 51"/>
          <p:cNvSpPr>
            <a:spLocks noChangeArrowheads="1"/>
          </p:cNvSpPr>
          <p:nvPr/>
        </p:nvSpPr>
        <p:spPr bwMode="auto">
          <a:xfrm>
            <a:off x="7813051" y="2620545"/>
            <a:ext cx="92075" cy="92075"/>
          </a:xfrm>
          <a:prstGeom prst="roundRect">
            <a:avLst>
              <a:gd name="adj" fmla="val 0"/>
            </a:avLst>
          </a:prstGeom>
          <a:solidFill>
            <a:srgbClr val="FFFFFF"/>
          </a:solid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Calibri Light" panose="020F0302020204030204" pitchFamily="34" charset="0"/>
            </a:endParaRPr>
          </a:p>
        </p:txBody>
      </p:sp>
      <p:pic>
        <p:nvPicPr>
          <p:cNvPr id="114" name="Picture 81" descr="Monitor"/>
          <p:cNvPicPr>
            <a:picLocks noChangeAspect="1" noChangeArrowheads="1"/>
          </p:cNvPicPr>
          <p:nvPr/>
        </p:nvPicPr>
        <p:blipFill>
          <a:blip r:embed="rId6" cstate="print">
            <a:extLst>
              <a:ext uri="{28A0092B-C50C-407E-A947-70E740481C1C}">
                <a14:useLocalDpi xmlns:a14="http://schemas.microsoft.com/office/drawing/2010/main" val="0"/>
              </a:ext>
            </a:extLst>
          </a:blip>
          <a:srcRect b="31172"/>
          <a:stretch>
            <a:fillRect/>
          </a:stretch>
        </p:blipFill>
        <p:spPr bwMode="auto">
          <a:xfrm>
            <a:off x="2042489" y="1546039"/>
            <a:ext cx="1208087" cy="1050925"/>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9" name="Text Box 92"/>
          <p:cNvSpPr txBox="1">
            <a:spLocks noChangeArrowheads="1"/>
          </p:cNvSpPr>
          <p:nvPr/>
        </p:nvSpPr>
        <p:spPr bwMode="auto">
          <a:xfrm>
            <a:off x="2191714" y="1872167"/>
            <a:ext cx="7921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600" dirty="0">
                <a:solidFill>
                  <a:srgbClr val="000000"/>
                </a:solidFill>
                <a:latin typeface="Calibri Light" panose="020F0302020204030204" pitchFamily="34" charset="0"/>
              </a:rPr>
              <a:t>Monitor</a:t>
            </a:r>
            <a:endParaRPr lang="en-US" altLang="en-US" sz="4800" dirty="0">
              <a:latin typeface="Calibri Light" panose="020F0302020204030204" pitchFamily="34" charset="0"/>
            </a:endParaRPr>
          </a:p>
        </p:txBody>
      </p:sp>
      <p:grpSp>
        <p:nvGrpSpPr>
          <p:cNvPr id="121" name="Group 4"/>
          <p:cNvGrpSpPr>
            <a:grpSpLocks/>
          </p:cNvGrpSpPr>
          <p:nvPr/>
        </p:nvGrpSpPr>
        <p:grpSpPr bwMode="auto">
          <a:xfrm>
            <a:off x="3412152" y="1591546"/>
            <a:ext cx="6293929" cy="1203512"/>
            <a:chOff x="96520656" y="112170608"/>
            <a:chExt cx="7420385" cy="743651"/>
          </a:xfrm>
        </p:grpSpPr>
        <p:cxnSp>
          <p:nvCxnSpPr>
            <p:cNvPr id="122" name="AutoShape 5"/>
            <p:cNvCxnSpPr>
              <a:cxnSpLocks noChangeShapeType="1"/>
              <a:stCxn id="148" idx="1"/>
            </p:cNvCxnSpPr>
            <p:nvPr/>
          </p:nvCxnSpPr>
          <p:spPr bwMode="auto">
            <a:xfrm rot="10800000" flipV="1">
              <a:off x="96525221" y="112170608"/>
              <a:ext cx="7409297" cy="709678"/>
            </a:xfrm>
            <a:prstGeom prst="bentConnector3">
              <a:avLst>
                <a:gd name="adj1" fmla="val 53132"/>
              </a:avLst>
            </a:prstGeom>
            <a:noFill/>
            <a:ln w="19050" algn="ctr">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23" name="AutoShape 8"/>
            <p:cNvCxnSpPr>
              <a:cxnSpLocks noChangeShapeType="1"/>
              <a:stCxn id="147" idx="1"/>
            </p:cNvCxnSpPr>
            <p:nvPr/>
          </p:nvCxnSpPr>
          <p:spPr bwMode="auto">
            <a:xfrm rot="10800000" flipV="1">
              <a:off x="96520656" y="112847049"/>
              <a:ext cx="7420385" cy="67210"/>
            </a:xfrm>
            <a:prstGeom prst="bentConnector3">
              <a:avLst>
                <a:gd name="adj1" fmla="val 50000"/>
              </a:avLst>
            </a:prstGeom>
            <a:noFill/>
            <a:ln w="19050" algn="ctr">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
        <p:nvSpPr>
          <p:cNvPr id="140" name="Text Box 73"/>
          <p:cNvSpPr txBox="1">
            <a:spLocks noChangeArrowheads="1"/>
          </p:cNvSpPr>
          <p:nvPr/>
        </p:nvSpPr>
        <p:spPr bwMode="auto">
          <a:xfrm>
            <a:off x="9531820" y="3112305"/>
            <a:ext cx="1613842" cy="4064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600" dirty="0" smtClean="0">
                <a:solidFill>
                  <a:srgbClr val="000000"/>
                </a:solidFill>
                <a:latin typeface="Calibri Light" panose="020F0302020204030204" pitchFamily="34" charset="0"/>
              </a:rPr>
              <a:t>TLC </a:t>
            </a:r>
            <a:r>
              <a:rPr lang="en-US" altLang="en-US" sz="1600" dirty="0" err="1" smtClean="0">
                <a:solidFill>
                  <a:srgbClr val="000000"/>
                </a:solidFill>
                <a:latin typeface="Calibri Light" panose="020F0302020204030204" pitchFamily="34" charset="0"/>
              </a:rPr>
              <a:t>analogica</a:t>
            </a:r>
            <a:endParaRPr lang="en-US" altLang="en-US" sz="4800" dirty="0">
              <a:latin typeface="Calibri Light" panose="020F0302020204030204" pitchFamily="34" charset="0"/>
            </a:endParaRPr>
          </a:p>
        </p:txBody>
      </p:sp>
      <p:pic>
        <p:nvPicPr>
          <p:cNvPr id="147" name="Picture 82" descr="camera"/>
          <p:cNvPicPr>
            <a:picLocks noChangeAspect="1" noChangeArrowheads="1"/>
          </p:cNvPicPr>
          <p:nvPr/>
        </p:nvPicPr>
        <p:blipFill>
          <a:blip r:embed="rId7" cstate="print">
            <a:extLst>
              <a:ext uri="{28A0092B-C50C-407E-A947-70E740481C1C}">
                <a14:useLocalDpi xmlns:a14="http://schemas.microsoft.com/office/drawing/2010/main" val="0"/>
              </a:ext>
            </a:extLst>
          </a:blip>
          <a:srcRect b="38185"/>
          <a:stretch>
            <a:fillRect/>
          </a:stretch>
        </p:blipFill>
        <p:spPr bwMode="auto">
          <a:xfrm>
            <a:off x="9706073" y="2500650"/>
            <a:ext cx="984250" cy="407987"/>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8" name="Picture 82" descr="camera"/>
          <p:cNvPicPr>
            <a:picLocks noChangeAspect="1" noChangeArrowheads="1"/>
          </p:cNvPicPr>
          <p:nvPr/>
        </p:nvPicPr>
        <p:blipFill>
          <a:blip r:embed="rId7" cstate="print">
            <a:extLst>
              <a:ext uri="{28A0092B-C50C-407E-A947-70E740481C1C}">
                <a14:useLocalDpi xmlns:a14="http://schemas.microsoft.com/office/drawing/2010/main" val="0"/>
              </a:ext>
            </a:extLst>
          </a:blip>
          <a:srcRect b="38185"/>
          <a:stretch>
            <a:fillRect/>
          </a:stretch>
        </p:blipFill>
        <p:spPr bwMode="auto">
          <a:xfrm>
            <a:off x="9700541" y="1405827"/>
            <a:ext cx="984250" cy="407987"/>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9" name="Text Box 73"/>
          <p:cNvSpPr txBox="1">
            <a:spLocks noChangeArrowheads="1"/>
          </p:cNvSpPr>
          <p:nvPr/>
        </p:nvSpPr>
        <p:spPr bwMode="auto">
          <a:xfrm>
            <a:off x="9656137" y="1864787"/>
            <a:ext cx="1453823" cy="292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600" dirty="0" smtClean="0">
                <a:solidFill>
                  <a:srgbClr val="000000"/>
                </a:solidFill>
                <a:latin typeface="Calibri Light" panose="020F0302020204030204" pitchFamily="34" charset="0"/>
              </a:rPr>
              <a:t>TLC </a:t>
            </a:r>
            <a:r>
              <a:rPr lang="en-US" altLang="en-US" sz="1600" dirty="0" err="1" smtClean="0">
                <a:solidFill>
                  <a:srgbClr val="000000"/>
                </a:solidFill>
                <a:latin typeface="Calibri Light" panose="020F0302020204030204" pitchFamily="34" charset="0"/>
              </a:rPr>
              <a:t>analogica</a:t>
            </a:r>
            <a:endParaRPr lang="en-US" altLang="en-US" sz="4800" dirty="0">
              <a:latin typeface="Calibri Light" panose="020F0302020204030204" pitchFamily="34" charset="0"/>
            </a:endParaRPr>
          </a:p>
        </p:txBody>
      </p:sp>
      <p:cxnSp>
        <p:nvCxnSpPr>
          <p:cNvPr id="154" name="AutoShape 17"/>
          <p:cNvCxnSpPr>
            <a:cxnSpLocks noChangeShapeType="1"/>
          </p:cNvCxnSpPr>
          <p:nvPr/>
        </p:nvCxnSpPr>
        <p:spPr bwMode="auto">
          <a:xfrm>
            <a:off x="7266064" y="2746501"/>
            <a:ext cx="616165" cy="0"/>
          </a:xfrm>
          <a:prstGeom prst="straightConnector1">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55" name="TextBox 154"/>
          <p:cNvSpPr txBox="1"/>
          <p:nvPr/>
        </p:nvSpPr>
        <p:spPr>
          <a:xfrm>
            <a:off x="7272767" y="2778248"/>
            <a:ext cx="609462" cy="276999"/>
          </a:xfrm>
          <a:prstGeom prst="rect">
            <a:avLst/>
          </a:prstGeom>
          <a:noFill/>
        </p:spPr>
        <p:txBody>
          <a:bodyPr wrap="none" rtlCol="0">
            <a:spAutoFit/>
          </a:bodyPr>
          <a:lstStyle/>
          <a:p>
            <a:r>
              <a:rPr lang="en-CA" sz="1200" dirty="0" smtClean="0">
                <a:latin typeface="Calibri Light" panose="020F0302020204030204" pitchFamily="34" charset="0"/>
              </a:rPr>
              <a:t>Analog</a:t>
            </a:r>
            <a:endParaRPr lang="en-US" sz="1200" dirty="0">
              <a:latin typeface="Calibri Light" panose="020F0302020204030204" pitchFamily="34" charset="0"/>
            </a:endParaRPr>
          </a:p>
        </p:txBody>
      </p:sp>
      <p:cxnSp>
        <p:nvCxnSpPr>
          <p:cNvPr id="157" name="AutoShape 17"/>
          <p:cNvCxnSpPr>
            <a:cxnSpLocks noChangeShapeType="1"/>
          </p:cNvCxnSpPr>
          <p:nvPr/>
        </p:nvCxnSpPr>
        <p:spPr bwMode="auto">
          <a:xfrm>
            <a:off x="7266064" y="1648891"/>
            <a:ext cx="616165" cy="0"/>
          </a:xfrm>
          <a:prstGeom prst="straightConnector1">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58" name="TextBox 157"/>
          <p:cNvSpPr txBox="1"/>
          <p:nvPr/>
        </p:nvSpPr>
        <p:spPr>
          <a:xfrm>
            <a:off x="7278432" y="1675999"/>
            <a:ext cx="609462" cy="276999"/>
          </a:xfrm>
          <a:prstGeom prst="rect">
            <a:avLst/>
          </a:prstGeom>
          <a:noFill/>
        </p:spPr>
        <p:txBody>
          <a:bodyPr wrap="none" rtlCol="0">
            <a:spAutoFit/>
          </a:bodyPr>
          <a:lstStyle/>
          <a:p>
            <a:r>
              <a:rPr lang="en-CA" sz="1200" dirty="0" smtClean="0">
                <a:latin typeface="Calibri Light" panose="020F0302020204030204" pitchFamily="34" charset="0"/>
              </a:rPr>
              <a:t>Analog</a:t>
            </a:r>
            <a:endParaRPr lang="en-US" sz="1200" dirty="0">
              <a:latin typeface="Calibri Light" panose="020F0302020204030204" pitchFamily="34" charset="0"/>
            </a:endParaRPr>
          </a:p>
        </p:txBody>
      </p:sp>
      <p:sp>
        <p:nvSpPr>
          <p:cNvPr id="117" name="Text Box 89"/>
          <p:cNvSpPr txBox="1">
            <a:spLocks noChangeArrowheads="1"/>
          </p:cNvSpPr>
          <p:nvPr/>
        </p:nvSpPr>
        <p:spPr bwMode="auto">
          <a:xfrm>
            <a:off x="1845482" y="2658875"/>
            <a:ext cx="590550" cy="2159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0" tIns="0" rIns="0"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600" dirty="0" smtClean="0">
                <a:solidFill>
                  <a:srgbClr val="000000"/>
                </a:solidFill>
                <a:latin typeface="Calibri Light" panose="020F0302020204030204" pitchFamily="34" charset="0"/>
              </a:rPr>
              <a:t>DVR</a:t>
            </a:r>
            <a:endParaRPr lang="en-US" altLang="en-US" sz="4000" dirty="0">
              <a:latin typeface="Calibri Light" panose="020F0302020204030204" pitchFamily="34" charset="0"/>
            </a:endParaRPr>
          </a:p>
        </p:txBody>
      </p:sp>
      <p:sp>
        <p:nvSpPr>
          <p:cNvPr id="160" name="Oval 159"/>
          <p:cNvSpPr/>
          <p:nvPr/>
        </p:nvSpPr>
        <p:spPr>
          <a:xfrm>
            <a:off x="3466976" y="2699496"/>
            <a:ext cx="100012" cy="111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Light" panose="020F0302020204030204" pitchFamily="34" charset="0"/>
            </a:endParaRPr>
          </a:p>
        </p:txBody>
      </p:sp>
      <p:sp>
        <p:nvSpPr>
          <p:cNvPr id="161" name="Oval 160"/>
          <p:cNvSpPr/>
          <p:nvPr/>
        </p:nvSpPr>
        <p:spPr>
          <a:xfrm>
            <a:off x="3472671" y="2733312"/>
            <a:ext cx="100012" cy="111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Light" panose="020F0302020204030204" pitchFamily="34" charset="0"/>
            </a:endParaRPr>
          </a:p>
        </p:txBody>
      </p:sp>
      <p:grpSp>
        <p:nvGrpSpPr>
          <p:cNvPr id="13" name="Group 12"/>
          <p:cNvGrpSpPr/>
          <p:nvPr/>
        </p:nvGrpSpPr>
        <p:grpSpPr>
          <a:xfrm>
            <a:off x="5580390" y="3738456"/>
            <a:ext cx="2954338" cy="2070017"/>
            <a:chOff x="5580390" y="3738456"/>
            <a:chExt cx="2954338" cy="2070017"/>
          </a:xfrm>
        </p:grpSpPr>
        <p:grpSp>
          <p:nvGrpSpPr>
            <p:cNvPr id="10" name="Group 9"/>
            <p:cNvGrpSpPr/>
            <p:nvPr/>
          </p:nvGrpSpPr>
          <p:grpSpPr>
            <a:xfrm>
              <a:off x="5580390" y="3738456"/>
              <a:ext cx="2954338" cy="2070017"/>
              <a:chOff x="5580390" y="3725930"/>
              <a:chExt cx="2954338" cy="2070017"/>
            </a:xfrm>
          </p:grpSpPr>
          <p:sp>
            <p:nvSpPr>
              <p:cNvPr id="15" name="Text Box 12"/>
              <p:cNvSpPr txBox="1">
                <a:spLocks noChangeArrowheads="1"/>
              </p:cNvSpPr>
              <p:nvPr/>
            </p:nvSpPr>
            <p:spPr bwMode="auto">
              <a:xfrm>
                <a:off x="5735965" y="5146660"/>
                <a:ext cx="1447800" cy="649287"/>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600" dirty="0" err="1">
                    <a:solidFill>
                      <a:srgbClr val="000000"/>
                    </a:solidFill>
                    <a:latin typeface="Calibri Light" panose="020F0302020204030204" pitchFamily="34" charset="0"/>
                  </a:rPr>
                  <a:t>C</a:t>
                </a:r>
                <a:r>
                  <a:rPr lang="en-US" altLang="en-US" sz="1600" dirty="0" err="1" smtClean="0">
                    <a:solidFill>
                      <a:srgbClr val="000000"/>
                    </a:solidFill>
                    <a:latin typeface="Calibri Light" panose="020F0302020204030204" pitchFamily="34" charset="0"/>
                  </a:rPr>
                  <a:t>oassiale</a:t>
                </a:r>
                <a:r>
                  <a:rPr lang="en-US" altLang="en-US" sz="1600" dirty="0" smtClean="0">
                    <a:solidFill>
                      <a:srgbClr val="000000"/>
                    </a:solidFill>
                    <a:latin typeface="Calibri Light" panose="020F0302020204030204" pitchFamily="34" charset="0"/>
                  </a:rPr>
                  <a:t> </a:t>
                </a:r>
                <a:r>
                  <a:rPr lang="en-US" altLang="en-US" sz="1600" dirty="0" err="1" smtClean="0">
                    <a:solidFill>
                      <a:srgbClr val="000000"/>
                    </a:solidFill>
                    <a:latin typeface="Calibri Light" panose="020F0302020204030204" pitchFamily="34" charset="0"/>
                  </a:rPr>
                  <a:t>esistente</a:t>
                </a:r>
                <a:endParaRPr lang="en-US" altLang="en-US" sz="4800" dirty="0">
                  <a:latin typeface="Calibri Light" panose="020F0302020204030204" pitchFamily="34" charset="0"/>
                </a:endParaRPr>
              </a:p>
            </p:txBody>
          </p:sp>
          <p:grpSp>
            <p:nvGrpSpPr>
              <p:cNvPr id="17" name="Group 14"/>
              <p:cNvGrpSpPr>
                <a:grpSpLocks/>
              </p:cNvGrpSpPr>
              <p:nvPr/>
            </p:nvGrpSpPr>
            <p:grpSpPr bwMode="auto">
              <a:xfrm>
                <a:off x="7316870" y="3725930"/>
                <a:ext cx="770834" cy="538233"/>
                <a:chOff x="107567632" y="112032232"/>
                <a:chExt cx="421961" cy="356265"/>
              </a:xfrm>
            </p:grpSpPr>
            <p:sp>
              <p:nvSpPr>
                <p:cNvPr id="18"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dirty="0" err="1">
                      <a:solidFill>
                        <a:srgbClr val="7F7F7F"/>
                      </a:solidFill>
                      <a:latin typeface="Calibri Light" panose="020F0302020204030204" pitchFamily="34" charset="0"/>
                    </a:rPr>
                    <a:t>PoE</a:t>
                  </a:r>
                  <a:endParaRPr lang="en-US" altLang="en-US" sz="4000" dirty="0">
                    <a:latin typeface="Calibri Light" panose="020F0302020204030204" pitchFamily="34" charset="0"/>
                  </a:endParaRPr>
                </a:p>
              </p:txBody>
            </p:sp>
            <p:sp>
              <p:nvSpPr>
                <p:cNvPr id="19" name="Text Box 16"/>
                <p:cNvSpPr txBox="1">
                  <a:spLocks noChangeArrowheads="1"/>
                </p:cNvSpPr>
                <p:nvPr/>
              </p:nvSpPr>
              <p:spPr bwMode="auto">
                <a:xfrm>
                  <a:off x="107567632" y="112264022"/>
                  <a:ext cx="421961" cy="124475"/>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dirty="0" smtClean="0">
                      <a:solidFill>
                        <a:srgbClr val="7F7F7F"/>
                      </a:solidFill>
                      <a:latin typeface="Calibri Light" panose="020F0302020204030204" pitchFamily="34" charset="0"/>
                    </a:rPr>
                    <a:t>Data</a:t>
                  </a:r>
                </a:p>
                <a:p>
                  <a:pPr algn="ctr">
                    <a:spcBef>
                      <a:spcPct val="0"/>
                    </a:spcBef>
                    <a:buFontTx/>
                    <a:buNone/>
                  </a:pPr>
                  <a:r>
                    <a:rPr lang="en-CA" altLang="en-US" sz="1200" i="1" dirty="0" smtClean="0">
                      <a:solidFill>
                        <a:srgbClr val="7F7F7F"/>
                      </a:solidFill>
                      <a:latin typeface="Calibri Light" panose="020F0302020204030204" pitchFamily="34" charset="0"/>
                    </a:rPr>
                    <a:t>100 Mbit</a:t>
                  </a:r>
                  <a:endParaRPr lang="en-US" altLang="en-US" sz="4000" dirty="0">
                    <a:latin typeface="Calibri Light" panose="020F0302020204030204" pitchFamily="34" charset="0"/>
                  </a:endParaRPr>
                </a:p>
              </p:txBody>
            </p:sp>
            <p:cxnSp>
              <p:nvCxnSpPr>
                <p:cNvPr id="20"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1"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nvGrpSpPr>
              <p:cNvPr id="45" name="Group 4"/>
              <p:cNvGrpSpPr>
                <a:grpSpLocks/>
              </p:cNvGrpSpPr>
              <p:nvPr/>
            </p:nvGrpSpPr>
            <p:grpSpPr bwMode="auto">
              <a:xfrm>
                <a:off x="5580390" y="3979822"/>
                <a:ext cx="2954338" cy="1776570"/>
                <a:chOff x="96520649" y="111666969"/>
                <a:chExt cx="3728273" cy="1097742"/>
              </a:xfrm>
            </p:grpSpPr>
            <p:cxnSp>
              <p:nvCxnSpPr>
                <p:cNvPr id="46" name="AutoShape 5"/>
                <p:cNvCxnSpPr>
                  <a:cxnSpLocks noChangeShapeType="1"/>
                </p:cNvCxnSpPr>
                <p:nvPr/>
              </p:nvCxnSpPr>
              <p:spPr bwMode="auto">
                <a:xfrm rot="10800000" flipV="1">
                  <a:off x="96525221" y="111666969"/>
                  <a:ext cx="3723701" cy="1058225"/>
                </a:xfrm>
                <a:prstGeom prst="bentConnector3">
                  <a:avLst>
                    <a:gd name="adj1" fmla="val 40231"/>
                  </a:avLst>
                </a:prstGeom>
                <a:noFill/>
                <a:ln w="19050" algn="ctr">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9" name="AutoShape 8"/>
                <p:cNvCxnSpPr>
                  <a:cxnSpLocks noChangeShapeType="1"/>
                </p:cNvCxnSpPr>
                <p:nvPr/>
              </p:nvCxnSpPr>
              <p:spPr bwMode="auto">
                <a:xfrm rot="10800000" flipV="1">
                  <a:off x="96520649" y="112324125"/>
                  <a:ext cx="3708112" cy="440586"/>
                </a:xfrm>
                <a:prstGeom prst="bentConnector3">
                  <a:avLst>
                    <a:gd name="adj1" fmla="val 37921"/>
                  </a:avLst>
                </a:prstGeom>
                <a:noFill/>
                <a:ln w="19050" algn="ctr">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nvGrpSpPr>
              <p:cNvPr id="55" name="Group 14"/>
              <p:cNvGrpSpPr>
                <a:grpSpLocks/>
              </p:cNvGrpSpPr>
              <p:nvPr/>
            </p:nvGrpSpPr>
            <p:grpSpPr bwMode="auto">
              <a:xfrm>
                <a:off x="7407603" y="4778343"/>
                <a:ext cx="617537" cy="333682"/>
                <a:chOff x="107606168" y="112032232"/>
                <a:chExt cx="338046" cy="220870"/>
              </a:xfrm>
            </p:grpSpPr>
            <p:sp>
              <p:nvSpPr>
                <p:cNvPr id="56"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Light" panose="020F0302020204030204" pitchFamily="34" charset="0"/>
                    </a:rPr>
                    <a:t>PoE</a:t>
                  </a:r>
                  <a:endParaRPr lang="en-US" altLang="en-US" sz="4000">
                    <a:latin typeface="Calibri Light" panose="020F0302020204030204" pitchFamily="34" charset="0"/>
                  </a:endParaRPr>
                </a:p>
              </p:txBody>
            </p:sp>
            <p:cxnSp>
              <p:nvCxnSpPr>
                <p:cNvPr id="58"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9"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sp>
          <p:nvSpPr>
            <p:cNvPr id="72" name="Text Box 16"/>
            <p:cNvSpPr txBox="1">
              <a:spLocks noChangeArrowheads="1"/>
            </p:cNvSpPr>
            <p:nvPr/>
          </p:nvSpPr>
          <p:spPr bwMode="auto">
            <a:xfrm>
              <a:off x="7341875" y="5160652"/>
              <a:ext cx="770834" cy="188052"/>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dirty="0" smtClean="0">
                  <a:solidFill>
                    <a:srgbClr val="7F7F7F"/>
                  </a:solidFill>
                  <a:latin typeface="Calibri Light" panose="020F0302020204030204" pitchFamily="34" charset="0"/>
                </a:rPr>
                <a:t>Data</a:t>
              </a:r>
            </a:p>
            <a:p>
              <a:pPr algn="ctr">
                <a:spcBef>
                  <a:spcPct val="0"/>
                </a:spcBef>
                <a:buFontTx/>
                <a:buNone/>
              </a:pPr>
              <a:r>
                <a:rPr lang="en-CA" altLang="en-US" sz="1200" i="1" dirty="0" smtClean="0">
                  <a:solidFill>
                    <a:srgbClr val="7F7F7F"/>
                  </a:solidFill>
                  <a:latin typeface="Calibri Light" panose="020F0302020204030204" pitchFamily="34" charset="0"/>
                </a:rPr>
                <a:t>100 Mbit</a:t>
              </a:r>
              <a:endParaRPr lang="en-US" altLang="en-US" sz="4000" dirty="0">
                <a:latin typeface="Calibri Light" panose="020F0302020204030204" pitchFamily="34" charset="0"/>
              </a:endParaRPr>
            </a:p>
          </p:txBody>
        </p:sp>
      </p:grpSp>
      <p:sp>
        <p:nvSpPr>
          <p:cNvPr id="34" name="Freeform 88"/>
          <p:cNvSpPr>
            <a:spLocks/>
          </p:cNvSpPr>
          <p:nvPr/>
        </p:nvSpPr>
        <p:spPr bwMode="auto">
          <a:xfrm>
            <a:off x="3327728" y="5564948"/>
            <a:ext cx="1173735" cy="183373"/>
          </a:xfrm>
          <a:custGeom>
            <a:avLst/>
            <a:gdLst>
              <a:gd name="T0" fmla="*/ 22970934 w 926161"/>
              <a:gd name="T1" fmla="*/ 2147483646 h 218867"/>
              <a:gd name="T2" fmla="*/ 22897998 w 926161"/>
              <a:gd name="T3" fmla="*/ 0 h 218867"/>
              <a:gd name="T4" fmla="*/ 6708963 w 926161"/>
              <a:gd name="T5" fmla="*/ 0 h 218867"/>
              <a:gd name="T6" fmla="*/ 6708963 w 926161"/>
              <a:gd name="T7" fmla="*/ 2147483646 h 218867"/>
              <a:gd name="T8" fmla="*/ 0 w 926161"/>
              <a:gd name="T9" fmla="*/ 2147483646 h 218867"/>
              <a:gd name="T10" fmla="*/ 0 60000 65536"/>
              <a:gd name="T11" fmla="*/ 0 60000 65536"/>
              <a:gd name="T12" fmla="*/ 0 60000 65536"/>
              <a:gd name="T13" fmla="*/ 0 60000 65536"/>
              <a:gd name="T14" fmla="*/ 0 60000 65536"/>
              <a:gd name="connsiteX0" fmla="*/ 918744 w 923221"/>
              <a:gd name="connsiteY0" fmla="*/ 181964 h 218867"/>
              <a:gd name="connsiteX1" fmla="*/ 923221 w 923221"/>
              <a:gd name="connsiteY1" fmla="*/ 0 h 218867"/>
              <a:gd name="connsiteX2" fmla="*/ 270498 w 923221"/>
              <a:gd name="connsiteY2" fmla="*/ 0 h 218867"/>
              <a:gd name="connsiteX3" fmla="*/ 270498 w 923221"/>
              <a:gd name="connsiteY3" fmla="*/ 218867 h 218867"/>
              <a:gd name="connsiteX4" fmla="*/ 0 w 923221"/>
              <a:gd name="connsiteY4" fmla="*/ 218867 h 218867"/>
              <a:gd name="connsiteX0" fmla="*/ 932925 w 932925"/>
              <a:gd name="connsiteY0" fmla="*/ 195268 h 218867"/>
              <a:gd name="connsiteX1" fmla="*/ 923221 w 932925"/>
              <a:gd name="connsiteY1" fmla="*/ 0 h 218867"/>
              <a:gd name="connsiteX2" fmla="*/ 270498 w 932925"/>
              <a:gd name="connsiteY2" fmla="*/ 0 h 218867"/>
              <a:gd name="connsiteX3" fmla="*/ 270498 w 932925"/>
              <a:gd name="connsiteY3" fmla="*/ 218867 h 218867"/>
              <a:gd name="connsiteX4" fmla="*/ 0 w 932925"/>
              <a:gd name="connsiteY4" fmla="*/ 218867 h 218867"/>
              <a:gd name="connsiteX0" fmla="*/ 932925 w 932925"/>
              <a:gd name="connsiteY0" fmla="*/ 195268 h 218867"/>
              <a:gd name="connsiteX1" fmla="*/ 932084 w 932925"/>
              <a:gd name="connsiteY1" fmla="*/ 0 h 218867"/>
              <a:gd name="connsiteX2" fmla="*/ 270498 w 932925"/>
              <a:gd name="connsiteY2" fmla="*/ 0 h 218867"/>
              <a:gd name="connsiteX3" fmla="*/ 270498 w 932925"/>
              <a:gd name="connsiteY3" fmla="*/ 218867 h 218867"/>
              <a:gd name="connsiteX4" fmla="*/ 0 w 932925"/>
              <a:gd name="connsiteY4" fmla="*/ 218867 h 21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925" h="218867">
                <a:moveTo>
                  <a:pt x="932925" y="195268"/>
                </a:moveTo>
                <a:cubicBezTo>
                  <a:pt x="932645" y="130179"/>
                  <a:pt x="932364" y="65089"/>
                  <a:pt x="932084" y="0"/>
                </a:cubicBezTo>
                <a:lnTo>
                  <a:pt x="270498" y="0"/>
                </a:lnTo>
                <a:lnTo>
                  <a:pt x="270498" y="218867"/>
                </a:lnTo>
                <a:lnTo>
                  <a:pt x="0" y="218867"/>
                </a:lnTo>
              </a:path>
            </a:pathLst>
          </a:custGeom>
          <a:noFill/>
          <a:ln w="44450" cap="flat">
            <a:solidFill>
              <a:srgbClr val="0070C0"/>
            </a:solidFill>
            <a:round/>
            <a:headEnd/>
            <a:tailEnd/>
          </a:ln>
          <a:effectLst/>
          <a:extLst>
            <a:ext uri="{909E8E84-426E-40DD-AFC4-6F175D3DCCD1}">
              <a14:hiddenFill xmlns:a14="http://schemas.microsoft.com/office/drawing/2010/main">
                <a:solidFill>
                  <a:srgbClr val="323232"/>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endParaRPr lang="en-US">
              <a:latin typeface="Calibri Light" panose="020F0302020204030204" pitchFamily="34" charset="0"/>
            </a:endParaRPr>
          </a:p>
        </p:txBody>
      </p:sp>
      <p:sp>
        <p:nvSpPr>
          <p:cNvPr id="4" name="TextBox 3"/>
          <p:cNvSpPr txBox="1"/>
          <p:nvPr/>
        </p:nvSpPr>
        <p:spPr>
          <a:xfrm>
            <a:off x="1457110" y="6209017"/>
            <a:ext cx="3655509" cy="369332"/>
          </a:xfrm>
          <a:prstGeom prst="rect">
            <a:avLst/>
          </a:prstGeom>
          <a:noFill/>
        </p:spPr>
        <p:txBody>
          <a:bodyPr wrap="square" rtlCol="0">
            <a:spAutoFit/>
          </a:bodyPr>
          <a:lstStyle/>
          <a:p>
            <a:pPr algn="ctr"/>
            <a:r>
              <a:rPr lang="en-US" dirty="0" err="1" smtClean="0">
                <a:solidFill>
                  <a:srgbClr val="C00000"/>
                </a:solidFill>
              </a:rPr>
              <a:t>Connettere</a:t>
            </a:r>
            <a:r>
              <a:rPr lang="en-US" dirty="0" smtClean="0">
                <a:solidFill>
                  <a:srgbClr val="C00000"/>
                </a:solidFill>
              </a:rPr>
              <a:t> NVT </a:t>
            </a:r>
            <a:r>
              <a:rPr lang="en-US" dirty="0" err="1" smtClean="0">
                <a:solidFill>
                  <a:srgbClr val="C00000"/>
                </a:solidFill>
              </a:rPr>
              <a:t>all’NVR</a:t>
            </a:r>
            <a:endParaRPr lang="en-US" dirty="0" smtClean="0">
              <a:solidFill>
                <a:srgbClr val="C00000"/>
              </a:solidFill>
            </a:endParaRPr>
          </a:p>
        </p:txBody>
      </p:sp>
      <p:sp>
        <p:nvSpPr>
          <p:cNvPr id="5" name="Oval 4"/>
          <p:cNvSpPr/>
          <p:nvPr/>
        </p:nvSpPr>
        <p:spPr>
          <a:xfrm>
            <a:off x="4003285" y="5899253"/>
            <a:ext cx="426074" cy="337906"/>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4" name="Oval 73"/>
          <p:cNvSpPr/>
          <p:nvPr/>
        </p:nvSpPr>
        <p:spPr>
          <a:xfrm>
            <a:off x="5505856" y="5894332"/>
            <a:ext cx="426074" cy="337906"/>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5" name="Oval 74"/>
          <p:cNvSpPr/>
          <p:nvPr/>
        </p:nvSpPr>
        <p:spPr>
          <a:xfrm>
            <a:off x="8344540" y="5894332"/>
            <a:ext cx="426074" cy="337906"/>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7" name="TextBox 6"/>
          <p:cNvSpPr txBox="1"/>
          <p:nvPr/>
        </p:nvSpPr>
        <p:spPr>
          <a:xfrm>
            <a:off x="5931930" y="5956337"/>
            <a:ext cx="2419677" cy="646331"/>
          </a:xfrm>
          <a:prstGeom prst="rect">
            <a:avLst/>
          </a:prstGeom>
          <a:noFill/>
        </p:spPr>
        <p:txBody>
          <a:bodyPr wrap="square" rtlCol="0">
            <a:spAutoFit/>
          </a:bodyPr>
          <a:lstStyle/>
          <a:p>
            <a:r>
              <a:rPr lang="en-US" dirty="0" err="1" smtClean="0">
                <a:solidFill>
                  <a:srgbClr val="C00000"/>
                </a:solidFill>
              </a:rPr>
              <a:t>Connettere</a:t>
            </a:r>
            <a:r>
              <a:rPr lang="en-US" dirty="0" smtClean="0">
                <a:solidFill>
                  <a:srgbClr val="C00000"/>
                </a:solidFill>
              </a:rPr>
              <a:t> </a:t>
            </a:r>
            <a:r>
              <a:rPr lang="en-US" dirty="0" err="1" smtClean="0">
                <a:solidFill>
                  <a:srgbClr val="C00000"/>
                </a:solidFill>
              </a:rPr>
              <a:t>i</a:t>
            </a:r>
            <a:r>
              <a:rPr lang="en-US" dirty="0" smtClean="0">
                <a:solidFill>
                  <a:srgbClr val="C00000"/>
                </a:solidFill>
              </a:rPr>
              <a:t> </a:t>
            </a:r>
            <a:r>
              <a:rPr lang="en-US" dirty="0" err="1" smtClean="0">
                <a:solidFill>
                  <a:srgbClr val="C00000"/>
                </a:solidFill>
              </a:rPr>
              <a:t>cavi</a:t>
            </a:r>
            <a:r>
              <a:rPr lang="en-US" dirty="0" smtClean="0">
                <a:solidFill>
                  <a:srgbClr val="C00000"/>
                </a:solidFill>
              </a:rPr>
              <a:t> </a:t>
            </a:r>
            <a:r>
              <a:rPr lang="en-US" dirty="0" err="1" smtClean="0">
                <a:solidFill>
                  <a:srgbClr val="C00000"/>
                </a:solidFill>
              </a:rPr>
              <a:t>coassiali</a:t>
            </a:r>
            <a:r>
              <a:rPr lang="en-US" dirty="0" smtClean="0">
                <a:solidFill>
                  <a:srgbClr val="C00000"/>
                </a:solidFill>
              </a:rPr>
              <a:t> </a:t>
            </a:r>
            <a:r>
              <a:rPr lang="en-US" dirty="0" err="1" smtClean="0">
                <a:solidFill>
                  <a:srgbClr val="C00000"/>
                </a:solidFill>
              </a:rPr>
              <a:t>all’NVT</a:t>
            </a:r>
            <a:endParaRPr lang="en-US" dirty="0">
              <a:solidFill>
                <a:srgbClr val="C00000"/>
              </a:solidFill>
            </a:endParaRPr>
          </a:p>
        </p:txBody>
      </p:sp>
      <p:grpSp>
        <p:nvGrpSpPr>
          <p:cNvPr id="12" name="Group 11"/>
          <p:cNvGrpSpPr/>
          <p:nvPr/>
        </p:nvGrpSpPr>
        <p:grpSpPr>
          <a:xfrm>
            <a:off x="8169603" y="3662786"/>
            <a:ext cx="2573337" cy="2333186"/>
            <a:chOff x="8169603" y="3662786"/>
            <a:chExt cx="2573337" cy="2333186"/>
          </a:xfrm>
        </p:grpSpPr>
        <p:grpSp>
          <p:nvGrpSpPr>
            <p:cNvPr id="11" name="Group 10"/>
            <p:cNvGrpSpPr/>
            <p:nvPr/>
          </p:nvGrpSpPr>
          <p:grpSpPr>
            <a:xfrm>
              <a:off x="8169603" y="3662786"/>
              <a:ext cx="2573337" cy="2019803"/>
              <a:chOff x="8169603" y="3662786"/>
              <a:chExt cx="2573337" cy="2019803"/>
            </a:xfrm>
          </p:grpSpPr>
          <p:pic>
            <p:nvPicPr>
              <p:cNvPr id="78" name="Picture 2" descr="http://www.idealcctv.co.uk/sites/default/files/security_camera_types/internal-mini-dome-camer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83240" y="4882489"/>
                <a:ext cx="952500" cy="8001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AutoShape 55"/>
              <p:cNvCxnSpPr>
                <a:cxnSpLocks noChangeShapeType="1"/>
              </p:cNvCxnSpPr>
              <p:nvPr/>
            </p:nvCxnSpPr>
            <p:spPr bwMode="auto">
              <a:xfrm flipV="1">
                <a:off x="8664903" y="3989111"/>
                <a:ext cx="1016000" cy="6350"/>
              </a:xfrm>
              <a:prstGeom prst="straightConnector1">
                <a:avLst/>
              </a:prstGeom>
              <a:noFill/>
              <a:ln w="254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50" name="Picture 8203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9128" y="3884336"/>
                <a:ext cx="5000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 name="Group 14"/>
              <p:cNvGrpSpPr>
                <a:grpSpLocks/>
              </p:cNvGrpSpPr>
              <p:nvPr/>
            </p:nvGrpSpPr>
            <p:grpSpPr bwMode="auto">
              <a:xfrm>
                <a:off x="8872865" y="4774907"/>
                <a:ext cx="619125" cy="333682"/>
                <a:chOff x="107606168" y="112032232"/>
                <a:chExt cx="338046" cy="220870"/>
              </a:xfrm>
            </p:grpSpPr>
            <p:sp>
              <p:nvSpPr>
                <p:cNvPr id="62"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Light" panose="020F0302020204030204" pitchFamily="34" charset="0"/>
                    </a:rPr>
                    <a:t>PoE</a:t>
                  </a:r>
                  <a:endParaRPr lang="en-US" altLang="en-US" sz="4000">
                    <a:latin typeface="Calibri Light" panose="020F0302020204030204" pitchFamily="34" charset="0"/>
                  </a:endParaRPr>
                </a:p>
              </p:txBody>
            </p:sp>
            <p:cxnSp>
              <p:nvCxnSpPr>
                <p:cNvPr id="64"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5"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
            <p:nvSpPr>
              <p:cNvPr id="93" name="Text Box 73"/>
              <p:cNvSpPr txBox="1">
                <a:spLocks noChangeArrowheads="1"/>
              </p:cNvSpPr>
              <p:nvPr/>
            </p:nvSpPr>
            <p:spPr bwMode="auto">
              <a:xfrm>
                <a:off x="9634865" y="4352910"/>
                <a:ext cx="1108075" cy="547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600" dirty="0">
                    <a:solidFill>
                      <a:srgbClr val="000000"/>
                    </a:solidFill>
                    <a:latin typeface="Calibri Light" panose="020F0302020204030204" pitchFamily="34" charset="0"/>
                  </a:rPr>
                  <a:t>IP Service</a:t>
                </a:r>
                <a:endParaRPr lang="en-US" altLang="en-US" sz="4800" dirty="0">
                  <a:latin typeface="Calibri Light" panose="020F0302020204030204" pitchFamily="34" charset="0"/>
                </a:endParaRPr>
              </a:p>
            </p:txBody>
          </p:sp>
          <p:grpSp>
            <p:nvGrpSpPr>
              <p:cNvPr id="98" name="Group 14"/>
              <p:cNvGrpSpPr>
                <a:grpSpLocks/>
              </p:cNvGrpSpPr>
              <p:nvPr/>
            </p:nvGrpSpPr>
            <p:grpSpPr bwMode="auto">
              <a:xfrm>
                <a:off x="8852997" y="3716656"/>
                <a:ext cx="619125" cy="333683"/>
                <a:chOff x="107606168" y="112032232"/>
                <a:chExt cx="338046" cy="220870"/>
              </a:xfrm>
            </p:grpSpPr>
            <p:sp>
              <p:nvSpPr>
                <p:cNvPr id="99"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Light" panose="020F0302020204030204" pitchFamily="34" charset="0"/>
                    </a:rPr>
                    <a:t>PoE</a:t>
                  </a:r>
                  <a:endParaRPr lang="en-US" altLang="en-US" sz="4000">
                    <a:latin typeface="Calibri Light" panose="020F0302020204030204" pitchFamily="34" charset="0"/>
                  </a:endParaRPr>
                </a:p>
              </p:txBody>
            </p:sp>
            <p:cxnSp>
              <p:nvCxnSpPr>
                <p:cNvPr id="101"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2"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pic>
            <p:nvPicPr>
              <p:cNvPr id="103" name="Picture 10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86434" y="3662786"/>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 Box 16"/>
              <p:cNvSpPr txBox="1">
                <a:spLocks noChangeArrowheads="1"/>
              </p:cNvSpPr>
              <p:nvPr/>
            </p:nvSpPr>
            <p:spPr bwMode="auto">
              <a:xfrm>
                <a:off x="8770614" y="4079629"/>
                <a:ext cx="770834" cy="188052"/>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dirty="0" smtClean="0">
                    <a:solidFill>
                      <a:srgbClr val="7F7F7F"/>
                    </a:solidFill>
                    <a:latin typeface="Calibri Light" panose="020F0302020204030204" pitchFamily="34" charset="0"/>
                  </a:rPr>
                  <a:t>Data</a:t>
                </a:r>
              </a:p>
              <a:p>
                <a:pPr algn="ctr">
                  <a:spcBef>
                    <a:spcPct val="0"/>
                  </a:spcBef>
                  <a:buFontTx/>
                  <a:buNone/>
                </a:pPr>
                <a:r>
                  <a:rPr lang="en-CA" altLang="en-US" sz="1200" i="1" dirty="0" smtClean="0">
                    <a:solidFill>
                      <a:srgbClr val="7F7F7F"/>
                    </a:solidFill>
                    <a:latin typeface="Calibri Light" panose="020F0302020204030204" pitchFamily="34" charset="0"/>
                  </a:rPr>
                  <a:t>100 Mbit</a:t>
                </a:r>
                <a:endParaRPr lang="en-US" altLang="en-US" sz="4000" dirty="0">
                  <a:latin typeface="Calibri Light" panose="020F0302020204030204" pitchFamily="34" charset="0"/>
                </a:endParaRPr>
              </a:p>
            </p:txBody>
          </p:sp>
          <p:sp>
            <p:nvSpPr>
              <p:cNvPr id="73" name="Text Box 16"/>
              <p:cNvSpPr txBox="1">
                <a:spLocks noChangeArrowheads="1"/>
              </p:cNvSpPr>
              <p:nvPr/>
            </p:nvSpPr>
            <p:spPr bwMode="auto">
              <a:xfrm>
                <a:off x="8760986" y="5158455"/>
                <a:ext cx="770834" cy="188052"/>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dirty="0" smtClean="0">
                    <a:solidFill>
                      <a:srgbClr val="7F7F7F"/>
                    </a:solidFill>
                    <a:latin typeface="Calibri Light" panose="020F0302020204030204" pitchFamily="34" charset="0"/>
                  </a:rPr>
                  <a:t>Data</a:t>
                </a:r>
              </a:p>
              <a:p>
                <a:pPr algn="ctr">
                  <a:spcBef>
                    <a:spcPct val="0"/>
                  </a:spcBef>
                  <a:buFontTx/>
                  <a:buNone/>
                </a:pPr>
                <a:r>
                  <a:rPr lang="en-CA" altLang="en-US" sz="1200" i="1" dirty="0" smtClean="0">
                    <a:solidFill>
                      <a:srgbClr val="7F7F7F"/>
                    </a:solidFill>
                    <a:latin typeface="Calibri Light" panose="020F0302020204030204" pitchFamily="34" charset="0"/>
                  </a:rPr>
                  <a:t>100 Mbit</a:t>
                </a:r>
                <a:endParaRPr lang="en-US" altLang="en-US" sz="4000" dirty="0">
                  <a:latin typeface="Calibri Light" panose="020F0302020204030204" pitchFamily="34" charset="0"/>
                </a:endParaRPr>
              </a:p>
            </p:txBody>
          </p:sp>
          <p:cxnSp>
            <p:nvCxnSpPr>
              <p:cNvPr id="79" name="AutoShape 55"/>
              <p:cNvCxnSpPr>
                <a:cxnSpLocks noChangeShapeType="1"/>
              </p:cNvCxnSpPr>
              <p:nvPr/>
            </p:nvCxnSpPr>
            <p:spPr bwMode="auto">
              <a:xfrm>
                <a:off x="8382111" y="5038449"/>
                <a:ext cx="1296987" cy="9525"/>
              </a:xfrm>
              <a:prstGeom prst="straightConnector1">
                <a:avLst/>
              </a:prstGeom>
              <a:noFill/>
              <a:ln w="254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76" name="Picture 14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9603" y="4935261"/>
                <a:ext cx="500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 name="Text Box 73"/>
            <p:cNvSpPr txBox="1">
              <a:spLocks noChangeArrowheads="1"/>
            </p:cNvSpPr>
            <p:nvPr/>
          </p:nvSpPr>
          <p:spPr bwMode="auto">
            <a:xfrm>
              <a:off x="9625340" y="5535448"/>
              <a:ext cx="1108075" cy="4605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600" dirty="0">
                  <a:solidFill>
                    <a:srgbClr val="000000"/>
                  </a:solidFill>
                  <a:latin typeface="Calibri Light" panose="020F0302020204030204" pitchFamily="34" charset="0"/>
                </a:rPr>
                <a:t>IP </a:t>
              </a:r>
              <a:r>
                <a:rPr lang="en-US" altLang="en-US" sz="1600" dirty="0" smtClean="0">
                  <a:solidFill>
                    <a:srgbClr val="000000"/>
                  </a:solidFill>
                  <a:latin typeface="Calibri Light" panose="020F0302020204030204" pitchFamily="34" charset="0"/>
                </a:rPr>
                <a:t>Camera</a:t>
              </a:r>
              <a:endParaRPr lang="en-US" altLang="en-US" sz="4800" dirty="0">
                <a:latin typeface="Calibri Light" panose="020F0302020204030204" pitchFamily="34" charset="0"/>
              </a:endParaRPr>
            </a:p>
          </p:txBody>
        </p:sp>
      </p:grpSp>
      <p:sp>
        <p:nvSpPr>
          <p:cNvPr id="8" name="TextBox 7"/>
          <p:cNvSpPr txBox="1"/>
          <p:nvPr/>
        </p:nvSpPr>
        <p:spPr>
          <a:xfrm>
            <a:off x="8777682" y="5953466"/>
            <a:ext cx="2188856" cy="646331"/>
          </a:xfrm>
          <a:prstGeom prst="rect">
            <a:avLst/>
          </a:prstGeom>
          <a:noFill/>
        </p:spPr>
        <p:txBody>
          <a:bodyPr wrap="square" rtlCol="0">
            <a:spAutoFit/>
          </a:bodyPr>
          <a:lstStyle/>
          <a:p>
            <a:r>
              <a:rPr lang="en-US" dirty="0" smtClean="0">
                <a:solidFill>
                  <a:srgbClr val="C00000"/>
                </a:solidFill>
              </a:rPr>
              <a:t>EC-Link </a:t>
            </a:r>
            <a:r>
              <a:rPr lang="en-US" dirty="0" err="1" smtClean="0">
                <a:solidFill>
                  <a:srgbClr val="C00000"/>
                </a:solidFill>
              </a:rPr>
              <a:t>connesso</a:t>
            </a:r>
            <a:r>
              <a:rPr lang="en-US" dirty="0" smtClean="0">
                <a:solidFill>
                  <a:srgbClr val="C00000"/>
                </a:solidFill>
              </a:rPr>
              <a:t> al </a:t>
            </a:r>
            <a:r>
              <a:rPr lang="en-US" dirty="0" err="1" smtClean="0">
                <a:solidFill>
                  <a:srgbClr val="C00000"/>
                </a:solidFill>
              </a:rPr>
              <a:t>coassiale</a:t>
            </a:r>
            <a:r>
              <a:rPr lang="en-US" dirty="0" smtClean="0">
                <a:solidFill>
                  <a:srgbClr val="C00000"/>
                </a:solidFill>
              </a:rPr>
              <a:t> e </a:t>
            </a:r>
            <a:r>
              <a:rPr lang="en-US" dirty="0" err="1" smtClean="0">
                <a:solidFill>
                  <a:srgbClr val="C00000"/>
                </a:solidFill>
              </a:rPr>
              <a:t>alla</a:t>
            </a:r>
            <a:r>
              <a:rPr lang="en-US" dirty="0" smtClean="0">
                <a:solidFill>
                  <a:srgbClr val="C00000"/>
                </a:solidFill>
              </a:rPr>
              <a:t> TLC IP</a:t>
            </a:r>
            <a:endParaRPr lang="en-US" dirty="0">
              <a:solidFill>
                <a:srgbClr val="C00000"/>
              </a:solidFill>
            </a:endParaRPr>
          </a:p>
        </p:txBody>
      </p:sp>
      <p:sp>
        <p:nvSpPr>
          <p:cNvPr id="81" name="Oval 80"/>
          <p:cNvSpPr/>
          <p:nvPr/>
        </p:nvSpPr>
        <p:spPr>
          <a:xfrm>
            <a:off x="4615269" y="3720627"/>
            <a:ext cx="163929" cy="165777"/>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Light" panose="020F0302020204030204" pitchFamily="34" charset="0"/>
            </a:endParaRPr>
          </a:p>
        </p:txBody>
      </p:sp>
    </p:spTree>
    <p:custDataLst>
      <p:tags r:id="rId1"/>
    </p:custDataLst>
    <p:extLst>
      <p:ext uri="{BB962C8B-B14F-4D97-AF65-F5344CB8AC3E}">
        <p14:creationId xmlns:p14="http://schemas.microsoft.com/office/powerpoint/2010/main" val="3841369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4000" accel="50000" decel="50000" fill="hold" grpId="0" nodeType="withEffect">
                                  <p:stCondLst>
                                    <p:cond delay="0"/>
                                  </p:stCondLst>
                                  <p:childTnLst>
                                    <p:animMotion origin="layout" path="M 0 0 L 0.23242 0.00347 L 0.23242 -0.16435 L 0.50625 -0.16528 L 0.23308 -0.16435 L 0.23242 0.00347 L 0 0 Z " pathEditMode="relative" ptsTypes="AAAAAAA">
                                      <p:cBhvr>
                                        <p:cTn id="6" dur="1500" fill="hold"/>
                                        <p:tgtEl>
                                          <p:spTgt spid="160"/>
                                        </p:tgtEl>
                                        <p:attrNameLst>
                                          <p:attrName>ppt_x</p:attrName>
                                          <p:attrName>ppt_y</p:attrName>
                                        </p:attrNameLst>
                                      </p:cBhvr>
                                    </p:animMotion>
                                  </p:childTnLst>
                                </p:cTn>
                              </p:par>
                              <p:par>
                                <p:cTn id="7" presetID="0" presetClass="path" presetSubtype="0" repeatCount="4000" accel="50000" decel="50000" fill="hold" grpId="0" nodeType="withEffect">
                                  <p:stCondLst>
                                    <p:cond delay="0"/>
                                  </p:stCondLst>
                                  <p:childTnLst>
                                    <p:animMotion origin="layout" path="M 0 0 L 0.24804 -0.00463 L 0.24739 -0.01667 L 0.50625 -0.01875 L 0.24687 -0.01782 L 0.24687 -0.00231 L 0 0 Z " pathEditMode="relative" ptsTypes="AAAAAAA">
                                      <p:cBhvr>
                                        <p:cTn id="8" dur="1500" fill="hold"/>
                                        <p:tgtEl>
                                          <p:spTgt spid="161"/>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22" presetClass="entr" presetSubtype="2"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1000"/>
                                        <p:tgtEl>
                                          <p:spTgt spid="34"/>
                                        </p:tgtEl>
                                      </p:cBhvr>
                                    </p:animEffect>
                                  </p:childTnLst>
                                </p:cTn>
                              </p:par>
                              <p:par>
                                <p:cTn id="34" presetID="26" presetClass="emph" presetSubtype="0" fill="hold" grpId="1" nodeType="withEffect">
                                  <p:stCondLst>
                                    <p:cond delay="0"/>
                                  </p:stCondLst>
                                  <p:childTnLst>
                                    <p:animEffect transition="out" filter="fade">
                                      <p:cBhvr>
                                        <p:cTn id="35" dur="500" tmFilter="0, 0; .2, .5; .8, .5; 1, 0"/>
                                        <p:tgtEl>
                                          <p:spTgt spid="5"/>
                                        </p:tgtEl>
                                      </p:cBhvr>
                                    </p:animEffect>
                                    <p:animScale>
                                      <p:cBhvr>
                                        <p:cTn id="36" dur="250" autoRev="1" fill="hold"/>
                                        <p:tgtEl>
                                          <p:spTgt spid="5"/>
                                        </p:tgtEl>
                                      </p:cBhvr>
                                      <p:by x="105000" y="105000"/>
                                    </p:animScale>
                                  </p:childTnLst>
                                </p:cTn>
                              </p:par>
                              <p:par>
                                <p:cTn id="37" presetID="26" presetClass="emph" presetSubtype="0" fill="hold" grpId="1" nodeType="withEffect">
                                  <p:stCondLst>
                                    <p:cond delay="0"/>
                                  </p:stCondLst>
                                  <p:childTnLst>
                                    <p:animEffect transition="out" filter="fade">
                                      <p:cBhvr>
                                        <p:cTn id="38" dur="500" tmFilter="0, 0; .2, .5; .8, .5; 1, 0"/>
                                        <p:tgtEl>
                                          <p:spTgt spid="4"/>
                                        </p:tgtEl>
                                      </p:cBhvr>
                                    </p:animEffect>
                                    <p:animScale>
                                      <p:cBhvr>
                                        <p:cTn id="39" dur="250" autoRev="1" fill="hold"/>
                                        <p:tgtEl>
                                          <p:spTgt spid="4"/>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cTn>
                              </p:par>
                              <p:par>
                                <p:cTn id="46" presetID="26" presetClass="emph" presetSubtype="0" fill="hold" grpId="1" nodeType="withEffect">
                                  <p:stCondLst>
                                    <p:cond delay="0"/>
                                  </p:stCondLst>
                                  <p:childTnLst>
                                    <p:animEffect transition="out" filter="fade">
                                      <p:cBhvr>
                                        <p:cTn id="47" dur="500" tmFilter="0, 0; .2, .5; .8, .5; 1, 0"/>
                                        <p:tgtEl>
                                          <p:spTgt spid="74"/>
                                        </p:tgtEl>
                                      </p:cBhvr>
                                    </p:animEffect>
                                    <p:animScale>
                                      <p:cBhvr>
                                        <p:cTn id="48" dur="250" autoRev="1" fill="hold"/>
                                        <p:tgtEl>
                                          <p:spTgt spid="74"/>
                                        </p:tgtEl>
                                      </p:cBhvr>
                                      <p:by x="105000" y="105000"/>
                                    </p:animScale>
                                  </p:childTnLst>
                                </p:cTn>
                              </p:par>
                              <p:par>
                                <p:cTn id="49" presetID="26" presetClass="emph" presetSubtype="0" fill="hold" grpId="1" nodeType="withEffect">
                                  <p:stCondLst>
                                    <p:cond delay="0"/>
                                  </p:stCondLst>
                                  <p:childTnLst>
                                    <p:animEffect transition="out" filter="fade">
                                      <p:cBhvr>
                                        <p:cTn id="50" dur="500" tmFilter="0, 0; .2, .5; .8, .5; 1, 0"/>
                                        <p:tgtEl>
                                          <p:spTgt spid="7"/>
                                        </p:tgtEl>
                                      </p:cBhvr>
                                    </p:animEffect>
                                    <p:animScale>
                                      <p:cBhvr>
                                        <p:cTn id="51" dur="250" autoRev="1" fill="hold"/>
                                        <p:tgtEl>
                                          <p:spTgt spid="7"/>
                                        </p:tgtEl>
                                      </p:cBhvr>
                                      <p:by x="105000" y="105000"/>
                                    </p:animScale>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par>
                                <p:cTn id="60" presetID="26" presetClass="emph" presetSubtype="0" fill="hold" grpId="1" nodeType="withEffect">
                                  <p:stCondLst>
                                    <p:cond delay="0"/>
                                  </p:stCondLst>
                                  <p:childTnLst>
                                    <p:animEffect transition="out" filter="fade">
                                      <p:cBhvr>
                                        <p:cTn id="61" dur="500" tmFilter="0, 0; .2, .5; .8, .5; 1, 0"/>
                                        <p:tgtEl>
                                          <p:spTgt spid="75"/>
                                        </p:tgtEl>
                                      </p:cBhvr>
                                    </p:animEffect>
                                    <p:animScale>
                                      <p:cBhvr>
                                        <p:cTn id="62" dur="250" autoRev="1" fill="hold"/>
                                        <p:tgtEl>
                                          <p:spTgt spid="75"/>
                                        </p:tgtEl>
                                      </p:cBhvr>
                                      <p:by x="105000" y="105000"/>
                                    </p:animScale>
                                  </p:childTnLst>
                                </p:cTn>
                              </p:par>
                              <p:par>
                                <p:cTn id="63" presetID="1"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26" presetClass="emph" presetSubtype="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par>
                                <p:cTn id="72" presetID="1" presetClass="entr" presetSubtype="0" fill="hold" grpId="1" nodeType="withEffect">
                                  <p:stCondLst>
                                    <p:cond delay="0"/>
                                  </p:stCondLst>
                                  <p:childTnLst>
                                    <p:set>
                                      <p:cBhvr>
                                        <p:cTn id="73" dur="1" fill="hold">
                                          <p:stCondLst>
                                            <p:cond delay="0"/>
                                          </p:stCondLst>
                                        </p:cTn>
                                        <p:tgtEl>
                                          <p:spTgt spid="89"/>
                                        </p:tgtEl>
                                        <p:attrNameLst>
                                          <p:attrName>style.visibility</p:attrName>
                                        </p:attrNameLst>
                                      </p:cBhvr>
                                      <p:to>
                                        <p:strVal val="visible"/>
                                      </p:to>
                                    </p:set>
                                  </p:childTnLst>
                                </p:cTn>
                              </p:par>
                              <p:par>
                                <p:cTn id="74" presetID="1" presetClass="entr" presetSubtype="0" fill="hold" grpId="1" nodeType="withEffect">
                                  <p:stCondLst>
                                    <p:cond delay="0"/>
                                  </p:stCondLst>
                                  <p:childTnLst>
                                    <p:set>
                                      <p:cBhvr>
                                        <p:cTn id="75" dur="1" fill="hold">
                                          <p:stCondLst>
                                            <p:cond delay="0"/>
                                          </p:stCondLst>
                                        </p:cTn>
                                        <p:tgtEl>
                                          <p:spTgt spid="9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81"/>
                                        </p:tgtEl>
                                        <p:attrNameLst>
                                          <p:attrName>style.visibility</p:attrName>
                                        </p:attrNameLst>
                                      </p:cBhvr>
                                      <p:to>
                                        <p:strVal val="visible"/>
                                      </p:to>
                                    </p:set>
                                  </p:childTnLst>
                                </p:cTn>
                              </p:par>
                              <p:par>
                                <p:cTn id="78" presetID="22" presetClass="entr" presetSubtype="8" fill="hold" grpId="0" nodeType="withEffect">
                                  <p:stCondLst>
                                    <p:cond delay="0"/>
                                  </p:stCondLst>
                                  <p:iterate type="wd">
                                    <p:tmPct val="40000"/>
                                  </p:iterate>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par>
                                <p:cTn id="81" presetID="0" presetClass="path" presetSubtype="0" repeatCount="indefinite" accel="50000" decel="50000" fill="hold" grpId="0" nodeType="withEffect">
                                  <p:stCondLst>
                                    <p:cond delay="1000"/>
                                  </p:stCondLst>
                                  <p:childTnLst>
                                    <p:animMotion origin="layout" path="M -4.79167E-6 -2.59259E-6 L 0.14896 -0.00185 L 0.14896 -0.25 L 0.21615 -0.24907 L 0.33907 -0.25185 L 0.14948 -0.25092 C 0.14922 -0.16759 0.14909 -0.08426 0.14896 -0.00092 L -4.79167E-6 -2.59259E-6 Z " pathEditMode="relative" rAng="0" ptsTypes="AAAAAAAA">
                                      <p:cBhvr>
                                        <p:cTn id="82" dur="2000" fill="hold"/>
                                        <p:tgtEl>
                                          <p:spTgt spid="89"/>
                                        </p:tgtEl>
                                        <p:attrNameLst>
                                          <p:attrName>ppt_x</p:attrName>
                                          <p:attrName>ppt_y</p:attrName>
                                        </p:attrNameLst>
                                      </p:cBhvr>
                                      <p:rCtr x="16953" y="-12593"/>
                                    </p:animMotion>
                                  </p:childTnLst>
                                </p:cTn>
                              </p:par>
                              <p:par>
                                <p:cTn id="83" presetID="0" presetClass="path" presetSubtype="0" repeatCount="indefinite" accel="50000" decel="50000" fill="hold" grpId="0" nodeType="withEffect">
                                  <p:stCondLst>
                                    <p:cond delay="1000"/>
                                  </p:stCondLst>
                                  <p:childTnLst>
                                    <p:animMotion origin="layout" path="M -4.79167E-6 -1.85185E-6 L 0.15417 -0.00185 C 0.15391 -0.03588 0.15378 -0.06991 0.15365 -0.1037 L 0.21511 -0.10648 L 0.34011 -0.10741 L 0.21563 -0.10648 L 0.15313 -0.1037 C 0.15326 -0.06991 0.15339 -0.03588 0.15365 -0.00185 L -4.79167E-6 -1.85185E-6 Z " pathEditMode="relative" rAng="0" ptsTypes="AAAAAAAAA">
                                      <p:cBhvr>
                                        <p:cTn id="84" dur="2000" fill="hold"/>
                                        <p:tgtEl>
                                          <p:spTgt spid="90"/>
                                        </p:tgtEl>
                                        <p:attrNameLst>
                                          <p:attrName>ppt_x</p:attrName>
                                          <p:attrName>ppt_y</p:attrName>
                                        </p:attrNameLst>
                                      </p:cBhvr>
                                      <p:rCtr x="17005" y="-5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35" grpId="0" animBg="1"/>
      <p:bldP spid="38" grpId="0"/>
      <p:bldP spid="89" grpId="0" animBg="1"/>
      <p:bldP spid="89" grpId="1" animBg="1"/>
      <p:bldP spid="90" grpId="0" animBg="1"/>
      <p:bldP spid="90" grpId="1" animBg="1"/>
      <p:bldP spid="44" grpId="0"/>
      <p:bldP spid="160" grpId="0" animBg="1"/>
      <p:bldP spid="161" grpId="0" animBg="1"/>
      <p:bldP spid="34" grpId="0" animBg="1"/>
      <p:bldP spid="4" grpId="0"/>
      <p:bldP spid="4" grpId="1"/>
      <p:bldP spid="5" grpId="0" animBg="1"/>
      <p:bldP spid="5" grpId="1" animBg="1"/>
      <p:bldP spid="74" grpId="0" animBg="1"/>
      <p:bldP spid="74" grpId="1" animBg="1"/>
      <p:bldP spid="75" grpId="0" animBg="1"/>
      <p:bldP spid="75" grpId="1" animBg="1"/>
      <p:bldP spid="7" grpId="0"/>
      <p:bldP spid="7" grpId="1"/>
      <p:bldP spid="8" grpId="0"/>
      <p:bldP spid="8" grpId="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linea CLEER</a:t>
            </a:r>
            <a:endParaRPr lang="it-IT" dirty="0"/>
          </a:p>
        </p:txBody>
      </p:sp>
      <p:pic>
        <p:nvPicPr>
          <p:cNvPr id="2054" name="Picture 6" descr="C:\Users\direzione01\Desktop\Bolzano2.png"/>
          <p:cNvPicPr>
            <a:picLocks noChangeAspect="1" noChangeArrowheads="1"/>
          </p:cNvPicPr>
          <p:nvPr/>
        </p:nvPicPr>
        <p:blipFill rotWithShape="1">
          <a:blip r:embed="rId2">
            <a:extLst>
              <a:ext uri="{28A0092B-C50C-407E-A947-70E740481C1C}">
                <a14:useLocalDpi xmlns:a14="http://schemas.microsoft.com/office/drawing/2010/main" val="0"/>
              </a:ext>
            </a:extLst>
          </a:blip>
          <a:srcRect l="6181" r="7426"/>
          <a:stretch/>
        </p:blipFill>
        <p:spPr bwMode="auto">
          <a:xfrm>
            <a:off x="0" y="1852735"/>
            <a:ext cx="12192000" cy="3972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irezione01\Desktop\logo-3.web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1871" y="5879173"/>
            <a:ext cx="3133725"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6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EC LINK Extender</a:t>
            </a:r>
            <a:r>
              <a:rPr lang="en-US" dirty="0"/>
              <a:t/>
            </a:r>
            <a:br>
              <a:rPr lang="en-US" dirty="0"/>
            </a:br>
            <a:r>
              <a:rPr lang="en-US" dirty="0" err="1" smtClean="0"/>
              <a:t>Estendere</a:t>
            </a:r>
            <a:r>
              <a:rPr lang="en-US" dirty="0" smtClean="0"/>
              <a:t> </a:t>
            </a:r>
            <a:r>
              <a:rPr lang="en-US" dirty="0" smtClean="0"/>
              <a:t>Fast Ethernet &amp; </a:t>
            </a:r>
            <a:r>
              <a:rPr lang="en-US" dirty="0" err="1" smtClean="0"/>
              <a:t>PoE</a:t>
            </a:r>
            <a:r>
              <a:rPr lang="en-US" dirty="0" smtClean="0"/>
              <a:t> </a:t>
            </a:r>
            <a:r>
              <a:rPr lang="en-US" dirty="0" err="1" smtClean="0"/>
              <a:t>su</a:t>
            </a:r>
            <a:r>
              <a:rPr lang="en-US" dirty="0" smtClean="0"/>
              <a:t> </a:t>
            </a:r>
            <a:r>
              <a:rPr lang="en-US" dirty="0" err="1" smtClean="0"/>
              <a:t>Coassiale</a:t>
            </a:r>
            <a:endParaRPr lang="en-US" dirty="0"/>
          </a:p>
        </p:txBody>
      </p:sp>
      <p:sp>
        <p:nvSpPr>
          <p:cNvPr id="3" name="Content Placeholder 2"/>
          <p:cNvSpPr>
            <a:spLocks noGrp="1"/>
          </p:cNvSpPr>
          <p:nvPr>
            <p:ph idx="4294967295"/>
          </p:nvPr>
        </p:nvSpPr>
        <p:spPr>
          <a:xfrm>
            <a:off x="1073888" y="1608138"/>
            <a:ext cx="9941442" cy="3959225"/>
          </a:xfrm>
        </p:spPr>
        <p:txBody>
          <a:bodyPr/>
          <a:lstStyle/>
          <a:p>
            <a:pPr>
              <a:defRPr/>
            </a:pPr>
            <a:r>
              <a:rPr lang="en-US" sz="2400" dirty="0" err="1" smtClean="0"/>
              <a:t>Coppia</a:t>
            </a:r>
            <a:r>
              <a:rPr lang="en-US" sz="2400" dirty="0" smtClean="0"/>
              <a:t> di</a:t>
            </a:r>
            <a:r>
              <a:rPr lang="en-US" sz="2400" dirty="0" smtClean="0"/>
              <a:t> due EC-Links come Extender </a:t>
            </a:r>
            <a:r>
              <a:rPr lang="en-US" sz="2400" dirty="0" err="1" smtClean="0"/>
              <a:t>su</a:t>
            </a:r>
            <a:r>
              <a:rPr lang="en-US" sz="2400" dirty="0" smtClean="0"/>
              <a:t> </a:t>
            </a:r>
            <a:r>
              <a:rPr lang="en-US" sz="2400" dirty="0" err="1" smtClean="0"/>
              <a:t>Coassiale</a:t>
            </a:r>
            <a:endParaRPr lang="en-US" sz="2400" dirty="0"/>
          </a:p>
          <a:p>
            <a:pPr lvl="1">
              <a:defRPr/>
            </a:pPr>
            <a:r>
              <a:rPr lang="en-US" sz="2000" dirty="0" err="1" smtClean="0"/>
              <a:t>Fino</a:t>
            </a:r>
            <a:r>
              <a:rPr lang="en-US" sz="2000" dirty="0" smtClean="0"/>
              <a:t> a</a:t>
            </a:r>
            <a:r>
              <a:rPr lang="en-US" sz="2000" dirty="0" smtClean="0"/>
              <a:t> 609m</a:t>
            </a:r>
            <a:endParaRPr lang="en-US" sz="2000" dirty="0"/>
          </a:p>
          <a:p>
            <a:pPr>
              <a:defRPr/>
            </a:pPr>
            <a:r>
              <a:rPr lang="en-US" sz="2400" dirty="0"/>
              <a:t>100Mbps Delivered at Wire Speed</a:t>
            </a:r>
          </a:p>
          <a:p>
            <a:pPr>
              <a:defRPr/>
            </a:pPr>
            <a:r>
              <a:rPr lang="en-US" sz="2400" dirty="0"/>
              <a:t>Connects to </a:t>
            </a:r>
            <a:r>
              <a:rPr lang="en-US" sz="2400" dirty="0" smtClean="0"/>
              <a:t>any always on </a:t>
            </a:r>
            <a:r>
              <a:rPr lang="en-US" sz="2400" dirty="0"/>
              <a:t>PoE Switch</a:t>
            </a:r>
          </a:p>
          <a:p>
            <a:pPr>
              <a:defRPr/>
            </a:pPr>
            <a:r>
              <a:rPr lang="en-US" sz="2400" dirty="0"/>
              <a:t>Delivers Ethernet and PoE to IEEE 802.3af or 802.3at compliant device</a:t>
            </a:r>
          </a:p>
          <a:p>
            <a:pPr>
              <a:defRPr/>
            </a:pPr>
            <a:r>
              <a:rPr lang="en-US" sz="2400" dirty="0"/>
              <a:t>Locally Power the EC Link Adapter at Base or Camera Unit</a:t>
            </a:r>
          </a:p>
          <a:p>
            <a:pPr marL="0" indent="0">
              <a:buNone/>
              <a:defRPr/>
            </a:pPr>
            <a:endParaRPr lang="en-US" sz="2400" dirty="0"/>
          </a:p>
        </p:txBody>
      </p:sp>
      <p:grpSp>
        <p:nvGrpSpPr>
          <p:cNvPr id="8" name="Group 7"/>
          <p:cNvGrpSpPr>
            <a:grpSpLocks/>
          </p:cNvGrpSpPr>
          <p:nvPr/>
        </p:nvGrpSpPr>
        <p:grpSpPr bwMode="auto">
          <a:xfrm>
            <a:off x="1631950" y="5157789"/>
            <a:ext cx="9213850" cy="839787"/>
            <a:chOff x="107950" y="5157788"/>
            <a:chExt cx="9213850" cy="839787"/>
          </a:xfrm>
        </p:grpSpPr>
        <p:grpSp>
          <p:nvGrpSpPr>
            <p:cNvPr id="51213" name="Group 27"/>
            <p:cNvGrpSpPr>
              <a:grpSpLocks/>
            </p:cNvGrpSpPr>
            <p:nvPr/>
          </p:nvGrpSpPr>
          <p:grpSpPr bwMode="auto">
            <a:xfrm>
              <a:off x="107950" y="5157788"/>
              <a:ext cx="9213850" cy="831850"/>
              <a:chOff x="1" y="5786718"/>
              <a:chExt cx="9214515" cy="832340"/>
            </a:xfrm>
          </p:grpSpPr>
          <p:pic>
            <p:nvPicPr>
              <p:cNvPr id="5121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2514" y="6036846"/>
                <a:ext cx="1226267" cy="5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19" name="Group 7"/>
              <p:cNvGrpSpPr>
                <a:grpSpLocks/>
              </p:cNvGrpSpPr>
              <p:nvPr/>
            </p:nvGrpSpPr>
            <p:grpSpPr bwMode="auto">
              <a:xfrm>
                <a:off x="2195736" y="6047675"/>
                <a:ext cx="1226267" cy="531371"/>
                <a:chOff x="1835696" y="5971602"/>
                <a:chExt cx="1226267" cy="531371"/>
              </a:xfrm>
            </p:grpSpPr>
            <p:pic>
              <p:nvPicPr>
                <p:cNvPr id="5123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835696" y="5971602"/>
                  <a:ext cx="1226267" cy="5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64320" y="6121249"/>
                  <a:ext cx="990645" cy="276999"/>
                </a:xfrm>
                <a:prstGeom prst="rect">
                  <a:avLst/>
                </a:prstGeom>
                <a:solidFill>
                  <a:schemeClr val="bg1">
                    <a:lumMod val="75000"/>
                  </a:schemeClr>
                </a:solidFill>
                <a:effectLst>
                  <a:softEdge rad="31750"/>
                </a:effectLst>
              </p:spPr>
              <p:txBody>
                <a:bodyPr lIns="0" tIns="0" rIns="0" bIns="0">
                  <a:spAutoFit/>
                </a:bodyPr>
                <a:lstStyle/>
                <a:p>
                  <a:pPr algn="ctr">
                    <a:defRPr/>
                  </a:pPr>
                  <a:r>
                    <a:rPr lang="en-US" dirty="0"/>
                    <a:t>EC Link</a:t>
                  </a:r>
                </a:p>
              </p:txBody>
            </p:sp>
          </p:grpSp>
          <p:sp>
            <p:nvSpPr>
              <p:cNvPr id="7" name="TextBox 6"/>
              <p:cNvSpPr txBox="1"/>
              <p:nvPr/>
            </p:nvSpPr>
            <p:spPr>
              <a:xfrm>
                <a:off x="6308448" y="6133448"/>
                <a:ext cx="936104" cy="276999"/>
              </a:xfrm>
              <a:prstGeom prst="rect">
                <a:avLst/>
              </a:prstGeom>
              <a:solidFill>
                <a:schemeClr val="bg1">
                  <a:lumMod val="75000"/>
                </a:schemeClr>
              </a:solidFill>
              <a:effectLst>
                <a:softEdge rad="31750"/>
              </a:effectLst>
            </p:spPr>
            <p:txBody>
              <a:bodyPr lIns="0" tIns="0" rIns="0" bIns="0">
                <a:spAutoFit/>
              </a:bodyPr>
              <a:lstStyle/>
              <a:p>
                <a:pPr>
                  <a:defRPr/>
                </a:pPr>
                <a:r>
                  <a:rPr lang="en-US" dirty="0"/>
                  <a:t>EC Link</a:t>
                </a:r>
              </a:p>
            </p:txBody>
          </p:sp>
          <p:cxnSp>
            <p:nvCxnSpPr>
              <p:cNvPr id="10" name="Straight Connector 9"/>
              <p:cNvCxnSpPr>
                <a:stCxn id="51237" idx="1"/>
                <a:endCxn id="51218" idx="1"/>
              </p:cNvCxnSpPr>
              <p:nvPr/>
            </p:nvCxnSpPr>
            <p:spPr>
              <a:xfrm flipV="1">
                <a:off x="3421311" y="6302959"/>
                <a:ext cx="2621151" cy="11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 y="6067871"/>
                <a:ext cx="1332009" cy="468589"/>
              </a:xfrm>
              <a:prstGeom prst="roundRect">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PoE Switch</a:t>
                </a:r>
              </a:p>
            </p:txBody>
          </p:sp>
          <p:sp>
            <p:nvSpPr>
              <p:cNvPr id="51225" name="Text Box 15"/>
              <p:cNvSpPr txBox="1">
                <a:spLocks noChangeArrowheads="1"/>
              </p:cNvSpPr>
              <p:nvPr/>
            </p:nvSpPr>
            <p:spPr bwMode="auto">
              <a:xfrm>
                <a:off x="1451559" y="5949280"/>
                <a:ext cx="597207" cy="22633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panose="020F0502020204030204" pitchFamily="34" charset="0"/>
                  </a:rPr>
                  <a:t>PoE</a:t>
                </a:r>
                <a:endParaRPr lang="en-US" altLang="en-US" sz="4000"/>
              </a:p>
            </p:txBody>
          </p:sp>
          <p:sp>
            <p:nvSpPr>
              <p:cNvPr id="51226" name="Text Box 16"/>
              <p:cNvSpPr txBox="1">
                <a:spLocks noChangeArrowheads="1"/>
              </p:cNvSpPr>
              <p:nvPr/>
            </p:nvSpPr>
            <p:spPr bwMode="auto">
              <a:xfrm>
                <a:off x="1445432" y="6395414"/>
                <a:ext cx="597207" cy="201938"/>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panose="020F0502020204030204" pitchFamily="34" charset="0"/>
                  </a:rPr>
                  <a:t>Data</a:t>
                </a:r>
                <a:endParaRPr lang="en-US" altLang="en-US" sz="4000"/>
              </a:p>
            </p:txBody>
          </p:sp>
          <p:cxnSp>
            <p:nvCxnSpPr>
              <p:cNvPr id="51227" name="AutoShape 17"/>
              <p:cNvCxnSpPr>
                <a:cxnSpLocks noChangeShapeType="1"/>
              </p:cNvCxnSpPr>
              <p:nvPr/>
            </p:nvCxnSpPr>
            <p:spPr bwMode="auto">
              <a:xfrm>
                <a:off x="1436571" y="6381328"/>
                <a:ext cx="615149"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228" name="AutoShape 18"/>
              <p:cNvCxnSpPr>
                <a:cxnSpLocks noChangeShapeType="1"/>
              </p:cNvCxnSpPr>
              <p:nvPr/>
            </p:nvCxnSpPr>
            <p:spPr bwMode="auto">
              <a:xfrm>
                <a:off x="1456113" y="6181586"/>
                <a:ext cx="615149"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229" name="AutoShape 55"/>
              <p:cNvCxnSpPr>
                <a:cxnSpLocks noChangeShapeType="1"/>
              </p:cNvCxnSpPr>
              <p:nvPr/>
            </p:nvCxnSpPr>
            <p:spPr bwMode="auto">
              <a:xfrm flipV="1">
                <a:off x="1331641" y="6290595"/>
                <a:ext cx="864095" cy="2903"/>
              </a:xfrm>
              <a:prstGeom prst="straightConnector1">
                <a:avLst/>
              </a:prstGeom>
              <a:noFill/>
              <a:ln w="254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51230" name="Text Box 15"/>
              <p:cNvSpPr txBox="1">
                <a:spLocks noChangeArrowheads="1"/>
              </p:cNvSpPr>
              <p:nvPr/>
            </p:nvSpPr>
            <p:spPr bwMode="auto">
              <a:xfrm>
                <a:off x="7366747" y="5970986"/>
                <a:ext cx="597207" cy="22633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panose="020F0502020204030204" pitchFamily="34" charset="0"/>
                  </a:rPr>
                  <a:t>PoE</a:t>
                </a:r>
                <a:endParaRPr lang="en-US" altLang="en-US" sz="4000"/>
              </a:p>
            </p:txBody>
          </p:sp>
          <p:sp>
            <p:nvSpPr>
              <p:cNvPr id="51231" name="Text Box 16"/>
              <p:cNvSpPr txBox="1">
                <a:spLocks noChangeArrowheads="1"/>
              </p:cNvSpPr>
              <p:nvPr/>
            </p:nvSpPr>
            <p:spPr bwMode="auto">
              <a:xfrm>
                <a:off x="7360620" y="6417120"/>
                <a:ext cx="597207" cy="201938"/>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panose="020F0502020204030204" pitchFamily="34" charset="0"/>
                  </a:rPr>
                  <a:t>Data</a:t>
                </a:r>
                <a:endParaRPr lang="en-US" altLang="en-US" sz="4000"/>
              </a:p>
            </p:txBody>
          </p:sp>
          <p:cxnSp>
            <p:nvCxnSpPr>
              <p:cNvPr id="51232" name="AutoShape 17"/>
              <p:cNvCxnSpPr>
                <a:cxnSpLocks noChangeShapeType="1"/>
              </p:cNvCxnSpPr>
              <p:nvPr/>
            </p:nvCxnSpPr>
            <p:spPr bwMode="auto">
              <a:xfrm>
                <a:off x="7351759" y="6403034"/>
                <a:ext cx="615149"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233" name="AutoShape 18"/>
              <p:cNvCxnSpPr>
                <a:cxnSpLocks noChangeShapeType="1"/>
              </p:cNvCxnSpPr>
              <p:nvPr/>
            </p:nvCxnSpPr>
            <p:spPr bwMode="auto">
              <a:xfrm>
                <a:off x="7371301" y="6203292"/>
                <a:ext cx="615149"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234" name="AutoShape 55"/>
              <p:cNvCxnSpPr>
                <a:cxnSpLocks noChangeShapeType="1"/>
              </p:cNvCxnSpPr>
              <p:nvPr/>
            </p:nvCxnSpPr>
            <p:spPr bwMode="auto">
              <a:xfrm flipV="1">
                <a:off x="7246829" y="6312301"/>
                <a:ext cx="864095" cy="2903"/>
              </a:xfrm>
              <a:prstGeom prst="straightConnector1">
                <a:avLst/>
              </a:prstGeom>
              <a:noFill/>
              <a:ln w="254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51235" name="Text Box 73"/>
              <p:cNvSpPr txBox="1">
                <a:spLocks noChangeArrowheads="1"/>
              </p:cNvSpPr>
              <p:nvPr/>
            </p:nvSpPr>
            <p:spPr bwMode="auto">
              <a:xfrm>
                <a:off x="8105219" y="5786718"/>
                <a:ext cx="1109297" cy="381601"/>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600">
                    <a:solidFill>
                      <a:srgbClr val="000000"/>
                    </a:solidFill>
                    <a:latin typeface="Calibri" panose="020F0502020204030204" pitchFamily="34" charset="0"/>
                  </a:rPr>
                  <a:t>IP Camera</a:t>
                </a:r>
                <a:endParaRPr lang="en-US" altLang="en-US" sz="4800"/>
              </a:p>
            </p:txBody>
          </p:sp>
          <p:pic>
            <p:nvPicPr>
              <p:cNvPr id="51236" name="Picture 82" descr="camera"/>
              <p:cNvPicPr>
                <a:picLocks noChangeAspect="1" noChangeArrowheads="1"/>
              </p:cNvPicPr>
              <p:nvPr/>
            </p:nvPicPr>
            <p:blipFill>
              <a:blip r:embed="rId5" cstate="print">
                <a:extLst>
                  <a:ext uri="{28A0092B-C50C-407E-A947-70E740481C1C}">
                    <a14:useLocalDpi xmlns:a14="http://schemas.microsoft.com/office/drawing/2010/main" val="0"/>
                  </a:ext>
                </a:extLst>
              </a:blip>
              <a:srcRect b="38185"/>
              <a:stretch>
                <a:fillRect/>
              </a:stretch>
            </p:blipFill>
            <p:spPr bwMode="auto">
              <a:xfrm>
                <a:off x="8058747" y="6126673"/>
                <a:ext cx="984981" cy="408475"/>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51214" name="Text Box 15"/>
            <p:cNvSpPr txBox="1">
              <a:spLocks noChangeArrowheads="1"/>
            </p:cNvSpPr>
            <p:nvPr/>
          </p:nvSpPr>
          <p:spPr bwMode="auto">
            <a:xfrm>
              <a:off x="4545013" y="5349875"/>
              <a:ext cx="596900" cy="225425"/>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panose="020F0502020204030204" pitchFamily="34" charset="0"/>
                </a:rPr>
                <a:t>PoE</a:t>
              </a:r>
              <a:endParaRPr lang="en-US" altLang="en-US" sz="4000"/>
            </a:p>
          </p:txBody>
        </p:sp>
        <p:sp>
          <p:nvSpPr>
            <p:cNvPr id="51215" name="Text Box 16"/>
            <p:cNvSpPr txBox="1">
              <a:spLocks noChangeArrowheads="1"/>
            </p:cNvSpPr>
            <p:nvPr/>
          </p:nvSpPr>
          <p:spPr bwMode="auto">
            <a:xfrm>
              <a:off x="4538663" y="5794375"/>
              <a:ext cx="596900" cy="20320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panose="020F0502020204030204" pitchFamily="34" charset="0"/>
                </a:rPr>
                <a:t>Data</a:t>
              </a:r>
              <a:endParaRPr lang="en-US" altLang="en-US" sz="4000"/>
            </a:p>
          </p:txBody>
        </p:sp>
        <p:cxnSp>
          <p:nvCxnSpPr>
            <p:cNvPr id="51216" name="AutoShape 17"/>
            <p:cNvCxnSpPr>
              <a:cxnSpLocks noChangeShapeType="1"/>
            </p:cNvCxnSpPr>
            <p:nvPr/>
          </p:nvCxnSpPr>
          <p:spPr bwMode="auto">
            <a:xfrm>
              <a:off x="4529138" y="5781675"/>
              <a:ext cx="61595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217" name="AutoShape 18"/>
            <p:cNvCxnSpPr>
              <a:cxnSpLocks noChangeShapeType="1"/>
            </p:cNvCxnSpPr>
            <p:nvPr/>
          </p:nvCxnSpPr>
          <p:spPr bwMode="auto">
            <a:xfrm>
              <a:off x="4548188" y="5581650"/>
              <a:ext cx="61595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nvGrpSpPr>
          <p:cNvPr id="5" name="Group 4"/>
          <p:cNvGrpSpPr>
            <a:grpSpLocks/>
          </p:cNvGrpSpPr>
          <p:nvPr/>
        </p:nvGrpSpPr>
        <p:grpSpPr bwMode="auto">
          <a:xfrm>
            <a:off x="6891337" y="4724401"/>
            <a:ext cx="1707718" cy="796925"/>
            <a:chOff x="5367337" y="4724400"/>
            <a:chExt cx="1707718" cy="796925"/>
          </a:xfrm>
        </p:grpSpPr>
        <p:sp>
          <p:nvSpPr>
            <p:cNvPr id="51210" name="AutoShape 34"/>
            <p:cNvSpPr>
              <a:spLocks/>
            </p:cNvSpPr>
            <p:nvPr/>
          </p:nvSpPr>
          <p:spPr bwMode="auto">
            <a:xfrm>
              <a:off x="6100763" y="5256213"/>
              <a:ext cx="100012" cy="265112"/>
            </a:xfrm>
            <a:prstGeom prst="leftBracket">
              <a:avLst>
                <a:gd name="adj" fmla="val 24238"/>
              </a:avLst>
            </a:prstGeom>
            <a:noFill/>
            <a:ln w="12700">
              <a:solidFill>
                <a:srgbClr val="9F2936"/>
              </a:solidFill>
              <a:round/>
              <a:headEnd/>
              <a:tailEnd/>
            </a:ln>
            <a:effectLst/>
            <a:extLst>
              <a:ext uri="{909E8E84-426E-40DD-AFC4-6F175D3DCCD1}">
                <a14:hiddenFill xmlns:a14="http://schemas.microsoft.com/office/drawing/2010/main">
                  <a:solidFill>
                    <a:srgbClr val="323232"/>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1211" name="AutoShape 52"/>
            <p:cNvSpPr>
              <a:spLocks noChangeArrowheads="1"/>
            </p:cNvSpPr>
            <p:nvPr/>
          </p:nvSpPr>
          <p:spPr bwMode="auto">
            <a:xfrm>
              <a:off x="6086475" y="5154613"/>
              <a:ext cx="133350" cy="187325"/>
            </a:xfrm>
            <a:prstGeom prst="roundRect">
              <a:avLst>
                <a:gd name="adj" fmla="val 16667"/>
              </a:avLst>
            </a:prstGeom>
            <a:solidFill>
              <a:srgbClr val="656565"/>
            </a:solidFill>
            <a:ln w="25400" algn="ctr">
              <a:solidFill>
                <a:srgbClr val="656565"/>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1212" name="Text Box 53"/>
            <p:cNvSpPr txBox="1">
              <a:spLocks noChangeArrowheads="1"/>
            </p:cNvSpPr>
            <p:nvPr/>
          </p:nvSpPr>
          <p:spPr bwMode="auto">
            <a:xfrm>
              <a:off x="5367337" y="4724400"/>
              <a:ext cx="1707718" cy="484188"/>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dirty="0">
                  <a:solidFill>
                    <a:srgbClr val="C00000"/>
                  </a:solidFill>
                  <a:latin typeface="Calibri" panose="020F0502020204030204" pitchFamily="34" charset="0"/>
                </a:rPr>
                <a:t>48VDC Local </a:t>
              </a:r>
              <a:r>
                <a:rPr lang="en-US" altLang="en-US" sz="1200" i="1" dirty="0" smtClean="0">
                  <a:solidFill>
                    <a:srgbClr val="C00000"/>
                  </a:solidFill>
                  <a:latin typeface="Calibri" panose="020F0502020204030204" pitchFamily="34" charset="0"/>
                </a:rPr>
                <a:t>(up to 100w)</a:t>
              </a:r>
              <a:endParaRPr lang="en-US" altLang="en-US" sz="1200" i="1" dirty="0">
                <a:solidFill>
                  <a:srgbClr val="C00000"/>
                </a:solidFill>
                <a:latin typeface="Calibri" panose="020F0502020204030204" pitchFamily="34" charset="0"/>
              </a:endParaRPr>
            </a:p>
            <a:p>
              <a:pPr algn="ctr">
                <a:spcBef>
                  <a:spcPct val="0"/>
                </a:spcBef>
                <a:buFontTx/>
                <a:buNone/>
              </a:pPr>
              <a:r>
                <a:rPr lang="en-US" altLang="en-US" sz="1200" i="1" dirty="0">
                  <a:solidFill>
                    <a:srgbClr val="C00000"/>
                  </a:solidFill>
                  <a:latin typeface="Calibri" panose="020F0502020204030204" pitchFamily="34" charset="0"/>
                </a:rPr>
                <a:t>Power Optional</a:t>
              </a:r>
              <a:endParaRPr lang="en-US" altLang="en-US" sz="4400" dirty="0">
                <a:solidFill>
                  <a:srgbClr val="C00000"/>
                </a:solidFill>
              </a:endParaRPr>
            </a:p>
          </p:txBody>
        </p:sp>
      </p:grpSp>
      <p:grpSp>
        <p:nvGrpSpPr>
          <p:cNvPr id="4" name="Group 3"/>
          <p:cNvGrpSpPr>
            <a:grpSpLocks/>
          </p:cNvGrpSpPr>
          <p:nvPr/>
        </p:nvGrpSpPr>
        <p:grpSpPr bwMode="auto">
          <a:xfrm>
            <a:off x="4749801" y="5827714"/>
            <a:ext cx="1254974" cy="822325"/>
            <a:chOff x="3225800" y="5827713"/>
            <a:chExt cx="1254974" cy="822325"/>
          </a:xfrm>
        </p:grpSpPr>
        <p:sp>
          <p:nvSpPr>
            <p:cNvPr id="51207" name="AutoShape 34"/>
            <p:cNvSpPr>
              <a:spLocks/>
            </p:cNvSpPr>
            <p:nvPr/>
          </p:nvSpPr>
          <p:spPr bwMode="auto">
            <a:xfrm flipH="1">
              <a:off x="3463925" y="5827713"/>
              <a:ext cx="100013" cy="265112"/>
            </a:xfrm>
            <a:prstGeom prst="leftBracket">
              <a:avLst>
                <a:gd name="adj" fmla="val 24237"/>
              </a:avLst>
            </a:prstGeom>
            <a:noFill/>
            <a:ln w="12700">
              <a:solidFill>
                <a:srgbClr val="9F2936"/>
              </a:solidFill>
              <a:round/>
              <a:headEnd/>
              <a:tailEnd/>
            </a:ln>
            <a:effectLst/>
            <a:extLst>
              <a:ext uri="{909E8E84-426E-40DD-AFC4-6F175D3DCCD1}">
                <a14:hiddenFill xmlns:a14="http://schemas.microsoft.com/office/drawing/2010/main">
                  <a:solidFill>
                    <a:srgbClr val="323232"/>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1209" name="Text Box 53"/>
            <p:cNvSpPr txBox="1">
              <a:spLocks noChangeArrowheads="1"/>
            </p:cNvSpPr>
            <p:nvPr/>
          </p:nvSpPr>
          <p:spPr bwMode="auto">
            <a:xfrm>
              <a:off x="3225800" y="6165850"/>
              <a:ext cx="1254974" cy="484188"/>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dirty="0">
                  <a:solidFill>
                    <a:srgbClr val="C00000"/>
                  </a:solidFill>
                  <a:latin typeface="Calibri" panose="020F0502020204030204" pitchFamily="34" charset="0"/>
                </a:rPr>
                <a:t>48VDC </a:t>
              </a:r>
              <a:r>
                <a:rPr lang="en-US" altLang="en-US" sz="1200" i="1" dirty="0" smtClean="0">
                  <a:solidFill>
                    <a:srgbClr val="C00000"/>
                  </a:solidFill>
                  <a:latin typeface="Calibri" panose="020F0502020204030204" pitchFamily="34" charset="0"/>
                </a:rPr>
                <a:t>Local (30w) </a:t>
              </a:r>
              <a:endParaRPr lang="en-US" altLang="en-US" sz="1200" i="1" dirty="0">
                <a:solidFill>
                  <a:srgbClr val="C00000"/>
                </a:solidFill>
                <a:latin typeface="Calibri" panose="020F0502020204030204" pitchFamily="34" charset="0"/>
              </a:endParaRPr>
            </a:p>
            <a:p>
              <a:pPr algn="ctr">
                <a:spcBef>
                  <a:spcPct val="0"/>
                </a:spcBef>
                <a:buFontTx/>
                <a:buNone/>
              </a:pPr>
              <a:r>
                <a:rPr lang="en-US" altLang="en-US" sz="1200" i="1" dirty="0">
                  <a:solidFill>
                    <a:srgbClr val="C00000"/>
                  </a:solidFill>
                  <a:latin typeface="Calibri" panose="020F0502020204030204" pitchFamily="34" charset="0"/>
                </a:rPr>
                <a:t>Power Optional</a:t>
              </a:r>
              <a:endParaRPr lang="en-US" altLang="en-US" sz="4400" dirty="0">
                <a:solidFill>
                  <a:srgbClr val="C00000"/>
                </a:solidFill>
              </a:endParaRPr>
            </a:p>
          </p:txBody>
        </p:sp>
        <p:sp>
          <p:nvSpPr>
            <p:cNvPr id="51208" name="AutoShape 52"/>
            <p:cNvSpPr>
              <a:spLocks noChangeArrowheads="1"/>
            </p:cNvSpPr>
            <p:nvPr/>
          </p:nvSpPr>
          <p:spPr bwMode="auto">
            <a:xfrm>
              <a:off x="3471628" y="5982164"/>
              <a:ext cx="133350" cy="187325"/>
            </a:xfrm>
            <a:prstGeom prst="roundRect">
              <a:avLst>
                <a:gd name="adj" fmla="val 16667"/>
              </a:avLst>
            </a:prstGeom>
            <a:solidFill>
              <a:srgbClr val="656565"/>
            </a:solidFill>
            <a:ln w="25400" algn="ctr">
              <a:solidFill>
                <a:srgbClr val="656565"/>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sp>
        <p:nvSpPr>
          <p:cNvPr id="38" name="Oval 37"/>
          <p:cNvSpPr/>
          <p:nvPr/>
        </p:nvSpPr>
        <p:spPr>
          <a:xfrm>
            <a:off x="2889260" y="5623719"/>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5045186" y="5965931"/>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7602268" y="5237352"/>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3926541" y="6499412"/>
            <a:ext cx="184731" cy="369332"/>
          </a:xfrm>
          <a:prstGeom prst="rect">
            <a:avLst/>
          </a:prstGeom>
          <a:noFill/>
        </p:spPr>
        <p:txBody>
          <a:bodyPr wrap="none" rtlCol="0">
            <a:spAutoFit/>
          </a:bodyPr>
          <a:lstStyle/>
          <a:p>
            <a:endParaRPr lang="en-CA" dirty="0"/>
          </a:p>
        </p:txBody>
      </p:sp>
      <p:sp>
        <p:nvSpPr>
          <p:cNvPr id="13" name="TextBox 12"/>
          <p:cNvSpPr txBox="1"/>
          <p:nvPr/>
        </p:nvSpPr>
        <p:spPr>
          <a:xfrm>
            <a:off x="4078940" y="5895602"/>
            <a:ext cx="625492" cy="369332"/>
          </a:xfrm>
          <a:prstGeom prst="rect">
            <a:avLst/>
          </a:prstGeom>
          <a:noFill/>
        </p:spPr>
        <p:txBody>
          <a:bodyPr wrap="none" rtlCol="0">
            <a:spAutoFit/>
          </a:bodyPr>
          <a:lstStyle/>
          <a:p>
            <a:r>
              <a:rPr lang="en-CA" dirty="0" smtClean="0"/>
              <a:t>Base</a:t>
            </a:r>
            <a:endParaRPr lang="en-CA" dirty="0"/>
          </a:p>
        </p:txBody>
      </p:sp>
      <p:pic>
        <p:nvPicPr>
          <p:cNvPr id="42" name="Picture 2" descr="C:\Users\direzione01\Desktop\logo-3.web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1871" y="5879173"/>
            <a:ext cx="3133725" cy="1104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79051836"/>
      </p:ext>
    </p:extLst>
  </p:cSld>
  <p:clrMapOvr>
    <a:masterClrMapping/>
  </p:clrMapOvr>
  <p:transition spd="slow" advTm="3798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1500"/>
                                        <p:tgtEl>
                                          <p:spTgt spid="8"/>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749"/>
                                          </p:stCondLst>
                                        </p:cTn>
                                        <p:tgtEl>
                                          <p:spTgt spid="38"/>
                                        </p:tgtEl>
                                        <p:attrNameLst>
                                          <p:attrName>style.visibility</p:attrName>
                                        </p:attrNameLst>
                                      </p:cBhvr>
                                      <p:to>
                                        <p:strVal val="visible"/>
                                      </p:to>
                                    </p:set>
                                  </p:childTnLst>
                                </p:cTn>
                              </p:par>
                            </p:childTnLst>
                          </p:cTn>
                        </p:par>
                        <p:par>
                          <p:cTn id="35" fill="hold">
                            <p:stCondLst>
                              <p:cond delay="750"/>
                            </p:stCondLst>
                            <p:childTnLst>
                              <p:par>
                                <p:cTn id="36" presetID="0" presetClass="path" presetSubtype="0" repeatCount="5000" accel="50000" decel="50000" autoRev="1" fill="remove" grpId="1" nodeType="afterEffect">
                                  <p:stCondLst>
                                    <p:cond delay="0"/>
                                  </p:stCondLst>
                                  <p:childTnLst>
                                    <p:animMotion origin="layout" path="M 4.375E-6 -7.40741E-7 L 0.24453 -0.00093 C 0.33711 -0.00231 0.50651 -0.00069 0.55859 -0.00116 " pathEditMode="relative" rAng="0" ptsTypes="AAA">
                                      <p:cBhvr>
                                        <p:cTn id="37" dur="1500" fill="hold"/>
                                        <p:tgtEl>
                                          <p:spTgt spid="38"/>
                                        </p:tgtEl>
                                        <p:attrNameLst>
                                          <p:attrName>ppt_x</p:attrName>
                                          <p:attrName>ppt_y</p:attrName>
                                        </p:attrNameLst>
                                      </p:cBhvr>
                                      <p:rCtr x="27930" y="-69"/>
                                    </p:animMotion>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
                                        <p:tgtEl>
                                          <p:spTgt spid="4"/>
                                        </p:tgtEl>
                                      </p:cBhvr>
                                    </p:animEffect>
                                  </p:childTnLst>
                                </p:cTn>
                              </p:par>
                              <p:par>
                                <p:cTn id="43" presetID="1" presetClass="entr" presetSubtype="0" fill="hold" grpId="0" nodeType="withEffect">
                                  <p:stCondLst>
                                    <p:cond delay="0"/>
                                  </p:stCondLst>
                                  <p:childTnLst>
                                    <p:set>
                                      <p:cBhvr>
                                        <p:cTn id="44" dur="1" fill="hold">
                                          <p:stCondLst>
                                            <p:cond delay="749"/>
                                          </p:stCondLst>
                                        </p:cTn>
                                        <p:tgtEl>
                                          <p:spTgt spid="39"/>
                                        </p:tgtEl>
                                        <p:attrNameLst>
                                          <p:attrName>style.visibility</p:attrName>
                                        </p:attrNameLst>
                                      </p:cBhvr>
                                      <p:to>
                                        <p:strVal val="visible"/>
                                      </p:to>
                                    </p:set>
                                  </p:childTnLst>
                                </p:cTn>
                              </p:par>
                            </p:childTnLst>
                          </p:cTn>
                        </p:par>
                        <p:par>
                          <p:cTn id="45" fill="hold">
                            <p:stCondLst>
                              <p:cond delay="750"/>
                            </p:stCondLst>
                            <p:childTnLst>
                              <p:par>
                                <p:cTn id="46" presetID="0" presetClass="path" presetSubtype="0" repeatCount="5000" accel="50000" decel="50000" autoRev="1" fill="remove" grpId="1" nodeType="afterEffect">
                                  <p:stCondLst>
                                    <p:cond delay="0"/>
                                  </p:stCondLst>
                                  <p:childTnLst>
                                    <p:animMotion origin="layout" path="M -0.00091 7.40741E-7 C 0.00156 -0.0007 -0.02969 -0.03912 -0.00143 -0.04583 C 0.02708 -0.05695 0.10846 -0.04468 0.17187 -0.04792 C 0.24101 -0.0537 0.31146 -0.04213 0.38073 -0.04815 " pathEditMode="relative" rAng="0" ptsTypes="AAAA">
                                      <p:cBhvr>
                                        <p:cTn id="47" dur="1500" fill="hold"/>
                                        <p:tgtEl>
                                          <p:spTgt spid="39"/>
                                        </p:tgtEl>
                                        <p:attrNameLst>
                                          <p:attrName>ppt_x</p:attrName>
                                          <p:attrName>ppt_y</p:attrName>
                                        </p:attrNameLst>
                                      </p:cBhvr>
                                      <p:rCtr x="18464" y="-2546"/>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
                                        <p:tgtEl>
                                          <p:spTgt spid="5"/>
                                        </p:tgtEl>
                                      </p:cBhvr>
                                    </p:animEffect>
                                  </p:childTnLst>
                                </p:cTn>
                              </p:par>
                              <p:par>
                                <p:cTn id="53" presetID="1" presetClass="entr" presetSubtype="0" fill="hold" grpId="0" nodeType="withEffect">
                                  <p:stCondLst>
                                    <p:cond delay="0"/>
                                  </p:stCondLst>
                                  <p:childTnLst>
                                    <p:set>
                                      <p:cBhvr>
                                        <p:cTn id="54" dur="1" fill="hold">
                                          <p:stCondLst>
                                            <p:cond delay="749"/>
                                          </p:stCondLst>
                                        </p:cTn>
                                        <p:tgtEl>
                                          <p:spTgt spid="40"/>
                                        </p:tgtEl>
                                        <p:attrNameLst>
                                          <p:attrName>style.visibility</p:attrName>
                                        </p:attrNameLst>
                                      </p:cBhvr>
                                      <p:to>
                                        <p:strVal val="visible"/>
                                      </p:to>
                                    </p:set>
                                  </p:childTnLst>
                                </p:cTn>
                              </p:par>
                            </p:childTnLst>
                          </p:cTn>
                        </p:par>
                        <p:par>
                          <p:cTn id="55" fill="hold">
                            <p:stCondLst>
                              <p:cond delay="750"/>
                            </p:stCondLst>
                            <p:childTnLst>
                              <p:par>
                                <p:cTn id="56" presetID="0" presetClass="path" presetSubtype="0" repeatCount="5000" accel="50000" decel="50000" autoRev="1" fill="remove" grpId="1" nodeType="afterEffect">
                                  <p:stCondLst>
                                    <p:cond delay="0"/>
                                  </p:stCondLst>
                                  <p:childTnLst>
                                    <p:animMotion origin="layout" path="M -0.00013 7.40741E-7 C 0.00248 0.00023 -0.00182 0.0463 0.02813 0.05347 C 0.05808 0.06551 0.11511 0.04768 0.18217 0.05116 " pathEditMode="relative" rAng="0" ptsTypes="AAA">
                                      <p:cBhvr>
                                        <p:cTn id="57" dur="1500" fill="hold"/>
                                        <p:tgtEl>
                                          <p:spTgt spid="40"/>
                                        </p:tgtEl>
                                        <p:attrNameLst>
                                          <p:attrName>ppt_x</p:attrName>
                                          <p:attrName>ppt_y</p:attrName>
                                        </p:attrNameLst>
                                      </p:cBhvr>
                                      <p:rCtr x="9115"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8" grpId="0" animBg="1" autoUpdateAnimBg="0"/>
      <p:bldP spid="38" grpId="1" animBg="1"/>
      <p:bldP spid="39" grpId="0" animBg="1" autoUpdateAnimBg="0"/>
      <p:bldP spid="39" grpId="1" animBg="1"/>
      <p:bldP spid="40" grpId="0" animBg="1" autoUpdateAnimBg="0"/>
      <p:bldP spid="40" grpId="1"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07" y="3301584"/>
            <a:ext cx="1474585" cy="369072"/>
          </a:xfrm>
          <a:prstGeom prst="rect">
            <a:avLst/>
          </a:prstGeom>
        </p:spPr>
      </p:pic>
      <p:grpSp>
        <p:nvGrpSpPr>
          <p:cNvPr id="178" name="Group 14"/>
          <p:cNvGrpSpPr>
            <a:grpSpLocks/>
          </p:cNvGrpSpPr>
          <p:nvPr/>
        </p:nvGrpSpPr>
        <p:grpSpPr bwMode="auto">
          <a:xfrm>
            <a:off x="8610432" y="2037449"/>
            <a:ext cx="617537" cy="506412"/>
            <a:chOff x="107606168" y="112032232"/>
            <a:chExt cx="338046" cy="335203"/>
          </a:xfrm>
        </p:grpSpPr>
        <p:sp>
          <p:nvSpPr>
            <p:cNvPr id="179"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sp>
          <p:nvSpPr>
            <p:cNvPr id="180" name="Text Box 16"/>
            <p:cNvSpPr txBox="1">
              <a:spLocks noChangeArrowheads="1"/>
            </p:cNvSpPr>
            <p:nvPr/>
          </p:nvSpPr>
          <p:spPr bwMode="auto">
            <a:xfrm>
              <a:off x="107612630" y="112233715"/>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cxnSp>
          <p:nvCxnSpPr>
            <p:cNvPr id="181"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82"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nvGrpSpPr>
          <p:cNvPr id="239" name="Group 14"/>
          <p:cNvGrpSpPr>
            <a:grpSpLocks/>
          </p:cNvGrpSpPr>
          <p:nvPr/>
        </p:nvGrpSpPr>
        <p:grpSpPr bwMode="auto">
          <a:xfrm>
            <a:off x="7162494" y="3327025"/>
            <a:ext cx="617537" cy="506412"/>
            <a:chOff x="107606168" y="112032232"/>
            <a:chExt cx="338046" cy="335203"/>
          </a:xfrm>
        </p:grpSpPr>
        <p:sp>
          <p:nvSpPr>
            <p:cNvPr id="240"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sp>
          <p:nvSpPr>
            <p:cNvPr id="241" name="Text Box 16"/>
            <p:cNvSpPr txBox="1">
              <a:spLocks noChangeArrowheads="1"/>
            </p:cNvSpPr>
            <p:nvPr/>
          </p:nvSpPr>
          <p:spPr bwMode="auto">
            <a:xfrm>
              <a:off x="107612630" y="112233715"/>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cxnSp>
          <p:nvCxnSpPr>
            <p:cNvPr id="242"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43"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
        <p:nvSpPr>
          <p:cNvPr id="332" name="AutoShape 34"/>
          <p:cNvSpPr>
            <a:spLocks/>
          </p:cNvSpPr>
          <p:nvPr/>
        </p:nvSpPr>
        <p:spPr bwMode="auto">
          <a:xfrm>
            <a:off x="7902421" y="3280456"/>
            <a:ext cx="100013" cy="265112"/>
          </a:xfrm>
          <a:prstGeom prst="leftBracket">
            <a:avLst>
              <a:gd name="adj" fmla="val 24237"/>
            </a:avLst>
          </a:prstGeom>
          <a:noFill/>
          <a:ln w="12700">
            <a:solidFill>
              <a:srgbClr val="9F2936"/>
            </a:solidFill>
            <a:round/>
            <a:headEnd/>
            <a:tailEnd/>
          </a:ln>
          <a:effectLst/>
          <a:extLst>
            <a:ext uri="{909E8E84-426E-40DD-AFC4-6F175D3DCCD1}">
              <a14:hiddenFill xmlns:a14="http://schemas.microsoft.com/office/drawing/2010/main">
                <a:solidFill>
                  <a:srgbClr val="323232"/>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3" name="AutoShape 52"/>
          <p:cNvSpPr>
            <a:spLocks noChangeArrowheads="1"/>
          </p:cNvSpPr>
          <p:nvPr/>
        </p:nvSpPr>
        <p:spPr bwMode="auto">
          <a:xfrm>
            <a:off x="7888133" y="3178857"/>
            <a:ext cx="133350" cy="187325"/>
          </a:xfrm>
          <a:prstGeom prst="roundRect">
            <a:avLst>
              <a:gd name="adj" fmla="val 16667"/>
            </a:avLst>
          </a:prstGeom>
          <a:solidFill>
            <a:srgbClr val="656565"/>
          </a:solidFill>
          <a:ln w="25400" algn="ctr">
            <a:solidFill>
              <a:srgbClr val="656565"/>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 name="Title 1"/>
          <p:cNvSpPr>
            <a:spLocks noGrp="1"/>
          </p:cNvSpPr>
          <p:nvPr>
            <p:ph type="title"/>
          </p:nvPr>
        </p:nvSpPr>
        <p:spPr/>
        <p:txBody>
          <a:bodyPr>
            <a:normAutofit/>
          </a:bodyPr>
          <a:lstStyle/>
          <a:p>
            <a:pPr>
              <a:defRPr/>
            </a:pPr>
            <a:r>
              <a:rPr lang="en-US" dirty="0" smtClean="0"/>
              <a:t>EC10 Switch - Fast Ethernet &amp; PoE+ </a:t>
            </a:r>
            <a:br>
              <a:rPr lang="en-US" dirty="0" smtClean="0"/>
            </a:br>
            <a:r>
              <a:rPr lang="en-US" dirty="0" smtClean="0"/>
              <a:t>with over 2,000ft (609m) Reach over Coax.  </a:t>
            </a:r>
            <a:endParaRPr lang="en-US" dirty="0"/>
          </a:p>
        </p:txBody>
      </p:sp>
      <p:sp>
        <p:nvSpPr>
          <p:cNvPr id="32779" name="Rectangle 9"/>
          <p:cNvSpPr>
            <a:spLocks noChangeArrowheads="1"/>
          </p:cNvSpPr>
          <p:nvPr/>
        </p:nvSpPr>
        <p:spPr bwMode="auto">
          <a:xfrm>
            <a:off x="4735878" y="4049714"/>
            <a:ext cx="649287" cy="587375"/>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2780" name="Text Box 12"/>
          <p:cNvSpPr txBox="1">
            <a:spLocks noChangeArrowheads="1"/>
          </p:cNvSpPr>
          <p:nvPr/>
        </p:nvSpPr>
        <p:spPr bwMode="auto">
          <a:xfrm>
            <a:off x="5496289" y="2840039"/>
            <a:ext cx="1447800" cy="649287"/>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400" dirty="0">
                <a:solidFill>
                  <a:srgbClr val="000000"/>
                </a:solidFill>
                <a:latin typeface="Calibri" panose="020F0502020204030204" pitchFamily="34" charset="0"/>
              </a:rPr>
              <a:t>Existing Coax Infrastructure</a:t>
            </a:r>
            <a:endParaRPr lang="en-US" altLang="en-US" sz="4400" dirty="0"/>
          </a:p>
        </p:txBody>
      </p:sp>
      <p:sp>
        <p:nvSpPr>
          <p:cNvPr id="32781" name="Text Box 13"/>
          <p:cNvSpPr txBox="1">
            <a:spLocks noChangeArrowheads="1"/>
          </p:cNvSpPr>
          <p:nvPr/>
        </p:nvSpPr>
        <p:spPr bwMode="auto">
          <a:xfrm>
            <a:off x="3923365" y="1553980"/>
            <a:ext cx="2788519" cy="1254125"/>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600" dirty="0">
                <a:solidFill>
                  <a:srgbClr val="000000"/>
                </a:solidFill>
                <a:latin typeface="Calibri" panose="020F0502020204030204" pitchFamily="34" charset="0"/>
              </a:rPr>
              <a:t>100mbs </a:t>
            </a:r>
            <a:r>
              <a:rPr lang="en-US" altLang="en-US" sz="1600" dirty="0" smtClean="0">
                <a:solidFill>
                  <a:srgbClr val="000000"/>
                </a:solidFill>
                <a:latin typeface="Calibri" panose="020F0502020204030204" pitchFamily="34" charset="0"/>
              </a:rPr>
              <a:t>Symmetrical Full Duplex PoLRE Technology </a:t>
            </a:r>
            <a:r>
              <a:rPr lang="en-US" altLang="en-US" sz="1600" dirty="0">
                <a:solidFill>
                  <a:srgbClr val="000000"/>
                </a:solidFill>
                <a:latin typeface="Calibri" panose="020F0502020204030204" pitchFamily="34" charset="0"/>
              </a:rPr>
              <a:t>with </a:t>
            </a:r>
          </a:p>
          <a:p>
            <a:pPr algn="ctr">
              <a:spcBef>
                <a:spcPct val="0"/>
              </a:spcBef>
              <a:buFontTx/>
              <a:buNone/>
            </a:pPr>
            <a:r>
              <a:rPr lang="en-US" altLang="en-US" sz="1600" dirty="0">
                <a:solidFill>
                  <a:srgbClr val="000000"/>
                </a:solidFill>
                <a:latin typeface="Calibri" panose="020F0502020204030204" pitchFamily="34" charset="0"/>
              </a:rPr>
              <a:t>2,000ft (609m) Reach</a:t>
            </a:r>
          </a:p>
          <a:p>
            <a:pPr algn="ctr">
              <a:spcBef>
                <a:spcPct val="0"/>
              </a:spcBef>
              <a:buFontTx/>
              <a:buNone/>
            </a:pPr>
            <a:r>
              <a:rPr lang="en-US" altLang="en-US" sz="1200" dirty="0">
                <a:solidFill>
                  <a:srgbClr val="000000"/>
                </a:solidFill>
                <a:latin typeface="Calibri" panose="020F0502020204030204" pitchFamily="34" charset="0"/>
              </a:rPr>
              <a:t>(Power over Long Reach Ethernet)</a:t>
            </a:r>
            <a:endParaRPr lang="en-US" altLang="en-US" sz="4800" dirty="0"/>
          </a:p>
        </p:txBody>
      </p:sp>
      <p:grpSp>
        <p:nvGrpSpPr>
          <p:cNvPr id="32782" name="Group 14"/>
          <p:cNvGrpSpPr>
            <a:grpSpLocks/>
          </p:cNvGrpSpPr>
          <p:nvPr/>
        </p:nvGrpSpPr>
        <p:grpSpPr bwMode="auto">
          <a:xfrm>
            <a:off x="7147289" y="1416006"/>
            <a:ext cx="617538" cy="506413"/>
            <a:chOff x="107606168" y="112032232"/>
            <a:chExt cx="338046" cy="335203"/>
          </a:xfrm>
        </p:grpSpPr>
        <p:sp>
          <p:nvSpPr>
            <p:cNvPr id="32901"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panose="020F0502020204030204" pitchFamily="34" charset="0"/>
                </a:rPr>
                <a:t>PoE</a:t>
              </a:r>
              <a:endParaRPr lang="en-US" altLang="en-US" sz="4000"/>
            </a:p>
          </p:txBody>
        </p:sp>
        <p:sp>
          <p:nvSpPr>
            <p:cNvPr id="32902" name="Text Box 16"/>
            <p:cNvSpPr txBox="1">
              <a:spLocks noChangeArrowheads="1"/>
            </p:cNvSpPr>
            <p:nvPr/>
          </p:nvSpPr>
          <p:spPr bwMode="auto">
            <a:xfrm>
              <a:off x="107612630" y="112233715"/>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panose="020F0502020204030204" pitchFamily="34" charset="0"/>
                </a:rPr>
                <a:t>Data</a:t>
              </a:r>
              <a:endParaRPr lang="en-US" altLang="en-US" sz="4000"/>
            </a:p>
          </p:txBody>
        </p:sp>
        <p:cxnSp>
          <p:nvCxnSpPr>
            <p:cNvPr id="32903"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2904"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
        <p:nvSpPr>
          <p:cNvPr id="32783" name="AutoShape 51"/>
          <p:cNvSpPr>
            <a:spLocks noChangeArrowheads="1"/>
          </p:cNvSpPr>
          <p:nvPr/>
        </p:nvSpPr>
        <p:spPr bwMode="auto">
          <a:xfrm>
            <a:off x="7542578" y="2909889"/>
            <a:ext cx="92075" cy="92075"/>
          </a:xfrm>
          <a:prstGeom prst="roundRect">
            <a:avLst>
              <a:gd name="adj" fmla="val 0"/>
            </a:avLst>
          </a:prstGeom>
          <a:solidFill>
            <a:srgbClr val="FFFFFF"/>
          </a:solid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1522" name="AutoShape 34"/>
          <p:cNvSpPr>
            <a:spLocks/>
          </p:cNvSpPr>
          <p:nvPr/>
        </p:nvSpPr>
        <p:spPr bwMode="auto">
          <a:xfrm>
            <a:off x="7909003" y="4538452"/>
            <a:ext cx="100013" cy="265112"/>
          </a:xfrm>
          <a:prstGeom prst="leftBracket">
            <a:avLst>
              <a:gd name="adj" fmla="val 24237"/>
            </a:avLst>
          </a:prstGeom>
          <a:noFill/>
          <a:ln w="12700">
            <a:solidFill>
              <a:srgbClr val="9F2936"/>
            </a:solidFill>
            <a:round/>
            <a:headEnd/>
            <a:tailEnd/>
          </a:ln>
          <a:effectLst/>
          <a:extLst>
            <a:ext uri="{909E8E84-426E-40DD-AFC4-6F175D3DCCD1}">
              <a14:hiddenFill xmlns:a14="http://schemas.microsoft.com/office/drawing/2010/main">
                <a:solidFill>
                  <a:srgbClr val="323232"/>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1523" name="AutoShape 52"/>
          <p:cNvSpPr>
            <a:spLocks noChangeArrowheads="1"/>
          </p:cNvSpPr>
          <p:nvPr/>
        </p:nvSpPr>
        <p:spPr bwMode="auto">
          <a:xfrm>
            <a:off x="7894715" y="4436853"/>
            <a:ext cx="133350" cy="187325"/>
          </a:xfrm>
          <a:prstGeom prst="roundRect">
            <a:avLst>
              <a:gd name="adj" fmla="val 16667"/>
            </a:avLst>
          </a:prstGeom>
          <a:solidFill>
            <a:srgbClr val="656565"/>
          </a:solidFill>
          <a:ln w="25400" algn="ctr">
            <a:solidFill>
              <a:srgbClr val="656565"/>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1524" name="Text Box 53"/>
          <p:cNvSpPr txBox="1">
            <a:spLocks noChangeArrowheads="1"/>
          </p:cNvSpPr>
          <p:nvPr/>
        </p:nvSpPr>
        <p:spPr bwMode="auto">
          <a:xfrm>
            <a:off x="7074000" y="4053409"/>
            <a:ext cx="1478323" cy="484187"/>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050" i="1" dirty="0">
                <a:solidFill>
                  <a:srgbClr val="FF0000"/>
                </a:solidFill>
                <a:latin typeface="Calibri" panose="020F0502020204030204" pitchFamily="34" charset="0"/>
              </a:rPr>
              <a:t>48VDC </a:t>
            </a:r>
            <a:r>
              <a:rPr lang="en-US" altLang="en-US" sz="1050" i="1" dirty="0" smtClean="0">
                <a:solidFill>
                  <a:srgbClr val="FF0000"/>
                </a:solidFill>
                <a:latin typeface="Calibri" panose="020F0502020204030204" pitchFamily="34" charset="0"/>
              </a:rPr>
              <a:t>Local Power Optional up to 100w</a:t>
            </a:r>
            <a:endParaRPr lang="en-US" altLang="en-US" sz="3600" dirty="0">
              <a:solidFill>
                <a:srgbClr val="FF0000"/>
              </a:solidFill>
            </a:endParaRPr>
          </a:p>
        </p:txBody>
      </p:sp>
      <p:cxnSp>
        <p:nvCxnSpPr>
          <p:cNvPr id="32787" name="AutoShape 55"/>
          <p:cNvCxnSpPr>
            <a:cxnSpLocks noChangeShapeType="1"/>
          </p:cNvCxnSpPr>
          <p:nvPr/>
        </p:nvCxnSpPr>
        <p:spPr bwMode="auto">
          <a:xfrm flipV="1">
            <a:off x="8425227" y="1663700"/>
            <a:ext cx="1016000" cy="6350"/>
          </a:xfrm>
          <a:prstGeom prst="straightConnector1">
            <a:avLst/>
          </a:prstGeom>
          <a:noFill/>
          <a:ln w="254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32791" name="Picture 81" descr="Monitor"/>
          <p:cNvPicPr>
            <a:picLocks noChangeAspect="1" noChangeArrowheads="1"/>
          </p:cNvPicPr>
          <p:nvPr/>
        </p:nvPicPr>
        <p:blipFill>
          <a:blip r:embed="rId5" cstate="print">
            <a:extLst>
              <a:ext uri="{28A0092B-C50C-407E-A947-70E740481C1C}">
                <a14:useLocalDpi xmlns:a14="http://schemas.microsoft.com/office/drawing/2010/main" val="0"/>
              </a:ext>
            </a:extLst>
          </a:blip>
          <a:srcRect b="31172"/>
          <a:stretch>
            <a:fillRect/>
          </a:stretch>
        </p:blipFill>
        <p:spPr bwMode="auto">
          <a:xfrm>
            <a:off x="1837103" y="2273687"/>
            <a:ext cx="1208087" cy="1050925"/>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7" name="Group 16"/>
          <p:cNvGrpSpPr/>
          <p:nvPr/>
        </p:nvGrpSpPr>
        <p:grpSpPr>
          <a:xfrm>
            <a:off x="1513616" y="3359111"/>
            <a:ext cx="2009911" cy="322988"/>
            <a:chOff x="1513616" y="3160713"/>
            <a:chExt cx="2009911" cy="322988"/>
          </a:xfrm>
        </p:grpSpPr>
        <p:pic>
          <p:nvPicPr>
            <p:cNvPr id="32790" name="Picture 80" descr="NVR"/>
            <p:cNvPicPr>
              <a:picLocks noChangeAspect="1" noChangeArrowheads="1"/>
            </p:cNvPicPr>
            <p:nvPr/>
          </p:nvPicPr>
          <p:blipFill>
            <a:blip r:embed="rId6" cstate="print">
              <a:extLst>
                <a:ext uri="{28A0092B-C50C-407E-A947-70E740481C1C}">
                  <a14:useLocalDpi xmlns:a14="http://schemas.microsoft.com/office/drawing/2010/main" val="0"/>
                </a:ext>
              </a:extLst>
            </a:blip>
            <a:srcRect l="1666" r="-1907" b="29999"/>
            <a:stretch>
              <a:fillRect/>
            </a:stretch>
          </p:blipFill>
          <p:spPr bwMode="auto">
            <a:xfrm>
              <a:off x="1513616" y="3160713"/>
              <a:ext cx="2009911" cy="322988"/>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2796" name="Text Box 89"/>
            <p:cNvSpPr txBox="1">
              <a:spLocks noChangeArrowheads="1"/>
            </p:cNvSpPr>
            <p:nvPr/>
          </p:nvSpPr>
          <p:spPr bwMode="auto">
            <a:xfrm>
              <a:off x="1553992" y="3173413"/>
              <a:ext cx="590550" cy="2159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0" tIns="0" rIns="0"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600" dirty="0">
                  <a:solidFill>
                    <a:srgbClr val="000000"/>
                  </a:solidFill>
                  <a:latin typeface="Calibri" panose="020F0502020204030204" pitchFamily="34" charset="0"/>
                </a:rPr>
                <a:t>NVR</a:t>
              </a:r>
              <a:endParaRPr lang="en-US" altLang="en-US" sz="4000" dirty="0"/>
            </a:p>
          </p:txBody>
        </p:sp>
      </p:grpSp>
      <p:sp>
        <p:nvSpPr>
          <p:cNvPr id="32799" name="Text Box 92"/>
          <p:cNvSpPr txBox="1">
            <a:spLocks noChangeArrowheads="1"/>
          </p:cNvSpPr>
          <p:nvPr/>
        </p:nvSpPr>
        <p:spPr bwMode="auto">
          <a:xfrm>
            <a:off x="1986327" y="2522441"/>
            <a:ext cx="7921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600" dirty="0">
                <a:solidFill>
                  <a:srgbClr val="000000"/>
                </a:solidFill>
                <a:latin typeface="Calibri" panose="020F0502020204030204" pitchFamily="34" charset="0"/>
              </a:rPr>
              <a:t>Monitor</a:t>
            </a:r>
            <a:endParaRPr lang="en-US" altLang="en-US" sz="4800" dirty="0"/>
          </a:p>
        </p:txBody>
      </p:sp>
      <p:sp>
        <p:nvSpPr>
          <p:cNvPr id="32805" name="Text Box 101"/>
          <p:cNvSpPr txBox="1">
            <a:spLocks noChangeArrowheads="1"/>
          </p:cNvSpPr>
          <p:nvPr/>
        </p:nvSpPr>
        <p:spPr bwMode="auto">
          <a:xfrm>
            <a:off x="3503022" y="2958555"/>
            <a:ext cx="1881187" cy="291385"/>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400" dirty="0" smtClean="0">
                <a:solidFill>
                  <a:srgbClr val="000000"/>
                </a:solidFill>
                <a:latin typeface="Calibri" panose="020F0502020204030204" pitchFamily="34" charset="0"/>
              </a:rPr>
              <a:t>EC10 Switches</a:t>
            </a:r>
            <a:endParaRPr lang="en-US" altLang="en-US" sz="4400" dirty="0"/>
          </a:p>
        </p:txBody>
      </p:sp>
      <p:grpSp>
        <p:nvGrpSpPr>
          <p:cNvPr id="32806" name="Group 4"/>
          <p:cNvGrpSpPr>
            <a:grpSpLocks/>
          </p:cNvGrpSpPr>
          <p:nvPr/>
        </p:nvGrpSpPr>
        <p:grpSpPr bwMode="auto">
          <a:xfrm>
            <a:off x="5136603" y="1673234"/>
            <a:ext cx="3158421" cy="3208104"/>
            <a:chOff x="96525221" y="111666969"/>
            <a:chExt cx="3723701" cy="1982286"/>
          </a:xfrm>
        </p:grpSpPr>
        <p:cxnSp>
          <p:nvCxnSpPr>
            <p:cNvPr id="32895" name="AutoShape 5"/>
            <p:cNvCxnSpPr>
              <a:cxnSpLocks noChangeShapeType="1"/>
            </p:cNvCxnSpPr>
            <p:nvPr/>
          </p:nvCxnSpPr>
          <p:spPr bwMode="auto">
            <a:xfrm rot="10800000" flipV="1">
              <a:off x="96525221" y="111666969"/>
              <a:ext cx="3723701" cy="1058225"/>
            </a:xfrm>
            <a:prstGeom prst="bentConnector3">
              <a:avLst>
                <a:gd name="adj1" fmla="val 40231"/>
              </a:avLst>
            </a:prstGeom>
            <a:noFill/>
            <a:ln w="19050" algn="ctr">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2897" name="AutoShape 7"/>
            <p:cNvCxnSpPr>
              <a:cxnSpLocks noChangeShapeType="1"/>
            </p:cNvCxnSpPr>
            <p:nvPr/>
          </p:nvCxnSpPr>
          <p:spPr bwMode="auto">
            <a:xfrm rot="10800000">
              <a:off x="96578328" y="112828081"/>
              <a:ext cx="3259375" cy="821174"/>
            </a:xfrm>
            <a:prstGeom prst="bentConnector3">
              <a:avLst>
                <a:gd name="adj1" fmla="val 31959"/>
              </a:avLst>
            </a:prstGeom>
            <a:noFill/>
            <a:ln w="19050" algn="ctr">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2898" name="AutoShape 8"/>
            <p:cNvCxnSpPr>
              <a:cxnSpLocks noChangeShapeType="1"/>
              <a:stCxn id="32816" idx="1"/>
            </p:cNvCxnSpPr>
            <p:nvPr/>
          </p:nvCxnSpPr>
          <p:spPr bwMode="auto">
            <a:xfrm rot="10800000" flipV="1">
              <a:off x="96578327" y="112055131"/>
              <a:ext cx="3240155" cy="697416"/>
            </a:xfrm>
            <a:prstGeom prst="bentConnector3">
              <a:avLst>
                <a:gd name="adj1" fmla="val 31946"/>
              </a:avLst>
            </a:prstGeom>
            <a:noFill/>
            <a:ln w="19050" algn="ctr">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4" name="AutoShape 8"/>
            <p:cNvCxnSpPr>
              <a:cxnSpLocks noChangeShapeType="1"/>
              <a:stCxn id="152" idx="1"/>
            </p:cNvCxnSpPr>
            <p:nvPr/>
          </p:nvCxnSpPr>
          <p:spPr bwMode="auto">
            <a:xfrm rot="10800000" flipV="1">
              <a:off x="96578327" y="112451980"/>
              <a:ext cx="3246571" cy="327392"/>
            </a:xfrm>
            <a:prstGeom prst="bentConnector3">
              <a:avLst>
                <a:gd name="adj1" fmla="val 30944"/>
              </a:avLst>
            </a:prstGeom>
            <a:noFill/>
            <a:ln w="19050" algn="ctr">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23" name="AutoShape 8"/>
            <p:cNvCxnSpPr>
              <a:cxnSpLocks noChangeShapeType="1"/>
              <a:stCxn id="164" idx="1"/>
            </p:cNvCxnSpPr>
            <p:nvPr/>
          </p:nvCxnSpPr>
          <p:spPr bwMode="auto">
            <a:xfrm rot="10800000">
              <a:off x="96586881" y="112802071"/>
              <a:ext cx="3244432" cy="56848"/>
            </a:xfrm>
            <a:prstGeom prst="bentConnector3">
              <a:avLst>
                <a:gd name="adj1" fmla="val 31026"/>
              </a:avLst>
            </a:prstGeom>
            <a:noFill/>
            <a:ln w="19050" algn="ctr">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pic>
        <p:nvPicPr>
          <p:cNvPr id="32807" name="Picture 8203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9452" y="1558925"/>
            <a:ext cx="5000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09" name="Group 14"/>
          <p:cNvGrpSpPr>
            <a:grpSpLocks/>
          </p:cNvGrpSpPr>
          <p:nvPr/>
        </p:nvGrpSpPr>
        <p:grpSpPr bwMode="auto">
          <a:xfrm>
            <a:off x="7167928" y="2032828"/>
            <a:ext cx="617537" cy="506412"/>
            <a:chOff x="107606168" y="112032232"/>
            <a:chExt cx="338046" cy="335203"/>
          </a:xfrm>
        </p:grpSpPr>
        <p:sp>
          <p:nvSpPr>
            <p:cNvPr id="32888"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sp>
          <p:nvSpPr>
            <p:cNvPr id="32889" name="Text Box 16"/>
            <p:cNvSpPr txBox="1">
              <a:spLocks noChangeArrowheads="1"/>
            </p:cNvSpPr>
            <p:nvPr/>
          </p:nvSpPr>
          <p:spPr bwMode="auto">
            <a:xfrm>
              <a:off x="107612630" y="112233715"/>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cxnSp>
          <p:nvCxnSpPr>
            <p:cNvPr id="32890"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2891"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nvGrpSpPr>
          <p:cNvPr id="32810" name="Group 14"/>
          <p:cNvGrpSpPr>
            <a:grpSpLocks/>
          </p:cNvGrpSpPr>
          <p:nvPr/>
        </p:nvGrpSpPr>
        <p:grpSpPr bwMode="auto">
          <a:xfrm>
            <a:off x="8622078" y="1400243"/>
            <a:ext cx="619125" cy="516629"/>
            <a:chOff x="107606168" y="112032232"/>
            <a:chExt cx="338046" cy="341965"/>
          </a:xfrm>
        </p:grpSpPr>
        <p:sp>
          <p:nvSpPr>
            <p:cNvPr id="32884"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panose="020F0502020204030204" pitchFamily="34" charset="0"/>
                </a:rPr>
                <a:t>PoE</a:t>
              </a:r>
              <a:endParaRPr lang="en-US" altLang="en-US" sz="4000"/>
            </a:p>
          </p:txBody>
        </p:sp>
        <p:sp>
          <p:nvSpPr>
            <p:cNvPr id="32885" name="Text Box 16"/>
            <p:cNvSpPr txBox="1">
              <a:spLocks noChangeArrowheads="1"/>
            </p:cNvSpPr>
            <p:nvPr/>
          </p:nvSpPr>
          <p:spPr bwMode="auto">
            <a:xfrm>
              <a:off x="107612630" y="112240477"/>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200" i="1">
                  <a:solidFill>
                    <a:srgbClr val="7F7F7F"/>
                  </a:solidFill>
                  <a:latin typeface="Calibri" panose="020F0502020204030204" pitchFamily="34" charset="0"/>
                </a:rPr>
                <a:t>Data</a:t>
              </a:r>
              <a:endParaRPr lang="en-US" altLang="en-US" sz="4000"/>
            </a:p>
          </p:txBody>
        </p:sp>
        <p:cxnSp>
          <p:nvCxnSpPr>
            <p:cNvPr id="32886" name="AutoShape 17"/>
            <p:cNvCxnSpPr>
              <a:cxnSpLocks noChangeShapeType="1"/>
            </p:cNvCxnSpPr>
            <p:nvPr/>
          </p:nvCxnSpPr>
          <p:spPr bwMode="auto">
            <a:xfrm>
              <a:off x="107607784" y="112259864"/>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2887"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pic>
        <p:nvPicPr>
          <p:cNvPr id="32816" name="Picture 14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9927" y="2193480"/>
            <a:ext cx="500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819" name="AutoShape 55"/>
          <p:cNvCxnSpPr>
            <a:cxnSpLocks noChangeShapeType="1"/>
          </p:cNvCxnSpPr>
          <p:nvPr/>
        </p:nvCxnSpPr>
        <p:spPr bwMode="auto">
          <a:xfrm>
            <a:off x="8415703" y="2296669"/>
            <a:ext cx="1296987" cy="9525"/>
          </a:xfrm>
          <a:prstGeom prst="straightConnector1">
            <a:avLst/>
          </a:prstGeom>
          <a:noFill/>
          <a:ln w="254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2820" name="AutoShape 55"/>
          <p:cNvCxnSpPr>
            <a:cxnSpLocks noChangeShapeType="1"/>
            <a:stCxn id="220" idx="3"/>
          </p:cNvCxnSpPr>
          <p:nvPr/>
        </p:nvCxnSpPr>
        <p:spPr bwMode="auto">
          <a:xfrm flipV="1">
            <a:off x="8445493" y="4260620"/>
            <a:ext cx="1083046" cy="504251"/>
          </a:xfrm>
          <a:prstGeom prst="bentConnector3">
            <a:avLst>
              <a:gd name="adj1" fmla="val 8505"/>
            </a:avLst>
          </a:prstGeom>
          <a:noFill/>
          <a:ln w="254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1" name="Oval 100"/>
          <p:cNvSpPr/>
          <p:nvPr/>
        </p:nvSpPr>
        <p:spPr>
          <a:xfrm>
            <a:off x="5084833" y="3330576"/>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7"/>
          <p:cNvGrpSpPr/>
          <p:nvPr/>
        </p:nvGrpSpPr>
        <p:grpSpPr>
          <a:xfrm>
            <a:off x="4885100" y="3933753"/>
            <a:ext cx="1793875" cy="277813"/>
            <a:chOff x="4063115" y="1643056"/>
            <a:chExt cx="1793875" cy="277813"/>
          </a:xfrm>
        </p:grpSpPr>
        <p:sp>
          <p:nvSpPr>
            <p:cNvPr id="105" name="Oval 104"/>
            <p:cNvSpPr/>
            <p:nvPr/>
          </p:nvSpPr>
          <p:spPr>
            <a:xfrm>
              <a:off x="4063115" y="1725606"/>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30" name="TextBox 2"/>
            <p:cNvSpPr txBox="1">
              <a:spLocks noChangeArrowheads="1"/>
            </p:cNvSpPr>
            <p:nvPr/>
          </p:nvSpPr>
          <p:spPr bwMode="auto">
            <a:xfrm>
              <a:off x="4117090" y="1643056"/>
              <a:ext cx="1739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200" i="1" dirty="0"/>
                <a:t>Fast Ethernet and </a:t>
              </a:r>
              <a:r>
                <a:rPr lang="en-US" altLang="en-US" sz="1200" i="1" dirty="0" err="1"/>
                <a:t>PoE</a:t>
              </a:r>
              <a:endParaRPr lang="en-US" altLang="en-US" sz="1200" i="1" dirty="0"/>
            </a:p>
          </p:txBody>
        </p:sp>
      </p:grpSp>
      <p:graphicFrame>
        <p:nvGraphicFramePr>
          <p:cNvPr id="5" name="Table 4"/>
          <p:cNvGraphicFramePr>
            <a:graphicFrameLocks noGrp="1"/>
          </p:cNvGraphicFramePr>
          <p:nvPr>
            <p:extLst>
              <p:ext uri="{D42A27DB-BD31-4B8C-83A1-F6EECF244321}">
                <p14:modId xmlns:p14="http://schemas.microsoft.com/office/powerpoint/2010/main" val="3178624491"/>
              </p:ext>
            </p:extLst>
          </p:nvPr>
        </p:nvGraphicFramePr>
        <p:xfrm>
          <a:off x="2663886" y="4614629"/>
          <a:ext cx="3394075" cy="1380068"/>
        </p:xfrm>
        <a:graphic>
          <a:graphicData uri="http://schemas.openxmlformats.org/drawingml/2006/table">
            <a:tbl>
              <a:tblPr>
                <a:tableStyleId>{5C22544A-7EE6-4342-B048-85BDC9FD1C3A}</a:tableStyleId>
              </a:tblPr>
              <a:tblGrid>
                <a:gridCol w="497222"/>
                <a:gridCol w="432366"/>
                <a:gridCol w="453985"/>
                <a:gridCol w="453985"/>
                <a:gridCol w="518839"/>
                <a:gridCol w="518839"/>
                <a:gridCol w="518839"/>
              </a:tblGrid>
              <a:tr h="345017">
                <a:tc gridSpan="7">
                  <a:txBody>
                    <a:bodyPr/>
                    <a:lstStyle/>
                    <a:p>
                      <a:pPr algn="ctr" fontAlgn="ctr"/>
                      <a:r>
                        <a:rPr lang="en-US" sz="1100" b="0" i="0" u="none" strike="noStrike" dirty="0" smtClean="0">
                          <a:solidFill>
                            <a:srgbClr val="000000"/>
                          </a:solidFill>
                          <a:effectLst/>
                          <a:latin typeface="Calibri" panose="020F0502020204030204" pitchFamily="34" charset="0"/>
                        </a:rPr>
                        <a:t>Reach</a:t>
                      </a:r>
                      <a:r>
                        <a:rPr lang="en-US" sz="1100" b="0" i="0" u="none" strike="noStrike" baseline="0" dirty="0" smtClean="0">
                          <a:solidFill>
                            <a:srgbClr val="000000"/>
                          </a:solidFill>
                          <a:effectLst/>
                          <a:latin typeface="Calibri" panose="020F0502020204030204" pitchFamily="34" charset="0"/>
                        </a:rPr>
                        <a:t> &amp; Power Chart </a:t>
                      </a:r>
                      <a:endParaRPr lang="en-US" sz="1100" b="0" i="0" u="none" strike="noStrike" dirty="0">
                        <a:solidFill>
                          <a:srgbClr val="000000"/>
                        </a:solidFill>
                        <a:effectLst/>
                        <a:latin typeface="Calibri" panose="020F0502020204030204" pitchFamily="34" charset="0"/>
                      </a:endParaRPr>
                    </a:p>
                  </a:txBody>
                  <a:tcPr marL="9523" marR="9523" marT="9522" marB="0" anchor="ct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9523" marR="9523" marT="9522" marB="0" anchor="ct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9523" marR="9523" marT="9522" marB="0" anchor="ctr"/>
                </a:tc>
                <a:tc hMerge="1">
                  <a:txBody>
                    <a:bodyPr/>
                    <a:lstStyle/>
                    <a:p>
                      <a:pPr algn="ctr" fontAlgn="ctr"/>
                      <a:endParaRPr lang="en-US" sz="1100" b="0" i="0" u="none" strike="noStrike">
                        <a:solidFill>
                          <a:srgbClr val="000000"/>
                        </a:solidFill>
                        <a:effectLst/>
                        <a:latin typeface="Calibri" panose="020F0502020204030204" pitchFamily="34" charset="0"/>
                      </a:endParaRPr>
                    </a:p>
                  </a:txBody>
                  <a:tcPr marL="9523" marR="9523" marT="9522" marB="0" anchor="ct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9523" marR="9523" marT="9522" marB="0" anchor="ct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9523" marR="9523" marT="9522" marB="0" anchor="ctr"/>
                </a:tc>
                <a:tc h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9523" marR="9523" marT="9522" marB="0" anchor="ctr"/>
                </a:tc>
              </a:tr>
              <a:tr h="345017">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dirty="0">
                          <a:effectLst/>
                        </a:rPr>
                        <a:t>300ft (92m)</a:t>
                      </a:r>
                      <a:endParaRPr lang="en-US" sz="1100" b="0" i="0" u="none" strike="noStrike" dirty="0">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dirty="0">
                          <a:effectLst/>
                        </a:rPr>
                        <a:t>600ft (183m)</a:t>
                      </a:r>
                      <a:endParaRPr lang="en-US" sz="1100" b="0" i="0" u="none" strike="noStrike" dirty="0">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dirty="0">
                          <a:effectLst/>
                        </a:rPr>
                        <a:t>900ft (275m)</a:t>
                      </a:r>
                      <a:endParaRPr lang="en-US" sz="1100" b="0" i="0" u="none" strike="noStrike" dirty="0">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dirty="0">
                          <a:effectLst/>
                        </a:rPr>
                        <a:t>1,300ft (396m)</a:t>
                      </a:r>
                      <a:endParaRPr lang="en-US" sz="1100" b="0" i="0" u="none" strike="noStrike" dirty="0">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a:effectLst/>
                        </a:rPr>
                        <a:t>1,700ft (518m)</a:t>
                      </a:r>
                      <a:endParaRPr lang="en-US" sz="1100" b="0" i="0" u="none" strike="noStrike">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dirty="0" smtClean="0">
                          <a:effectLst/>
                        </a:rPr>
                        <a:t>2,000ft (609m</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3" marR="9523" marT="9522" marB="0" anchor="ctr"/>
                </a:tc>
              </a:tr>
              <a:tr h="345017">
                <a:tc>
                  <a:txBody>
                    <a:bodyPr/>
                    <a:lstStyle/>
                    <a:p>
                      <a:pPr algn="ctr" fontAlgn="ctr"/>
                      <a:r>
                        <a:rPr lang="en-US" sz="1100" u="none" strike="noStrike" dirty="0" smtClean="0">
                          <a:effectLst/>
                        </a:rPr>
                        <a:t>RG6</a:t>
                      </a:r>
                    </a:p>
                    <a:p>
                      <a:pPr algn="ctr" fontAlgn="ctr"/>
                      <a:r>
                        <a:rPr lang="en-US" sz="1100" u="none" strike="noStrike" dirty="0" smtClean="0">
                          <a:effectLst/>
                        </a:rPr>
                        <a:t>18AWG</a:t>
                      </a:r>
                      <a:endParaRPr lang="en-US" sz="1100" b="0" i="0" u="none" strike="noStrike" dirty="0">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dirty="0">
                          <a:effectLst/>
                        </a:rPr>
                        <a:t>30 watts</a:t>
                      </a:r>
                      <a:endParaRPr lang="en-US" sz="1100" b="0" i="0" u="none" strike="noStrike" dirty="0">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b="0" i="0" u="none" strike="noStrike" dirty="0" smtClean="0">
                          <a:solidFill>
                            <a:srgbClr val="000000"/>
                          </a:solidFill>
                          <a:effectLst/>
                          <a:latin typeface="Calibri" panose="020F0502020204030204" pitchFamily="34" charset="0"/>
                        </a:rPr>
                        <a:t>17</a:t>
                      </a:r>
                      <a:endParaRPr lang="en-US" sz="1100" b="0" i="0" u="none" strike="noStrike" dirty="0">
                        <a:solidFill>
                          <a:srgbClr val="000000"/>
                        </a:solidFill>
                        <a:effectLst/>
                        <a:latin typeface="Calibri" panose="020F0502020204030204" pitchFamily="34" charset="0"/>
                      </a:endParaRPr>
                    </a:p>
                  </a:txBody>
                  <a:tcPr marL="9523" marR="9523" marT="9522" marB="0" anchor="ctr"/>
                </a:tc>
              </a:tr>
              <a:tr h="345017">
                <a:tc>
                  <a:txBody>
                    <a:bodyPr/>
                    <a:lstStyle/>
                    <a:p>
                      <a:pPr algn="ctr" fontAlgn="ctr"/>
                      <a:r>
                        <a:rPr lang="en-US" sz="1100" u="none" strike="noStrike">
                          <a:effectLst/>
                        </a:rPr>
                        <a:t>RG59 20AWG</a:t>
                      </a:r>
                      <a:endParaRPr lang="en-US" sz="1100" b="0" i="0" u="none" strike="noStrike">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a:effectLst/>
                        </a:rPr>
                        <a:t>30 watts</a:t>
                      </a:r>
                      <a:endParaRPr lang="en-US" sz="1100" b="0" i="0" u="none" strike="noStrike">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dirty="0">
                          <a:effectLst/>
                        </a:rPr>
                        <a:t>27</a:t>
                      </a:r>
                      <a:endParaRPr lang="en-US" sz="1100" b="0" i="0" u="none" strike="noStrike" dirty="0">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9523" marR="9523" marT="9522" marB="0" anchor="ctr"/>
                </a:tc>
                <a:tc>
                  <a:txBody>
                    <a:bodyPr/>
                    <a:lstStyle/>
                    <a:p>
                      <a:pPr algn="ctr" fontAlgn="ctr"/>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3" marR="9523" marT="9522" marB="0" anchor="ct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3" marR="9523" marT="9522" marB="0" anchor="ctr"/>
                </a:tc>
              </a:tr>
            </a:tbl>
          </a:graphicData>
        </a:graphic>
      </p:graphicFrame>
      <p:sp>
        <p:nvSpPr>
          <p:cNvPr id="6" name="Right Brace 5"/>
          <p:cNvSpPr/>
          <p:nvPr/>
        </p:nvSpPr>
        <p:spPr>
          <a:xfrm rot="5400000">
            <a:off x="8834171" y="2551713"/>
            <a:ext cx="226686" cy="1035050"/>
          </a:xfrm>
          <a:prstGeom prst="rightBrace">
            <a:avLst>
              <a:gd name="adj1" fmla="val 98011"/>
              <a:gd name="adj2" fmla="val 50000"/>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CA"/>
          </a:p>
        </p:txBody>
      </p:sp>
      <p:sp>
        <p:nvSpPr>
          <p:cNvPr id="7" name="TextBox 6"/>
          <p:cNvSpPr txBox="1"/>
          <p:nvPr/>
        </p:nvSpPr>
        <p:spPr>
          <a:xfrm>
            <a:off x="8568371" y="3179471"/>
            <a:ext cx="755335" cy="261610"/>
          </a:xfrm>
          <a:prstGeom prst="rect">
            <a:avLst/>
          </a:prstGeom>
          <a:noFill/>
        </p:spPr>
        <p:txBody>
          <a:bodyPr wrap="none" rtlCol="0">
            <a:spAutoFit/>
          </a:bodyPr>
          <a:lstStyle/>
          <a:p>
            <a:r>
              <a:rPr lang="en-CA" sz="1050" dirty="0" smtClean="0">
                <a:solidFill>
                  <a:schemeClr val="accent1">
                    <a:lumMod val="50000"/>
                  </a:schemeClr>
                </a:solidFill>
              </a:rPr>
              <a:t>Plus 300ft</a:t>
            </a:r>
            <a:endParaRPr lang="en-CA" sz="1050" dirty="0">
              <a:solidFill>
                <a:schemeClr val="accent1">
                  <a:lumMod val="50000"/>
                </a:schemeClr>
              </a:solidFill>
            </a:endParaRPr>
          </a:p>
        </p:txBody>
      </p:sp>
      <p:sp>
        <p:nvSpPr>
          <p:cNvPr id="10" name="Right Brace 9"/>
          <p:cNvSpPr/>
          <p:nvPr/>
        </p:nvSpPr>
        <p:spPr>
          <a:xfrm>
            <a:off x="10052006" y="1354713"/>
            <a:ext cx="516881" cy="5160228"/>
          </a:xfrm>
          <a:prstGeom prst="rightBrace">
            <a:avLst>
              <a:gd name="adj1" fmla="val 12930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7" name="Text Box 13"/>
          <p:cNvSpPr txBox="1">
            <a:spLocks noChangeArrowheads="1"/>
          </p:cNvSpPr>
          <p:nvPr/>
        </p:nvSpPr>
        <p:spPr bwMode="auto">
          <a:xfrm>
            <a:off x="10468697" y="3549439"/>
            <a:ext cx="1186467" cy="1254125"/>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600" dirty="0" smtClean="0">
                <a:solidFill>
                  <a:srgbClr val="000000"/>
                </a:solidFill>
                <a:latin typeface="Calibri" panose="020F0502020204030204" pitchFamily="34" charset="0"/>
              </a:rPr>
              <a:t>Any IEEE compliant device.</a:t>
            </a:r>
            <a:endParaRPr lang="en-US" altLang="en-US" sz="4800" dirty="0"/>
          </a:p>
        </p:txBody>
      </p:sp>
      <p:pic>
        <p:nvPicPr>
          <p:cNvPr id="152" name="Picture 14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5369" y="2835736"/>
            <a:ext cx="500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 name="AutoShape 55"/>
          <p:cNvCxnSpPr>
            <a:cxnSpLocks noChangeShapeType="1"/>
          </p:cNvCxnSpPr>
          <p:nvPr/>
        </p:nvCxnSpPr>
        <p:spPr bwMode="auto">
          <a:xfrm>
            <a:off x="8421145" y="2938925"/>
            <a:ext cx="1296987" cy="9525"/>
          </a:xfrm>
          <a:prstGeom prst="straightConnector1">
            <a:avLst/>
          </a:prstGeom>
          <a:noFill/>
          <a:ln w="254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164" name="Picture 14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0811" y="3494320"/>
            <a:ext cx="500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5" name="AutoShape 55"/>
          <p:cNvCxnSpPr>
            <a:cxnSpLocks noChangeShapeType="1"/>
          </p:cNvCxnSpPr>
          <p:nvPr/>
        </p:nvCxnSpPr>
        <p:spPr bwMode="auto">
          <a:xfrm>
            <a:off x="8426587" y="3597509"/>
            <a:ext cx="1296987" cy="9525"/>
          </a:xfrm>
          <a:prstGeom prst="straightConnector1">
            <a:avLst/>
          </a:prstGeom>
          <a:noFill/>
          <a:ln w="254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77" name="AutoShape 55"/>
          <p:cNvCxnSpPr>
            <a:cxnSpLocks noChangeShapeType="1"/>
          </p:cNvCxnSpPr>
          <p:nvPr/>
        </p:nvCxnSpPr>
        <p:spPr bwMode="auto">
          <a:xfrm>
            <a:off x="8423582" y="4828849"/>
            <a:ext cx="1248285" cy="49465"/>
          </a:xfrm>
          <a:prstGeom prst="bentConnector3">
            <a:avLst>
              <a:gd name="adj1" fmla="val 12334"/>
            </a:avLst>
          </a:prstGeom>
          <a:noFill/>
          <a:ln w="254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21512" name="Picture 21511"/>
          <p:cNvPicPr>
            <a:picLocks noChangeAspect="1"/>
          </p:cNvPicPr>
          <p:nvPr/>
        </p:nvPicPr>
        <p:blipFill>
          <a:blip r:embed="rId8" cstate="print"/>
          <a:stretch>
            <a:fillRect/>
          </a:stretch>
        </p:blipFill>
        <p:spPr>
          <a:xfrm>
            <a:off x="9410821" y="1354712"/>
            <a:ext cx="619200" cy="641108"/>
          </a:xfrm>
          <a:prstGeom prst="rect">
            <a:avLst/>
          </a:prstGeom>
        </p:spPr>
      </p:pic>
      <p:pic>
        <p:nvPicPr>
          <p:cNvPr id="21513" name="Picture 21512"/>
          <p:cNvPicPr>
            <a:picLocks noChangeAspect="1"/>
          </p:cNvPicPr>
          <p:nvPr/>
        </p:nvPicPr>
        <p:blipFill>
          <a:blip r:embed="rId9" cstate="print"/>
          <a:stretch>
            <a:fillRect/>
          </a:stretch>
        </p:blipFill>
        <p:spPr>
          <a:xfrm>
            <a:off x="9416746" y="4580861"/>
            <a:ext cx="620534" cy="637200"/>
          </a:xfrm>
          <a:prstGeom prst="rect">
            <a:avLst/>
          </a:prstGeom>
        </p:spPr>
      </p:pic>
      <p:pic>
        <p:nvPicPr>
          <p:cNvPr id="21514" name="Picture 21513"/>
          <p:cNvPicPr>
            <a:picLocks noChangeAspect="1"/>
          </p:cNvPicPr>
          <p:nvPr/>
        </p:nvPicPr>
        <p:blipFill>
          <a:blip r:embed="rId10" cstate="print"/>
          <a:stretch>
            <a:fillRect/>
          </a:stretch>
        </p:blipFill>
        <p:spPr>
          <a:xfrm>
            <a:off x="9414951" y="3295002"/>
            <a:ext cx="615425" cy="637200"/>
          </a:xfrm>
          <a:prstGeom prst="rect">
            <a:avLst/>
          </a:prstGeom>
        </p:spPr>
      </p:pic>
      <p:pic>
        <p:nvPicPr>
          <p:cNvPr id="21515" name="Picture 21514"/>
          <p:cNvPicPr>
            <a:picLocks noChangeAspect="1"/>
          </p:cNvPicPr>
          <p:nvPr/>
        </p:nvPicPr>
        <p:blipFill>
          <a:blip r:embed="rId11" cstate="print"/>
          <a:stretch>
            <a:fillRect/>
          </a:stretch>
        </p:blipFill>
        <p:spPr>
          <a:xfrm>
            <a:off x="9416407" y="3935719"/>
            <a:ext cx="617980" cy="637200"/>
          </a:xfrm>
          <a:prstGeom prst="rect">
            <a:avLst/>
          </a:prstGeom>
        </p:spPr>
      </p:pic>
      <p:pic>
        <p:nvPicPr>
          <p:cNvPr id="21516" name="Picture 21515"/>
          <p:cNvPicPr>
            <a:picLocks noChangeAspect="1"/>
          </p:cNvPicPr>
          <p:nvPr/>
        </p:nvPicPr>
        <p:blipFill>
          <a:blip r:embed="rId12" cstate="print"/>
          <a:stretch>
            <a:fillRect/>
          </a:stretch>
        </p:blipFill>
        <p:spPr>
          <a:xfrm>
            <a:off x="9413283" y="2003014"/>
            <a:ext cx="617980" cy="637200"/>
          </a:xfrm>
          <a:prstGeom prst="rect">
            <a:avLst/>
          </a:prstGeom>
        </p:spPr>
      </p:pic>
      <p:pic>
        <p:nvPicPr>
          <p:cNvPr id="21517" name="Picture 21516"/>
          <p:cNvPicPr>
            <a:picLocks noChangeAspect="1"/>
          </p:cNvPicPr>
          <p:nvPr/>
        </p:nvPicPr>
        <p:blipFill>
          <a:blip r:embed="rId13" cstate="print"/>
          <a:stretch>
            <a:fillRect/>
          </a:stretch>
        </p:blipFill>
        <p:spPr>
          <a:xfrm>
            <a:off x="9412446" y="2647483"/>
            <a:ext cx="617980" cy="637200"/>
          </a:xfrm>
          <a:prstGeom prst="rect">
            <a:avLst/>
          </a:prstGeom>
        </p:spPr>
      </p:pic>
      <p:grpSp>
        <p:nvGrpSpPr>
          <p:cNvPr id="183" name="Group 14"/>
          <p:cNvGrpSpPr>
            <a:grpSpLocks/>
          </p:cNvGrpSpPr>
          <p:nvPr/>
        </p:nvGrpSpPr>
        <p:grpSpPr bwMode="auto">
          <a:xfrm>
            <a:off x="8615876" y="2674161"/>
            <a:ext cx="617537" cy="506412"/>
            <a:chOff x="107606168" y="112032232"/>
            <a:chExt cx="338046" cy="335203"/>
          </a:xfrm>
        </p:grpSpPr>
        <p:sp>
          <p:nvSpPr>
            <p:cNvPr id="184"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sp>
          <p:nvSpPr>
            <p:cNvPr id="185" name="Text Box 16"/>
            <p:cNvSpPr txBox="1">
              <a:spLocks noChangeArrowheads="1"/>
            </p:cNvSpPr>
            <p:nvPr/>
          </p:nvSpPr>
          <p:spPr bwMode="auto">
            <a:xfrm>
              <a:off x="107612630" y="112233715"/>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cxnSp>
          <p:nvCxnSpPr>
            <p:cNvPr id="186"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87"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nvGrpSpPr>
          <p:cNvPr id="188" name="Group 14"/>
          <p:cNvGrpSpPr>
            <a:grpSpLocks/>
          </p:cNvGrpSpPr>
          <p:nvPr/>
        </p:nvGrpSpPr>
        <p:grpSpPr bwMode="auto">
          <a:xfrm>
            <a:off x="8621379" y="3514240"/>
            <a:ext cx="622749" cy="326812"/>
            <a:chOff x="107606168" y="112151115"/>
            <a:chExt cx="340899" cy="216320"/>
          </a:xfrm>
        </p:grpSpPr>
        <p:sp>
          <p:nvSpPr>
            <p:cNvPr id="189" name="Text Box 15"/>
            <p:cNvSpPr txBox="1">
              <a:spLocks noChangeArrowheads="1"/>
            </p:cNvSpPr>
            <p:nvPr/>
          </p:nvSpPr>
          <p:spPr bwMode="auto">
            <a:xfrm>
              <a:off x="107620450" y="112151115"/>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sp>
          <p:nvSpPr>
            <p:cNvPr id="190" name="Text Box 16"/>
            <p:cNvSpPr txBox="1">
              <a:spLocks noChangeArrowheads="1"/>
            </p:cNvSpPr>
            <p:nvPr/>
          </p:nvSpPr>
          <p:spPr bwMode="auto">
            <a:xfrm>
              <a:off x="107612630" y="112233715"/>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cxnSp>
          <p:nvCxnSpPr>
            <p:cNvPr id="191" name="AutoShape 17"/>
            <p:cNvCxnSpPr>
              <a:cxnSpLocks noChangeShapeType="1"/>
            </p:cNvCxnSpPr>
            <p:nvPr/>
          </p:nvCxnSpPr>
          <p:spPr bwMode="auto">
            <a:xfrm>
              <a:off x="107607784" y="112254936"/>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92"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nvGrpSpPr>
          <p:cNvPr id="193" name="Group 14"/>
          <p:cNvGrpSpPr>
            <a:grpSpLocks/>
          </p:cNvGrpSpPr>
          <p:nvPr/>
        </p:nvGrpSpPr>
        <p:grpSpPr bwMode="auto">
          <a:xfrm>
            <a:off x="8626764" y="3980539"/>
            <a:ext cx="617537" cy="506412"/>
            <a:chOff x="107606168" y="112032232"/>
            <a:chExt cx="338046" cy="335203"/>
          </a:xfrm>
        </p:grpSpPr>
        <p:sp>
          <p:nvSpPr>
            <p:cNvPr id="194"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sp>
          <p:nvSpPr>
            <p:cNvPr id="195" name="Text Box 16"/>
            <p:cNvSpPr txBox="1">
              <a:spLocks noChangeArrowheads="1"/>
            </p:cNvSpPr>
            <p:nvPr/>
          </p:nvSpPr>
          <p:spPr bwMode="auto">
            <a:xfrm>
              <a:off x="107612630" y="112233715"/>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cxnSp>
          <p:nvCxnSpPr>
            <p:cNvPr id="196" name="AutoShape 17"/>
            <p:cNvCxnSpPr>
              <a:cxnSpLocks noChangeShapeType="1"/>
            </p:cNvCxnSpPr>
            <p:nvPr/>
          </p:nvCxnSpPr>
          <p:spPr bwMode="auto">
            <a:xfrm>
              <a:off x="107607784" y="112254936"/>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97"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nvGrpSpPr>
          <p:cNvPr id="198" name="Group 14"/>
          <p:cNvGrpSpPr>
            <a:grpSpLocks/>
          </p:cNvGrpSpPr>
          <p:nvPr/>
        </p:nvGrpSpPr>
        <p:grpSpPr bwMode="auto">
          <a:xfrm>
            <a:off x="8632208" y="4614629"/>
            <a:ext cx="617537" cy="506412"/>
            <a:chOff x="107606168" y="112032232"/>
            <a:chExt cx="338046" cy="335203"/>
          </a:xfrm>
        </p:grpSpPr>
        <p:sp>
          <p:nvSpPr>
            <p:cNvPr id="199"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sp>
          <p:nvSpPr>
            <p:cNvPr id="200" name="Text Box 16"/>
            <p:cNvSpPr txBox="1">
              <a:spLocks noChangeArrowheads="1"/>
            </p:cNvSpPr>
            <p:nvPr/>
          </p:nvSpPr>
          <p:spPr bwMode="auto">
            <a:xfrm>
              <a:off x="107612630" y="112233715"/>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cxnSp>
          <p:nvCxnSpPr>
            <p:cNvPr id="201"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2" name="AutoShape 18"/>
            <p:cNvCxnSpPr>
              <a:cxnSpLocks noChangeShapeType="1"/>
            </p:cNvCxnSpPr>
            <p:nvPr/>
          </p:nvCxnSpPr>
          <p:spPr bwMode="auto">
            <a:xfrm>
              <a:off x="107606168" y="112165643"/>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nvGrpSpPr>
          <p:cNvPr id="244" name="Group 14"/>
          <p:cNvGrpSpPr>
            <a:grpSpLocks/>
          </p:cNvGrpSpPr>
          <p:nvPr/>
        </p:nvGrpSpPr>
        <p:grpSpPr bwMode="auto">
          <a:xfrm>
            <a:off x="8617691" y="5934915"/>
            <a:ext cx="617537" cy="506412"/>
            <a:chOff x="107606168" y="112032232"/>
            <a:chExt cx="338046" cy="335203"/>
          </a:xfrm>
        </p:grpSpPr>
        <p:sp>
          <p:nvSpPr>
            <p:cNvPr id="245"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sp>
          <p:nvSpPr>
            <p:cNvPr id="246" name="Text Box 16"/>
            <p:cNvSpPr txBox="1">
              <a:spLocks noChangeArrowheads="1"/>
            </p:cNvSpPr>
            <p:nvPr/>
          </p:nvSpPr>
          <p:spPr bwMode="auto">
            <a:xfrm>
              <a:off x="107612630" y="112233715"/>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cxnSp>
          <p:nvCxnSpPr>
            <p:cNvPr id="247"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48" name="AutoShape 18"/>
            <p:cNvCxnSpPr>
              <a:cxnSpLocks noChangeShapeType="1"/>
            </p:cNvCxnSpPr>
            <p:nvPr/>
          </p:nvCxnSpPr>
          <p:spPr bwMode="auto">
            <a:xfrm>
              <a:off x="107606168" y="112164095"/>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nvGrpSpPr>
          <p:cNvPr id="249" name="Group 14"/>
          <p:cNvGrpSpPr>
            <a:grpSpLocks/>
          </p:cNvGrpSpPr>
          <p:nvPr/>
        </p:nvGrpSpPr>
        <p:grpSpPr bwMode="auto">
          <a:xfrm>
            <a:off x="7157060" y="4604596"/>
            <a:ext cx="617537" cy="506412"/>
            <a:chOff x="107606168" y="112032232"/>
            <a:chExt cx="338046" cy="335203"/>
          </a:xfrm>
        </p:grpSpPr>
        <p:sp>
          <p:nvSpPr>
            <p:cNvPr id="250"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sp>
          <p:nvSpPr>
            <p:cNvPr id="251" name="Text Box 16"/>
            <p:cNvSpPr txBox="1">
              <a:spLocks noChangeArrowheads="1"/>
            </p:cNvSpPr>
            <p:nvPr/>
          </p:nvSpPr>
          <p:spPr bwMode="auto">
            <a:xfrm>
              <a:off x="107612630" y="112233715"/>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cxnSp>
          <p:nvCxnSpPr>
            <p:cNvPr id="252" name="AutoShape 17"/>
            <p:cNvCxnSpPr>
              <a:cxnSpLocks noChangeShapeType="1"/>
            </p:cNvCxnSpPr>
            <p:nvPr/>
          </p:nvCxnSpPr>
          <p:spPr bwMode="auto">
            <a:xfrm>
              <a:off x="107607784" y="112258174"/>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53"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nvGrpSpPr>
          <p:cNvPr id="257" name="Group 14"/>
          <p:cNvGrpSpPr>
            <a:grpSpLocks/>
          </p:cNvGrpSpPr>
          <p:nvPr/>
        </p:nvGrpSpPr>
        <p:grpSpPr bwMode="auto">
          <a:xfrm>
            <a:off x="8637651" y="5252279"/>
            <a:ext cx="617537" cy="506412"/>
            <a:chOff x="107606168" y="112032232"/>
            <a:chExt cx="338046" cy="335203"/>
          </a:xfrm>
        </p:grpSpPr>
        <p:sp>
          <p:nvSpPr>
            <p:cNvPr id="258"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sp>
          <p:nvSpPr>
            <p:cNvPr id="259" name="Text Box 16"/>
            <p:cNvSpPr txBox="1">
              <a:spLocks noChangeArrowheads="1"/>
            </p:cNvSpPr>
            <p:nvPr/>
          </p:nvSpPr>
          <p:spPr bwMode="auto">
            <a:xfrm>
              <a:off x="107612630" y="112233715"/>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cxnSp>
          <p:nvCxnSpPr>
            <p:cNvPr id="260"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61" name="AutoShape 18"/>
            <p:cNvCxnSpPr>
              <a:cxnSpLocks noChangeShapeType="1"/>
            </p:cNvCxnSpPr>
            <p:nvPr/>
          </p:nvCxnSpPr>
          <p:spPr bwMode="auto">
            <a:xfrm>
              <a:off x="107606168" y="112165643"/>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cxnSp>
        <p:nvCxnSpPr>
          <p:cNvPr id="323" name="AutoShape 55"/>
          <p:cNvCxnSpPr>
            <a:cxnSpLocks noChangeShapeType="1"/>
            <a:stCxn id="221" idx="4"/>
            <a:endCxn id="324" idx="1"/>
          </p:cNvCxnSpPr>
          <p:nvPr/>
        </p:nvCxnSpPr>
        <p:spPr bwMode="auto">
          <a:xfrm>
            <a:off x="8445493" y="4990297"/>
            <a:ext cx="971920" cy="1204089"/>
          </a:xfrm>
          <a:prstGeom prst="bentConnector3">
            <a:avLst>
              <a:gd name="adj1" fmla="val 9566"/>
            </a:avLst>
          </a:prstGeom>
          <a:noFill/>
          <a:ln w="254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324" name="Picture 323"/>
          <p:cNvPicPr>
            <a:picLocks noChangeAspect="1"/>
          </p:cNvPicPr>
          <p:nvPr/>
        </p:nvPicPr>
        <p:blipFill>
          <a:blip r:embed="rId8" cstate="print"/>
          <a:stretch>
            <a:fillRect/>
          </a:stretch>
        </p:blipFill>
        <p:spPr>
          <a:xfrm>
            <a:off x="9417413" y="5873832"/>
            <a:ext cx="619200" cy="641108"/>
          </a:xfrm>
          <a:prstGeom prst="rect">
            <a:avLst/>
          </a:prstGeom>
        </p:spPr>
      </p:pic>
      <p:cxnSp>
        <p:nvCxnSpPr>
          <p:cNvPr id="329" name="AutoShape 55"/>
          <p:cNvCxnSpPr>
            <a:cxnSpLocks noChangeShapeType="1"/>
          </p:cNvCxnSpPr>
          <p:nvPr/>
        </p:nvCxnSpPr>
        <p:spPr bwMode="auto">
          <a:xfrm>
            <a:off x="8422327" y="4919173"/>
            <a:ext cx="1201861" cy="588118"/>
          </a:xfrm>
          <a:prstGeom prst="bentConnector3">
            <a:avLst>
              <a:gd name="adj1" fmla="val 13234"/>
            </a:avLst>
          </a:prstGeom>
          <a:noFill/>
          <a:ln w="254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21527" name="Group 4"/>
          <p:cNvGrpSpPr>
            <a:grpSpLocks noChangeAspect="1"/>
          </p:cNvGrpSpPr>
          <p:nvPr/>
        </p:nvGrpSpPr>
        <p:grpSpPr bwMode="auto">
          <a:xfrm>
            <a:off x="7947017" y="4708515"/>
            <a:ext cx="498475" cy="338138"/>
            <a:chOff x="5006" y="2966"/>
            <a:chExt cx="314" cy="213"/>
          </a:xfrm>
        </p:grpSpPr>
        <p:sp>
          <p:nvSpPr>
            <p:cNvPr id="111" name="Rectangle 19"/>
            <p:cNvSpPr>
              <a:spLocks noChangeArrowheads="1"/>
            </p:cNvSpPr>
            <p:nvPr/>
          </p:nvSpPr>
          <p:spPr bwMode="auto">
            <a:xfrm>
              <a:off x="5006" y="3080"/>
              <a:ext cx="73" cy="1"/>
            </a:xfrm>
            <a:prstGeom prst="rect">
              <a:avLst/>
            </a:prstGeom>
            <a:solidFill>
              <a:srgbClr val="9797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7" name="Rectangle 25"/>
            <p:cNvSpPr>
              <a:spLocks noChangeArrowheads="1"/>
            </p:cNvSpPr>
            <p:nvPr/>
          </p:nvSpPr>
          <p:spPr bwMode="auto">
            <a:xfrm>
              <a:off x="5006" y="3089"/>
              <a:ext cx="73" cy="1"/>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6" name="Rectangle 34"/>
            <p:cNvSpPr>
              <a:spLocks noChangeArrowheads="1"/>
            </p:cNvSpPr>
            <p:nvPr/>
          </p:nvSpPr>
          <p:spPr bwMode="auto">
            <a:xfrm>
              <a:off x="5006" y="3103"/>
              <a:ext cx="73" cy="1"/>
            </a:xfrm>
            <a:prstGeom prst="rect">
              <a:avLst/>
            </a:prstGeom>
            <a:solidFill>
              <a:srgbClr val="3838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8" name="Freeform 36"/>
            <p:cNvSpPr>
              <a:spLocks/>
            </p:cNvSpPr>
            <p:nvPr/>
          </p:nvSpPr>
          <p:spPr bwMode="auto">
            <a:xfrm>
              <a:off x="5009" y="3053"/>
              <a:ext cx="71" cy="46"/>
            </a:xfrm>
            <a:custGeom>
              <a:avLst/>
              <a:gdLst>
                <a:gd name="T0" fmla="*/ 0 w 736"/>
                <a:gd name="T1" fmla="*/ 80 h 480"/>
                <a:gd name="T2" fmla="*/ 80 w 736"/>
                <a:gd name="T3" fmla="*/ 0 h 480"/>
                <a:gd name="T4" fmla="*/ 656 w 736"/>
                <a:gd name="T5" fmla="*/ 0 h 480"/>
                <a:gd name="T6" fmla="*/ 736 w 736"/>
                <a:gd name="T7" fmla="*/ 80 h 480"/>
                <a:gd name="T8" fmla="*/ 736 w 736"/>
                <a:gd name="T9" fmla="*/ 400 h 480"/>
                <a:gd name="T10" fmla="*/ 656 w 736"/>
                <a:gd name="T11" fmla="*/ 480 h 480"/>
                <a:gd name="T12" fmla="*/ 80 w 736"/>
                <a:gd name="T13" fmla="*/ 480 h 480"/>
                <a:gd name="T14" fmla="*/ 0 w 736"/>
                <a:gd name="T15" fmla="*/ 400 h 480"/>
                <a:gd name="T16" fmla="*/ 0 w 736"/>
                <a:gd name="T1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6" h="480">
                  <a:moveTo>
                    <a:pt x="0" y="80"/>
                  </a:moveTo>
                  <a:cubicBezTo>
                    <a:pt x="0" y="36"/>
                    <a:pt x="36" y="0"/>
                    <a:pt x="80" y="0"/>
                  </a:cubicBezTo>
                  <a:lnTo>
                    <a:pt x="656" y="0"/>
                  </a:lnTo>
                  <a:cubicBezTo>
                    <a:pt x="701" y="0"/>
                    <a:pt x="736" y="36"/>
                    <a:pt x="736" y="80"/>
                  </a:cubicBezTo>
                  <a:lnTo>
                    <a:pt x="736" y="400"/>
                  </a:lnTo>
                  <a:cubicBezTo>
                    <a:pt x="736" y="445"/>
                    <a:pt x="701" y="480"/>
                    <a:pt x="656" y="480"/>
                  </a:cubicBezTo>
                  <a:lnTo>
                    <a:pt x="80" y="480"/>
                  </a:lnTo>
                  <a:cubicBezTo>
                    <a:pt x="36" y="480"/>
                    <a:pt x="0" y="445"/>
                    <a:pt x="0" y="400"/>
                  </a:cubicBezTo>
                  <a:lnTo>
                    <a:pt x="0" y="80"/>
                  </a:lnTo>
                  <a:close/>
                </a:path>
              </a:pathLst>
            </a:custGeom>
            <a:gradFill flip="none" rotWithShape="1">
              <a:gsLst>
                <a:gs pos="0">
                  <a:schemeClr val="bg2"/>
                </a:gs>
                <a:gs pos="34000">
                  <a:schemeClr val="bg2">
                    <a:lumMod val="75000"/>
                  </a:schemeClr>
                </a:gs>
                <a:gs pos="57000">
                  <a:schemeClr val="tx1">
                    <a:lumMod val="50000"/>
                    <a:lumOff val="50000"/>
                  </a:schemeClr>
                </a:gs>
                <a:gs pos="80000">
                  <a:schemeClr val="tx1"/>
                </a:gs>
              </a:gsLst>
              <a:lin ang="5400000" scaled="1"/>
              <a:tileRect/>
            </a:grad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19" name="Line 37"/>
            <p:cNvSpPr>
              <a:spLocks noChangeShapeType="1"/>
            </p:cNvSpPr>
            <p:nvPr/>
          </p:nvSpPr>
          <p:spPr bwMode="auto">
            <a:xfrm>
              <a:off x="5022" y="3026"/>
              <a:ext cx="57" cy="0"/>
            </a:xfrm>
            <a:prstGeom prst="line">
              <a:avLst/>
            </a:prstGeom>
            <a:noFill/>
            <a:ln w="41275" cap="flat">
              <a:solidFill>
                <a:srgbClr val="2D4B0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20" name="Freeform 38"/>
            <p:cNvSpPr>
              <a:spLocks/>
            </p:cNvSpPr>
            <p:nvPr/>
          </p:nvSpPr>
          <p:spPr bwMode="auto">
            <a:xfrm>
              <a:off x="5053" y="2966"/>
              <a:ext cx="267" cy="213"/>
            </a:xfrm>
            <a:custGeom>
              <a:avLst/>
              <a:gdLst>
                <a:gd name="T0" fmla="*/ 0 w 2768"/>
                <a:gd name="T1" fmla="*/ 176 h 1056"/>
                <a:gd name="T2" fmla="*/ 176 w 2768"/>
                <a:gd name="T3" fmla="*/ 0 h 1056"/>
                <a:gd name="T4" fmla="*/ 2592 w 2768"/>
                <a:gd name="T5" fmla="*/ 0 h 1056"/>
                <a:gd name="T6" fmla="*/ 2768 w 2768"/>
                <a:gd name="T7" fmla="*/ 176 h 1056"/>
                <a:gd name="T8" fmla="*/ 2768 w 2768"/>
                <a:gd name="T9" fmla="*/ 880 h 1056"/>
                <a:gd name="T10" fmla="*/ 2592 w 2768"/>
                <a:gd name="T11" fmla="*/ 1056 h 1056"/>
                <a:gd name="T12" fmla="*/ 176 w 2768"/>
                <a:gd name="T13" fmla="*/ 1056 h 1056"/>
                <a:gd name="T14" fmla="*/ 0 w 2768"/>
                <a:gd name="T15" fmla="*/ 880 h 1056"/>
                <a:gd name="T16" fmla="*/ 0 w 2768"/>
                <a:gd name="T17" fmla="*/ 17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8" h="1056">
                  <a:moveTo>
                    <a:pt x="0" y="176"/>
                  </a:moveTo>
                  <a:cubicBezTo>
                    <a:pt x="0" y="79"/>
                    <a:pt x="79" y="0"/>
                    <a:pt x="176" y="0"/>
                  </a:cubicBezTo>
                  <a:lnTo>
                    <a:pt x="2592" y="0"/>
                  </a:lnTo>
                  <a:cubicBezTo>
                    <a:pt x="2690" y="0"/>
                    <a:pt x="2768" y="79"/>
                    <a:pt x="2768" y="176"/>
                  </a:cubicBezTo>
                  <a:lnTo>
                    <a:pt x="2768" y="880"/>
                  </a:lnTo>
                  <a:cubicBezTo>
                    <a:pt x="2768" y="978"/>
                    <a:pt x="2690" y="1056"/>
                    <a:pt x="2592" y="1056"/>
                  </a:cubicBezTo>
                  <a:lnTo>
                    <a:pt x="176" y="1056"/>
                  </a:lnTo>
                  <a:cubicBezTo>
                    <a:pt x="79" y="1056"/>
                    <a:pt x="0" y="978"/>
                    <a:pt x="0" y="880"/>
                  </a:cubicBezTo>
                  <a:lnTo>
                    <a:pt x="0" y="176"/>
                  </a:lnTo>
                  <a:close/>
                </a:path>
              </a:pathLst>
            </a:custGeom>
            <a:solidFill>
              <a:srgbClr val="CCCC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21" name="Freeform 39"/>
            <p:cNvSpPr>
              <a:spLocks/>
            </p:cNvSpPr>
            <p:nvPr/>
          </p:nvSpPr>
          <p:spPr bwMode="auto">
            <a:xfrm>
              <a:off x="5053" y="2966"/>
              <a:ext cx="267" cy="213"/>
            </a:xfrm>
            <a:custGeom>
              <a:avLst/>
              <a:gdLst>
                <a:gd name="T0" fmla="*/ 0 w 2768"/>
                <a:gd name="T1" fmla="*/ 176 h 1056"/>
                <a:gd name="T2" fmla="*/ 176 w 2768"/>
                <a:gd name="T3" fmla="*/ 0 h 1056"/>
                <a:gd name="T4" fmla="*/ 2592 w 2768"/>
                <a:gd name="T5" fmla="*/ 0 h 1056"/>
                <a:gd name="T6" fmla="*/ 2768 w 2768"/>
                <a:gd name="T7" fmla="*/ 176 h 1056"/>
                <a:gd name="T8" fmla="*/ 2768 w 2768"/>
                <a:gd name="T9" fmla="*/ 880 h 1056"/>
                <a:gd name="T10" fmla="*/ 2592 w 2768"/>
                <a:gd name="T11" fmla="*/ 1056 h 1056"/>
                <a:gd name="T12" fmla="*/ 176 w 2768"/>
                <a:gd name="T13" fmla="*/ 1056 h 1056"/>
                <a:gd name="T14" fmla="*/ 0 w 2768"/>
                <a:gd name="T15" fmla="*/ 880 h 1056"/>
                <a:gd name="T16" fmla="*/ 0 w 2768"/>
                <a:gd name="T17" fmla="*/ 17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8" h="1056">
                  <a:moveTo>
                    <a:pt x="0" y="176"/>
                  </a:moveTo>
                  <a:cubicBezTo>
                    <a:pt x="0" y="79"/>
                    <a:pt x="79" y="0"/>
                    <a:pt x="176" y="0"/>
                  </a:cubicBezTo>
                  <a:lnTo>
                    <a:pt x="2592" y="0"/>
                  </a:lnTo>
                  <a:cubicBezTo>
                    <a:pt x="2690" y="0"/>
                    <a:pt x="2768" y="79"/>
                    <a:pt x="2768" y="176"/>
                  </a:cubicBezTo>
                  <a:lnTo>
                    <a:pt x="2768" y="880"/>
                  </a:lnTo>
                  <a:cubicBezTo>
                    <a:pt x="2768" y="978"/>
                    <a:pt x="2690" y="1056"/>
                    <a:pt x="2592" y="1056"/>
                  </a:cubicBezTo>
                  <a:lnTo>
                    <a:pt x="176" y="1056"/>
                  </a:lnTo>
                  <a:cubicBezTo>
                    <a:pt x="79" y="1056"/>
                    <a:pt x="0" y="978"/>
                    <a:pt x="0" y="880"/>
                  </a:cubicBezTo>
                  <a:lnTo>
                    <a:pt x="0" y="176"/>
                  </a:lnTo>
                  <a:close/>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22" name="Rectangle 40"/>
            <p:cNvSpPr>
              <a:spLocks noChangeArrowheads="1"/>
            </p:cNvSpPr>
            <p:nvPr/>
          </p:nvSpPr>
          <p:spPr bwMode="auto">
            <a:xfrm>
              <a:off x="5125" y="3030"/>
              <a:ext cx="11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EC 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pic>
        <p:nvPicPr>
          <p:cNvPr id="21511" name="Picture 21510"/>
          <p:cNvPicPr>
            <a:picLocks noChangeAspect="1"/>
          </p:cNvPicPr>
          <p:nvPr/>
        </p:nvPicPr>
        <p:blipFill>
          <a:blip r:embed="rId14" cstate="print"/>
          <a:stretch>
            <a:fillRect/>
          </a:stretch>
        </p:blipFill>
        <p:spPr>
          <a:xfrm>
            <a:off x="9419642" y="5217935"/>
            <a:ext cx="615426" cy="637200"/>
          </a:xfrm>
          <a:prstGeom prst="rect">
            <a:avLst/>
          </a:prstGeom>
        </p:spPr>
      </p:pic>
      <p:sp>
        <p:nvSpPr>
          <p:cNvPr id="129" name="Oval 128"/>
          <p:cNvSpPr/>
          <p:nvPr/>
        </p:nvSpPr>
        <p:spPr>
          <a:xfrm>
            <a:off x="7865039" y="4553117"/>
            <a:ext cx="100013"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34" name="Group 14"/>
          <p:cNvGrpSpPr>
            <a:grpSpLocks/>
          </p:cNvGrpSpPr>
          <p:nvPr/>
        </p:nvGrpSpPr>
        <p:grpSpPr bwMode="auto">
          <a:xfrm>
            <a:off x="7165211" y="2684083"/>
            <a:ext cx="617537" cy="506412"/>
            <a:chOff x="107606168" y="112032232"/>
            <a:chExt cx="338046" cy="335203"/>
          </a:xfrm>
        </p:grpSpPr>
        <p:sp>
          <p:nvSpPr>
            <p:cNvPr id="235" name="Text Box 15"/>
            <p:cNvSpPr txBox="1">
              <a:spLocks noChangeArrowheads="1"/>
            </p:cNvSpPr>
            <p:nvPr/>
          </p:nvSpPr>
          <p:spPr bwMode="auto">
            <a:xfrm>
              <a:off x="107615981" y="112032232"/>
              <a:ext cx="326617" cy="149876"/>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sp>
          <p:nvSpPr>
            <p:cNvPr id="236" name="Text Box 16"/>
            <p:cNvSpPr txBox="1">
              <a:spLocks noChangeArrowheads="1"/>
            </p:cNvSpPr>
            <p:nvPr/>
          </p:nvSpPr>
          <p:spPr bwMode="auto">
            <a:xfrm>
              <a:off x="107612630" y="112233715"/>
              <a:ext cx="326617" cy="133720"/>
            </a:xfrm>
            <a:prstGeom prst="rect">
              <a:avLst/>
            </a:prstGeom>
            <a:noFill/>
            <a:ln>
              <a:noFill/>
            </a:ln>
            <a:effectLst/>
            <a:extLst>
              <a:ext uri="{909E8E84-426E-40DD-AFC4-6F175D3DCCD1}">
                <a14:hiddenFill xmlns:a14="http://schemas.microsoft.com/office/drawing/2010/main">
                  <a:solidFill>
                    <a:srgbClr val="32323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0" rIns="36576" bIns="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endParaRPr lang="en-US" altLang="en-US" sz="4000" dirty="0"/>
            </a:p>
          </p:txBody>
        </p:sp>
        <p:cxnSp>
          <p:nvCxnSpPr>
            <p:cNvPr id="237" name="AutoShape 17"/>
            <p:cNvCxnSpPr>
              <a:cxnSpLocks noChangeShapeType="1"/>
            </p:cNvCxnSpPr>
            <p:nvPr/>
          </p:nvCxnSpPr>
          <p:spPr bwMode="auto">
            <a:xfrm>
              <a:off x="107607784" y="112253102"/>
              <a:ext cx="336430" cy="0"/>
            </a:xfrm>
            <a:prstGeom prst="straightConnector1">
              <a:avLst/>
            </a:prstGeom>
            <a:noFill/>
            <a:ln w="127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38" name="AutoShape 18"/>
            <p:cNvCxnSpPr>
              <a:cxnSpLocks noChangeShapeType="1"/>
            </p:cNvCxnSpPr>
            <p:nvPr/>
          </p:nvCxnSpPr>
          <p:spPr bwMode="auto">
            <a:xfrm>
              <a:off x="107606168" y="112167477"/>
              <a:ext cx="336430" cy="0"/>
            </a:xfrm>
            <a:prstGeom prst="straightConnector1">
              <a:avLst/>
            </a:prstGeom>
            <a:noFill/>
            <a:ln w="12700" algn="ctr">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
        <p:nvSpPr>
          <p:cNvPr id="176" name="Oval 175"/>
          <p:cNvSpPr/>
          <p:nvPr/>
        </p:nvSpPr>
        <p:spPr>
          <a:xfrm>
            <a:off x="5083633" y="3372576"/>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Oval 202"/>
          <p:cNvSpPr/>
          <p:nvPr/>
        </p:nvSpPr>
        <p:spPr>
          <a:xfrm>
            <a:off x="5082433" y="3414576"/>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Oval 204"/>
          <p:cNvSpPr/>
          <p:nvPr/>
        </p:nvSpPr>
        <p:spPr>
          <a:xfrm>
            <a:off x="5084633" y="3451927"/>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Oval 205"/>
          <p:cNvSpPr/>
          <p:nvPr/>
        </p:nvSpPr>
        <p:spPr>
          <a:xfrm>
            <a:off x="5087343" y="3502460"/>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Oval 207"/>
          <p:cNvSpPr/>
          <p:nvPr/>
        </p:nvSpPr>
        <p:spPr>
          <a:xfrm>
            <a:off x="5085795" y="3501419"/>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Oval 208"/>
          <p:cNvSpPr/>
          <p:nvPr/>
        </p:nvSpPr>
        <p:spPr>
          <a:xfrm>
            <a:off x="5088307" y="3501549"/>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Oval 209"/>
          <p:cNvSpPr/>
          <p:nvPr/>
        </p:nvSpPr>
        <p:spPr>
          <a:xfrm>
            <a:off x="5087343" y="3503921"/>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Oval 210"/>
          <p:cNvSpPr/>
          <p:nvPr/>
        </p:nvSpPr>
        <p:spPr>
          <a:xfrm>
            <a:off x="5087343" y="3511940"/>
            <a:ext cx="100012"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 name="Oval 211"/>
          <p:cNvSpPr/>
          <p:nvPr/>
        </p:nvSpPr>
        <p:spPr>
          <a:xfrm>
            <a:off x="7858996" y="3342988"/>
            <a:ext cx="100013"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Oval 213"/>
          <p:cNvSpPr/>
          <p:nvPr/>
        </p:nvSpPr>
        <p:spPr>
          <a:xfrm>
            <a:off x="7865039" y="4556993"/>
            <a:ext cx="100013"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Oval 214"/>
          <p:cNvSpPr/>
          <p:nvPr/>
        </p:nvSpPr>
        <p:spPr>
          <a:xfrm>
            <a:off x="7867797" y="4553973"/>
            <a:ext cx="100013"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Oval 216"/>
          <p:cNvSpPr/>
          <p:nvPr/>
        </p:nvSpPr>
        <p:spPr>
          <a:xfrm>
            <a:off x="7867797" y="4553984"/>
            <a:ext cx="100013" cy="111125"/>
          </a:xfrm>
          <a:prstGeom prst="ellipse">
            <a:avLst/>
          </a:prstGeom>
          <a:gradFill>
            <a:gsLst>
              <a:gs pos="0">
                <a:srgbClr val="C00000"/>
              </a:gs>
              <a:gs pos="74000">
                <a:schemeClr val="tx2">
                  <a:lumMod val="50000"/>
                </a:schemeClr>
              </a:gs>
              <a:gs pos="83000">
                <a:schemeClr val="accent1">
                  <a:lumMod val="5000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TextBox 165"/>
          <p:cNvSpPr txBox="1"/>
          <p:nvPr/>
        </p:nvSpPr>
        <p:spPr>
          <a:xfrm>
            <a:off x="8478787" y="5723323"/>
            <a:ext cx="833883" cy="261610"/>
          </a:xfrm>
          <a:prstGeom prst="rect">
            <a:avLst/>
          </a:prstGeom>
          <a:noFill/>
        </p:spPr>
        <p:txBody>
          <a:bodyPr wrap="none" rtlCol="0">
            <a:spAutoFit/>
          </a:bodyPr>
          <a:lstStyle/>
          <a:p>
            <a:r>
              <a:rPr lang="en-CA" sz="1050" dirty="0" smtClean="0">
                <a:solidFill>
                  <a:schemeClr val="accent1">
                    <a:lumMod val="50000"/>
                  </a:schemeClr>
                </a:solidFill>
              </a:rPr>
              <a:t>CAT5 Cable</a:t>
            </a:r>
            <a:endParaRPr lang="en-CA" sz="1050" dirty="0">
              <a:solidFill>
                <a:schemeClr val="accent1">
                  <a:lumMod val="50000"/>
                </a:schemeClr>
              </a:solidFill>
            </a:endParaRPr>
          </a:p>
        </p:txBody>
      </p:sp>
      <p:grpSp>
        <p:nvGrpSpPr>
          <p:cNvPr id="15" name="Group 14"/>
          <p:cNvGrpSpPr/>
          <p:nvPr/>
        </p:nvGrpSpPr>
        <p:grpSpPr>
          <a:xfrm>
            <a:off x="10754666" y="2022770"/>
            <a:ext cx="939841" cy="1071785"/>
            <a:chOff x="10754666" y="2022770"/>
            <a:chExt cx="939841" cy="1071785"/>
          </a:xfrm>
        </p:grpSpPr>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l="21705" r="21031"/>
            <a:stretch/>
          </p:blipFill>
          <p:spPr>
            <a:xfrm>
              <a:off x="10754666" y="2022770"/>
              <a:ext cx="939841" cy="835742"/>
            </a:xfrm>
            <a:prstGeom prst="rect">
              <a:avLst/>
            </a:prstGeom>
          </p:spPr>
        </p:pic>
        <p:sp>
          <p:nvSpPr>
            <p:cNvPr id="11" name="TextBox 10"/>
            <p:cNvSpPr txBox="1"/>
            <p:nvPr/>
          </p:nvSpPr>
          <p:spPr>
            <a:xfrm>
              <a:off x="10835554" y="2725223"/>
              <a:ext cx="721031" cy="369332"/>
            </a:xfrm>
            <a:prstGeom prst="rect">
              <a:avLst/>
            </a:prstGeom>
            <a:noFill/>
          </p:spPr>
          <p:txBody>
            <a:bodyPr wrap="none" rtlCol="0">
              <a:spAutoFit/>
            </a:bodyPr>
            <a:lstStyle/>
            <a:p>
              <a:r>
                <a:rPr lang="en-CA" dirty="0" smtClean="0"/>
                <a:t>1 to 1</a:t>
              </a:r>
              <a:endParaRPr lang="en-CA" dirty="0"/>
            </a:p>
          </p:txBody>
        </p:sp>
      </p:grpSp>
      <p:grpSp>
        <p:nvGrpSpPr>
          <p:cNvPr id="14" name="Group 13"/>
          <p:cNvGrpSpPr/>
          <p:nvPr/>
        </p:nvGrpSpPr>
        <p:grpSpPr>
          <a:xfrm>
            <a:off x="10568887" y="5005611"/>
            <a:ext cx="1311400" cy="1482056"/>
            <a:chOff x="10568887" y="5005611"/>
            <a:chExt cx="1311400" cy="1482056"/>
          </a:xfrm>
        </p:grpSpPr>
        <p:pic>
          <p:nvPicPr>
            <p:cNvPr id="168" name="Picture 167"/>
            <p:cNvPicPr>
              <a:picLocks noChangeAspect="1"/>
            </p:cNvPicPr>
            <p:nvPr/>
          </p:nvPicPr>
          <p:blipFill rotWithShape="1">
            <a:blip r:embed="rId16" cstate="print">
              <a:extLst>
                <a:ext uri="{28A0092B-C50C-407E-A947-70E740481C1C}">
                  <a14:useLocalDpi xmlns:a14="http://schemas.microsoft.com/office/drawing/2010/main" val="0"/>
                </a:ext>
              </a:extLst>
            </a:blip>
            <a:srcRect l="28493" r="18311"/>
            <a:stretch/>
          </p:blipFill>
          <p:spPr>
            <a:xfrm>
              <a:off x="10568887" y="5005611"/>
              <a:ext cx="1311400" cy="1254044"/>
            </a:xfrm>
            <a:prstGeom prst="rect">
              <a:avLst/>
            </a:prstGeom>
          </p:spPr>
        </p:pic>
        <p:sp>
          <p:nvSpPr>
            <p:cNvPr id="169" name="TextBox 168"/>
            <p:cNvSpPr txBox="1"/>
            <p:nvPr/>
          </p:nvSpPr>
          <p:spPr>
            <a:xfrm>
              <a:off x="10864070" y="6118335"/>
              <a:ext cx="721031" cy="369332"/>
            </a:xfrm>
            <a:prstGeom prst="rect">
              <a:avLst/>
            </a:prstGeom>
            <a:noFill/>
          </p:spPr>
          <p:txBody>
            <a:bodyPr wrap="none" rtlCol="0">
              <a:spAutoFit/>
            </a:bodyPr>
            <a:lstStyle/>
            <a:p>
              <a:r>
                <a:rPr lang="en-CA" dirty="0" smtClean="0"/>
                <a:t>1 to 4</a:t>
              </a:r>
              <a:endParaRPr lang="en-CA" dirty="0"/>
            </a:p>
          </p:txBody>
        </p:sp>
      </p:grpSp>
      <p:sp>
        <p:nvSpPr>
          <p:cNvPr id="32795" name="Freeform 88"/>
          <p:cNvSpPr>
            <a:spLocks/>
          </p:cNvSpPr>
          <p:nvPr/>
        </p:nvSpPr>
        <p:spPr bwMode="auto">
          <a:xfrm flipV="1">
            <a:off x="3251957" y="3510589"/>
            <a:ext cx="1622888" cy="294873"/>
          </a:xfrm>
          <a:custGeom>
            <a:avLst/>
            <a:gdLst>
              <a:gd name="T0" fmla="*/ 287167318 w 926161"/>
              <a:gd name="T1" fmla="*/ 2147483646 h 218867"/>
              <a:gd name="T2" fmla="*/ 286255505 w 926161"/>
              <a:gd name="T3" fmla="*/ 0 h 218867"/>
              <a:gd name="T4" fmla="*/ 83870993 w 926161"/>
              <a:gd name="T5" fmla="*/ 0 h 218867"/>
              <a:gd name="T6" fmla="*/ 83870993 w 926161"/>
              <a:gd name="T7" fmla="*/ 2147483646 h 218867"/>
              <a:gd name="T8" fmla="*/ 0 w 926161"/>
              <a:gd name="T9" fmla="*/ 2147483646 h 218867"/>
              <a:gd name="T10" fmla="*/ 0 60000 65536"/>
              <a:gd name="T11" fmla="*/ 0 60000 65536"/>
              <a:gd name="T12" fmla="*/ 0 60000 65536"/>
              <a:gd name="T13" fmla="*/ 0 60000 65536"/>
              <a:gd name="T14" fmla="*/ 0 60000 65536"/>
              <a:gd name="connsiteX0" fmla="*/ 930786 w 930786"/>
              <a:gd name="connsiteY0" fmla="*/ 170758 h 218867"/>
              <a:gd name="connsiteX1" fmla="*/ 923221 w 930786"/>
              <a:gd name="connsiteY1" fmla="*/ 0 h 218867"/>
              <a:gd name="connsiteX2" fmla="*/ 270498 w 930786"/>
              <a:gd name="connsiteY2" fmla="*/ 0 h 218867"/>
              <a:gd name="connsiteX3" fmla="*/ 270498 w 930786"/>
              <a:gd name="connsiteY3" fmla="*/ 218867 h 218867"/>
              <a:gd name="connsiteX4" fmla="*/ 0 w 930786"/>
              <a:gd name="connsiteY4" fmla="*/ 218867 h 218867"/>
              <a:gd name="connsiteX0" fmla="*/ 930786 w 930786"/>
              <a:gd name="connsiteY0" fmla="*/ 170758 h 218867"/>
              <a:gd name="connsiteX1" fmla="*/ 923221 w 930786"/>
              <a:gd name="connsiteY1" fmla="*/ 0 h 218867"/>
              <a:gd name="connsiteX2" fmla="*/ 270498 w 930786"/>
              <a:gd name="connsiteY2" fmla="*/ 0 h 218867"/>
              <a:gd name="connsiteX3" fmla="*/ 275122 w 930786"/>
              <a:gd name="connsiteY3" fmla="*/ 189553 h 218867"/>
              <a:gd name="connsiteX4" fmla="*/ 0 w 930786"/>
              <a:gd name="connsiteY4" fmla="*/ 218867 h 218867"/>
              <a:gd name="connsiteX0" fmla="*/ 842924 w 842924"/>
              <a:gd name="connsiteY0" fmla="*/ 170758 h 193741"/>
              <a:gd name="connsiteX1" fmla="*/ 835359 w 842924"/>
              <a:gd name="connsiteY1" fmla="*/ 0 h 193741"/>
              <a:gd name="connsiteX2" fmla="*/ 182636 w 842924"/>
              <a:gd name="connsiteY2" fmla="*/ 0 h 193741"/>
              <a:gd name="connsiteX3" fmla="*/ 187260 w 842924"/>
              <a:gd name="connsiteY3" fmla="*/ 189553 h 193741"/>
              <a:gd name="connsiteX4" fmla="*/ 0 w 842924"/>
              <a:gd name="connsiteY4" fmla="*/ 193741 h 19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924" h="193741">
                <a:moveTo>
                  <a:pt x="842924" y="170758"/>
                </a:moveTo>
                <a:lnTo>
                  <a:pt x="835359" y="0"/>
                </a:lnTo>
                <a:lnTo>
                  <a:pt x="182636" y="0"/>
                </a:lnTo>
                <a:lnTo>
                  <a:pt x="187260" y="189553"/>
                </a:lnTo>
                <a:lnTo>
                  <a:pt x="0" y="193741"/>
                </a:lnTo>
              </a:path>
            </a:pathLst>
          </a:custGeom>
          <a:noFill/>
          <a:ln w="25400" cap="flat">
            <a:solidFill>
              <a:srgbClr val="0070C0"/>
            </a:solidFill>
            <a:round/>
            <a:headEnd/>
            <a:tailEnd/>
          </a:ln>
          <a:effectLst/>
          <a:extLst>
            <a:ext uri="{909E8E84-426E-40DD-AFC4-6F175D3DCCD1}">
              <a14:hiddenFill xmlns:a14="http://schemas.microsoft.com/office/drawing/2010/main">
                <a:solidFill>
                  <a:srgbClr val="323232"/>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endParaRPr lang="en-CA"/>
          </a:p>
        </p:txBody>
      </p:sp>
      <p:pic>
        <p:nvPicPr>
          <p:cNvPr id="149" name="Picture 2" descr="C:\Users\direzione01\Desktop\logo-3.web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2854" y="5975784"/>
            <a:ext cx="3133725" cy="1104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9702315"/>
      </p:ext>
    </p:extLst>
  </p:cSld>
  <p:clrMapOvr>
    <a:masterClrMapping/>
  </p:clrMapOvr>
  <p:transition spd="med" advTm="770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repeatCount="indefinite" accel="50000" decel="50000" autoRev="1" fill="remove" grpId="0" nodeType="clickEffect">
                                  <p:stCondLst>
                                    <p:cond delay="0"/>
                                  </p:stCondLst>
                                  <p:endCondLst>
                                    <p:cond evt="onNext" delay="0">
                                      <p:tgtEl>
                                        <p:sldTgt/>
                                      </p:tgtEl>
                                    </p:cond>
                                  </p:endCondLst>
                                  <p:childTnLst>
                                    <p:animMotion origin="layout" path="M 0 0 L 0.15456 0 C 0.15482 -0.08287 0.15508 -0.16551 0.15534 -0.24838 L 0.35131 -0.25046 " pathEditMode="relative" ptsTypes="AAAA">
                                      <p:cBhvr>
                                        <p:cTn id="20" dur="2000" fill="hold"/>
                                        <p:tgtEl>
                                          <p:spTgt spid="101"/>
                                        </p:tgtEl>
                                        <p:attrNameLst>
                                          <p:attrName>ppt_x</p:attrName>
                                          <p:attrName>ppt_y</p:attrName>
                                        </p:attrNameLst>
                                      </p:cBhvr>
                                    </p:animMotion>
                                  </p:childTnLst>
                                </p:cTn>
                              </p:par>
                              <p:par>
                                <p:cTn id="21" presetID="0" presetClass="path" presetSubtype="0" repeatCount="indefinite" accel="50000" decel="50000" autoRev="1" fill="remove" grpId="0" nodeType="withEffect">
                                  <p:stCondLst>
                                    <p:cond delay="0"/>
                                  </p:stCondLst>
                                  <p:endCondLst>
                                    <p:cond evt="onNext" delay="0">
                                      <p:tgtEl>
                                        <p:sldTgt/>
                                      </p:tgtEl>
                                    </p:cond>
                                  </p:endCondLst>
                                  <p:childTnLst>
                                    <p:animMotion origin="layout" path="M -3.54167E-6 -0.00046 L 0.15782 0.00069 C 0.15782 -0.05486 0.1573 -0.10996 0.1573 -0.16505 L 0.35065 -0.16435 " pathEditMode="relative" rAng="0" ptsTypes="AAAA">
                                      <p:cBhvr>
                                        <p:cTn id="22" dur="2000" fill="hold"/>
                                        <p:tgtEl>
                                          <p:spTgt spid="176"/>
                                        </p:tgtEl>
                                        <p:attrNameLst>
                                          <p:attrName>ppt_x</p:attrName>
                                          <p:attrName>ppt_y</p:attrName>
                                        </p:attrNameLst>
                                      </p:cBhvr>
                                      <p:rCtr x="17526" y="-8171"/>
                                    </p:animMotion>
                                  </p:childTnLst>
                                </p:cTn>
                              </p:par>
                              <p:par>
                                <p:cTn id="23" presetID="0" presetClass="path" presetSubtype="0" repeatCount="indefinite" accel="50000" decel="50000" autoRev="1" fill="remove" grpId="0" nodeType="withEffect">
                                  <p:stCondLst>
                                    <p:cond delay="0"/>
                                  </p:stCondLst>
                                  <p:endCondLst>
                                    <p:cond evt="onNext" delay="0">
                                      <p:tgtEl>
                                        <p:sldTgt/>
                                      </p:tgtEl>
                                    </p:cond>
                                  </p:endCondLst>
                                  <p:childTnLst>
                                    <p:animMotion origin="layout" path="M -3.54167E-6 -0.00093 L 0.16003 0.00139 C 0.16003 -0.02523 0.16003 -0.05139 0.16042 -0.07732 L 0.35144 -0.07593 " pathEditMode="relative" rAng="0" ptsTypes="AAAA">
                                      <p:cBhvr>
                                        <p:cTn id="24" dur="2000" fill="hold"/>
                                        <p:tgtEl>
                                          <p:spTgt spid="203"/>
                                        </p:tgtEl>
                                        <p:attrNameLst>
                                          <p:attrName>ppt_x</p:attrName>
                                          <p:attrName>ppt_y</p:attrName>
                                        </p:attrNameLst>
                                      </p:cBhvr>
                                      <p:rCtr x="17565" y="-3704"/>
                                    </p:animMotion>
                                  </p:childTnLst>
                                </p:cTn>
                              </p:par>
                              <p:par>
                                <p:cTn id="25" presetID="0" presetClass="path" presetSubtype="0" repeatCount="indefinite" accel="50000" decel="50000" autoRev="1" fill="remove" grpId="0" nodeType="withEffect">
                                  <p:stCondLst>
                                    <p:cond delay="0"/>
                                  </p:stCondLst>
                                  <p:endCondLst>
                                    <p:cond evt="onNext" delay="0">
                                      <p:tgtEl>
                                        <p:sldTgt/>
                                      </p:tgtEl>
                                    </p:cond>
                                  </p:endCondLst>
                                  <p:childTnLst>
                                    <p:animMotion origin="layout" path="M -3.75E-6 -0.00023 L 0.1599 0.00185 L 0.1599 0.01297 C 0.22396 0.01366 0.28789 0.01343 0.35222 0.01459 " pathEditMode="relative" rAng="0" ptsTypes="AAAA">
                                      <p:cBhvr>
                                        <p:cTn id="26" dur="2000" fill="hold"/>
                                        <p:tgtEl>
                                          <p:spTgt spid="205"/>
                                        </p:tgtEl>
                                        <p:attrNameLst>
                                          <p:attrName>ppt_x</p:attrName>
                                          <p:attrName>ppt_y</p:attrName>
                                        </p:attrNameLst>
                                      </p:cBhvr>
                                      <p:rCtr x="17604" y="741"/>
                                    </p:animMotion>
                                  </p:childTnLst>
                                </p:cTn>
                              </p:par>
                              <p:par>
                                <p:cTn id="27" presetID="0" presetClass="path" presetSubtype="0" repeatCount="indefinite" accel="50000" decel="50000" autoRev="1" fill="remove" grpId="0" nodeType="withEffect">
                                  <p:stCondLst>
                                    <p:cond delay="0"/>
                                  </p:stCondLst>
                                  <p:endCondLst>
                                    <p:cond evt="onNext" delay="0">
                                      <p:tgtEl>
                                        <p:sldTgt/>
                                      </p:tgtEl>
                                    </p:cond>
                                  </p:endCondLst>
                                  <p:childTnLst>
                                    <p:animMotion origin="layout" path="M -4.16667E-6 -0.00023 C 0.05209 -0.00069 0.15704 -0.0037 0.15743 -0.00116 C 0.15795 0.00347 0.15756 0.1875 0.15808 0.19306 C 0.18946 0.1919 0.22097 0.19329 0.25235 0.19213 C 0.2681 0.18981 0.26316 0.17662 0.27865 0.17407 C 0.27865 0.15 0.27865 0.12593 0.27904 0.10185 L 0.35079 0.10093 " pathEditMode="relative" rAng="0" ptsTypes="AAAAAAA">
                                      <p:cBhvr>
                                        <p:cTn id="28" dur="2000" fill="hold"/>
                                        <p:tgtEl>
                                          <p:spTgt spid="206"/>
                                        </p:tgtEl>
                                        <p:attrNameLst>
                                          <p:attrName>ppt_x</p:attrName>
                                          <p:attrName>ppt_y</p:attrName>
                                        </p:attrNameLst>
                                      </p:cBhvr>
                                      <p:rCtr x="17539" y="9560"/>
                                    </p:animMotion>
                                  </p:childTnLst>
                                </p:cTn>
                              </p:par>
                              <p:par>
                                <p:cTn id="29" presetID="0" presetClass="path" presetSubtype="0" repeatCount="indefinite" accel="50000" decel="50000" autoRev="1" fill="remove" grpId="0" nodeType="withEffect">
                                  <p:stCondLst>
                                    <p:cond delay="0"/>
                                  </p:stCondLst>
                                  <p:endCondLst>
                                    <p:cond evt="onNext" delay="0">
                                      <p:tgtEl>
                                        <p:sldTgt/>
                                      </p:tgtEl>
                                    </p:cond>
                                  </p:endCondLst>
                                  <p:childTnLst>
                                    <p:animMotion origin="layout" path="M -3.95833E-6 -0.00023 C 0.05209 -0.00069 0.15704 -0.0037 0.15743 -0.00116 C 0.15795 0.00347 0.15743 0.18704 0.15795 0.19282 C 0.18946 0.19144 0.22071 0.19306 0.25235 0.1919 C 0.2681 0.18912 0.26641 0.18588 0.28191 0.18356 C 0.28217 0.18611 0.28256 0.18889 0.28269 0.19144 C 0.30664 0.1912 0.32657 0.19144 0.35079 0.19144 " pathEditMode="relative" rAng="0" ptsTypes="AAAAAAA">
                                      <p:cBhvr>
                                        <p:cTn id="30" dur="2000" fill="hold"/>
                                        <p:tgtEl>
                                          <p:spTgt spid="208"/>
                                        </p:tgtEl>
                                        <p:attrNameLst>
                                          <p:attrName>ppt_x</p:attrName>
                                          <p:attrName>ppt_y</p:attrName>
                                        </p:attrNameLst>
                                      </p:cBhvr>
                                      <p:rCtr x="17539" y="9560"/>
                                    </p:animMotion>
                                  </p:childTnLst>
                                </p:cTn>
                              </p:par>
                              <p:par>
                                <p:cTn id="31" presetID="0" presetClass="path" presetSubtype="0" repeatCount="indefinite" accel="50000" decel="50000" autoRev="1" fill="remove" grpId="0" nodeType="withEffect">
                                  <p:stCondLst>
                                    <p:cond delay="0"/>
                                  </p:stCondLst>
                                  <p:endCondLst>
                                    <p:cond evt="onNext" delay="0">
                                      <p:tgtEl>
                                        <p:sldTgt/>
                                      </p:tgtEl>
                                    </p:cond>
                                  </p:endCondLst>
                                  <p:childTnLst>
                                    <p:animMotion origin="layout" path="M -4.16667E-6 -0.00023 C 0.05183 -0.00069 0.15691 -0.0037 0.1573 -0.00116 C 0.15782 0.00347 0.1573 0.18704 0.15782 0.19282 C 0.18907 0.19144 0.22045 0.19306 0.25222 0.1919 C 0.26771 0.18912 0.26355 0.21134 0.27904 0.20903 C 0.27904 0.23773 0.27865 0.35532 0.27904 0.3838 L 0.35144 0.38472 " pathEditMode="relative" rAng="0" ptsTypes="AAAAAAA">
                                      <p:cBhvr>
                                        <p:cTn id="32" dur="2000" fill="hold"/>
                                        <p:tgtEl>
                                          <p:spTgt spid="209"/>
                                        </p:tgtEl>
                                        <p:attrNameLst>
                                          <p:attrName>ppt_x</p:attrName>
                                          <p:attrName>ppt_y</p:attrName>
                                        </p:attrNameLst>
                                      </p:cBhvr>
                                      <p:rCtr x="17565" y="19144"/>
                                    </p:animMotion>
                                  </p:childTnLst>
                                </p:cTn>
                              </p:par>
                              <p:par>
                                <p:cTn id="33" presetID="0" presetClass="path" presetSubtype="0" repeatCount="indefinite" accel="50000" decel="50000" autoRev="1" fill="remove" grpId="0" nodeType="withEffect">
                                  <p:stCondLst>
                                    <p:cond delay="0"/>
                                  </p:stCondLst>
                                  <p:endCondLst>
                                    <p:cond evt="onNext" delay="0">
                                      <p:tgtEl>
                                        <p:sldTgt/>
                                      </p:tgtEl>
                                    </p:cond>
                                  </p:endCondLst>
                                  <p:childTnLst>
                                    <p:animMotion origin="layout" path="M -4.16667E-6 -0.00023 C 0.05209 -0.00069 0.15704 -0.0037 0.15743 -0.00116 C 0.15795 0.00347 0.15743 0.18704 0.15795 0.19283 C 0.18946 0.19144 0.22071 0.19306 0.25235 0.1919 C 0.2681 0.18912 0.26641 0.18588 0.28191 0.18357 C 0.28217 0.18611 0.28256 0.18889 0.28269 0.19144 C 0.30664 0.19121 0.32657 0.19144 0.35079 0.19144 " pathEditMode="relative" rAng="0" ptsTypes="AAAAAAA">
                                      <p:cBhvr>
                                        <p:cTn id="34" dur="2000" fill="hold"/>
                                        <p:tgtEl>
                                          <p:spTgt spid="210"/>
                                        </p:tgtEl>
                                        <p:attrNameLst>
                                          <p:attrName>ppt_x</p:attrName>
                                          <p:attrName>ppt_y</p:attrName>
                                        </p:attrNameLst>
                                      </p:cBhvr>
                                      <p:rCtr x="17539" y="9537"/>
                                    </p:animMotion>
                                  </p:childTnLst>
                                </p:cTn>
                              </p:par>
                              <p:par>
                                <p:cTn id="35" presetID="0" presetClass="path" presetSubtype="0" repeatCount="indefinite" accel="50000" decel="50000" autoRev="1" fill="remove" grpId="0" nodeType="withEffect">
                                  <p:stCondLst>
                                    <p:cond delay="0"/>
                                  </p:stCondLst>
                                  <p:endCondLst>
                                    <p:cond evt="onNext" delay="0">
                                      <p:tgtEl>
                                        <p:sldTgt/>
                                      </p:tgtEl>
                                    </p:cond>
                                  </p:endCondLst>
                                  <p:childTnLst>
                                    <p:animMotion origin="layout" path="M -4.16667E-6 -0.00046 C 0.05209 -0.00093 0.15704 -0.00394 0.15717 -0.00139 C 0.15795 0.00324 0.15717 0.1868 0.15795 0.19259 C 0.18946 0.1912 0.22058 0.19282 0.25209 0.19143 C 0.26797 0.18889 0.26628 0.19884 0.28178 0.19653 C 0.2823 0.22569 0.28282 0.25486 0.28347 0.28403 L 0.35131 0.28194 " pathEditMode="relative" rAng="0" ptsTypes="AAAAAAA">
                                      <p:cBhvr>
                                        <p:cTn id="36" dur="2000" fill="hold"/>
                                        <p:tgtEl>
                                          <p:spTgt spid="211"/>
                                        </p:tgtEl>
                                        <p:attrNameLst>
                                          <p:attrName>ppt_x</p:attrName>
                                          <p:attrName>ppt_y</p:attrName>
                                        </p:attrNameLst>
                                      </p:cBhvr>
                                      <p:rCtr x="17565" y="14120"/>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repeatCount="4000" accel="50000" decel="50000" autoRev="1" fill="hold" grpId="0" nodeType="clickEffect">
                                  <p:stCondLst>
                                    <p:cond delay="0"/>
                                  </p:stCondLst>
                                  <p:childTnLst>
                                    <p:animMotion origin="layout" path="M 0 0 L 0.00117 0.01551 L 0.01054 0.02268 L 0.0427 0.02685 L 0.12539 0.02916 " pathEditMode="relative" ptsTypes="AAAAA">
                                      <p:cBhvr>
                                        <p:cTn id="40" dur="2000" fill="hold"/>
                                        <p:tgtEl>
                                          <p:spTgt spid="212"/>
                                        </p:tgtEl>
                                        <p:attrNameLst>
                                          <p:attrName>ppt_x</p:attrName>
                                          <p:attrName>ppt_y</p:attrName>
                                        </p:attrNameLst>
                                      </p:cBhvr>
                                    </p:animMotion>
                                  </p:childTnLst>
                                </p:cTn>
                              </p:par>
                              <p:par>
                                <p:cTn id="41" presetID="0" presetClass="path" presetSubtype="0" repeatCount="4000" accel="50000" decel="50000" autoRev="1" fill="remove" grpId="0" nodeType="withEffect">
                                  <p:stCondLst>
                                    <p:cond delay="0"/>
                                  </p:stCondLst>
                                  <p:childTnLst>
                                    <p:animMotion origin="layout" path="M 0 0 L -0.00091 0.02454 L 0.01289 0.03009 L 0.04388 0.02268 L 0.0513 0.02176 C 0.05143 -0.00232 0.05156 -0.02662 0.05182 -0.0507 L 0.12305 -0.0507 " pathEditMode="relative" ptsTypes="AAAAAAA">
                                      <p:cBhvr>
                                        <p:cTn id="42" dur="2000" fill="hold"/>
                                        <p:tgtEl>
                                          <p:spTgt spid="129"/>
                                        </p:tgtEl>
                                        <p:attrNameLst>
                                          <p:attrName>ppt_x</p:attrName>
                                          <p:attrName>ppt_y</p:attrName>
                                        </p:attrNameLst>
                                      </p:cBhvr>
                                    </p:animMotion>
                                  </p:childTnLst>
                                </p:cTn>
                              </p:par>
                              <p:par>
                                <p:cTn id="43" presetID="0" presetClass="path" presetSubtype="0" repeatCount="4000" accel="50000" decel="50000" autoRev="1" fill="remove" grpId="0" nodeType="withEffect">
                                  <p:stCondLst>
                                    <p:cond delay="0"/>
                                  </p:stCondLst>
                                  <p:childTnLst>
                                    <p:animMotion origin="layout" path="M -0.00026 -0.00047 C -0.00078 0.00671 -0.00091 0.01458 -0.00091 0.02245 L 0.0125 0.028 C 0.01719 0.03148 0.02643 0.03425 0.03099 0.03842 C 0.03542 0.04259 0.03542 0.05115 0.03932 0.05324 C 0.04193 0.05277 0.04831 0.05486 0.05091 0.05462 C 0.05091 0.05277 0.05117 0.23217 0.05143 0.22986 L 0.12305 0.22939 " pathEditMode="relative" rAng="0" ptsTypes="AAAAAAAA">
                                      <p:cBhvr>
                                        <p:cTn id="44" dur="2000" fill="hold"/>
                                        <p:tgtEl>
                                          <p:spTgt spid="214"/>
                                        </p:tgtEl>
                                        <p:attrNameLst>
                                          <p:attrName>ppt_x</p:attrName>
                                          <p:attrName>ppt_y</p:attrName>
                                        </p:attrNameLst>
                                      </p:cBhvr>
                                      <p:rCtr x="6133" y="11505"/>
                                    </p:animMotion>
                                  </p:childTnLst>
                                </p:cTn>
                              </p:par>
                              <p:par>
                                <p:cTn id="45" presetID="0" presetClass="path" presetSubtype="0" repeatCount="4000" accel="50000" decel="50000" autoRev="1" fill="remove" grpId="0" nodeType="withEffect">
                                  <p:stCondLst>
                                    <p:cond delay="0"/>
                                  </p:stCondLst>
                                  <p:childTnLst>
                                    <p:animMotion origin="layout" path="M 1.04167E-6 -0.00046 C -0.00052 0.00764 -0.00078 0.01597 -0.00091 0.02384 L 0.01276 0.02963 L 0.04349 0.03033 C 0.04596 0.03009 0.05195 0.03079 0.05456 0.03033 L 0.05456 0.03797 L 0.12292 0.0382 " pathEditMode="relative" rAng="0" ptsTypes="AAAAAAA">
                                      <p:cBhvr>
                                        <p:cTn id="46" dur="2000" fill="hold"/>
                                        <p:tgtEl>
                                          <p:spTgt spid="215"/>
                                        </p:tgtEl>
                                        <p:attrNameLst>
                                          <p:attrName>ppt_x</p:attrName>
                                          <p:attrName>ppt_y</p:attrName>
                                        </p:attrNameLst>
                                      </p:cBhvr>
                                      <p:rCtr x="6094" y="1921"/>
                                    </p:animMotion>
                                  </p:childTnLst>
                                </p:cTn>
                              </p:par>
                              <p:par>
                                <p:cTn id="47" presetID="0" presetClass="path" presetSubtype="0" repeatCount="4000" accel="50000" decel="50000" autoRev="1" fill="remove" grpId="0" nodeType="withEffect">
                                  <p:stCondLst>
                                    <p:cond delay="0"/>
                                  </p:stCondLst>
                                  <p:childTnLst>
                                    <p:animMotion origin="layout" path="M 1.04167E-6 -2.22222E-6 C -0.00013 0.01111 0.00013 0.01297 1.04167E-6 0.02523 L 0.01328 0.02847 C 0.02357 0.03148 0.03138 0.04051 0.04167 0.04352 C 0.04414 0.04375 0.05247 0.04398 0.05495 0.04422 C 0.05521 0.07384 0.0543 0.1 0.05456 0.12986 C 0.07838 0.12986 0.09974 0.12824 0.12357 0.12824 " pathEditMode="relative" rAng="0" ptsTypes="AAAAAAA">
                                      <p:cBhvr>
                                        <p:cTn id="48" dur="2000" fill="hold"/>
                                        <p:tgtEl>
                                          <p:spTgt spid="217"/>
                                        </p:tgtEl>
                                        <p:attrNameLst>
                                          <p:attrName>ppt_x</p:attrName>
                                          <p:attrName>ppt_y</p:attrName>
                                        </p:attrNameLst>
                                      </p:cBhvr>
                                      <p:rCtr x="6172" y="6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29" grpId="0" animBg="1"/>
      <p:bldP spid="176" grpId="0" animBg="1"/>
      <p:bldP spid="203" grpId="0" animBg="1"/>
      <p:bldP spid="205" grpId="0" animBg="1"/>
      <p:bldP spid="206" grpId="0" animBg="1"/>
      <p:bldP spid="208" grpId="0" animBg="1"/>
      <p:bldP spid="209" grpId="0" animBg="1"/>
      <p:bldP spid="210" grpId="0" animBg="1"/>
      <p:bldP spid="211" grpId="0" animBg="1"/>
      <p:bldP spid="212" grpId="0" animBg="1"/>
      <p:bldP spid="214" grpId="0" animBg="1"/>
      <p:bldP spid="215" grpId="0" animBg="1"/>
      <p:bldP spid="2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t="7579"/>
          <a:stretch/>
        </p:blipFill>
        <p:spPr>
          <a:xfrm>
            <a:off x="1140648" y="1541929"/>
            <a:ext cx="6269462" cy="2947521"/>
          </a:xfrm>
          <a:prstGeom prst="rect">
            <a:avLst/>
          </a:prstGeom>
        </p:spPr>
      </p:pic>
      <p:sp>
        <p:nvSpPr>
          <p:cNvPr id="2" name="Title 1"/>
          <p:cNvSpPr>
            <a:spLocks noGrp="1"/>
          </p:cNvSpPr>
          <p:nvPr>
            <p:ph type="title"/>
          </p:nvPr>
        </p:nvSpPr>
        <p:spPr/>
        <p:txBody>
          <a:bodyPr/>
          <a:lstStyle/>
          <a:p>
            <a:pPr>
              <a:defRPr/>
            </a:pPr>
            <a:r>
              <a:rPr lang="en-US" dirty="0" smtClean="0"/>
              <a:t>Enterprise Grade Ethernet over Coax Switch</a:t>
            </a:r>
            <a:endParaRPr lang="en-US" dirty="0"/>
          </a:p>
        </p:txBody>
      </p:sp>
      <p:sp>
        <p:nvSpPr>
          <p:cNvPr id="8" name="TextBox 7"/>
          <p:cNvSpPr txBox="1">
            <a:spLocks noChangeArrowheads="1"/>
          </p:cNvSpPr>
          <p:nvPr/>
        </p:nvSpPr>
        <p:spPr bwMode="auto">
          <a:xfrm>
            <a:off x="6222001" y="3493724"/>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2400" dirty="0"/>
              <a:t>24 Downlink Ports</a:t>
            </a:r>
          </a:p>
        </p:txBody>
      </p:sp>
      <p:sp>
        <p:nvSpPr>
          <p:cNvPr id="9" name="Right Brace 8"/>
          <p:cNvSpPr/>
          <p:nvPr/>
        </p:nvSpPr>
        <p:spPr>
          <a:xfrm rot="4827219">
            <a:off x="5840208" y="2201815"/>
            <a:ext cx="361950" cy="2468563"/>
          </a:xfrm>
          <a:prstGeom prst="rightBrace">
            <a:avLst>
              <a:gd name="adj1" fmla="val 55713"/>
              <a:gd name="adj2" fmla="val 50000"/>
            </a:avLst>
          </a:prstGeom>
          <a:ln w="31750">
            <a:solidFill>
              <a:srgbClr val="99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 name="Elbow Connector 11"/>
          <p:cNvCxnSpPr/>
          <p:nvPr/>
        </p:nvCxnSpPr>
        <p:spPr>
          <a:xfrm>
            <a:off x="4632256" y="3421063"/>
            <a:ext cx="1229384" cy="863601"/>
          </a:xfrm>
          <a:prstGeom prst="bentConnector3">
            <a:avLst>
              <a:gd name="adj1" fmla="val 9302"/>
            </a:avLst>
          </a:prstGeom>
          <a:ln w="34925">
            <a:solidFill>
              <a:srgbClr val="96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5861640" y="4027488"/>
            <a:ext cx="3348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2400"/>
              <a:t>Mgmt. &amp; Console Ports</a:t>
            </a:r>
          </a:p>
        </p:txBody>
      </p:sp>
      <p:cxnSp>
        <p:nvCxnSpPr>
          <p:cNvPr id="20" name="Elbow Connector 19"/>
          <p:cNvCxnSpPr>
            <a:endCxn id="21" idx="1"/>
          </p:cNvCxnSpPr>
          <p:nvPr/>
        </p:nvCxnSpPr>
        <p:spPr>
          <a:xfrm rot="16200000" flipH="1">
            <a:off x="4316933" y="3605938"/>
            <a:ext cx="1383506" cy="1172505"/>
          </a:xfrm>
          <a:prstGeom prst="bentConnector2">
            <a:avLst/>
          </a:prstGeom>
          <a:ln w="34925">
            <a:solidFill>
              <a:srgbClr val="96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5594939" y="4652963"/>
            <a:ext cx="3346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2400"/>
              <a:t>2 x 1GB Ethernet Ports</a:t>
            </a:r>
          </a:p>
        </p:txBody>
      </p:sp>
      <p:cxnSp>
        <p:nvCxnSpPr>
          <p:cNvPr id="27" name="Elbow Connector 26"/>
          <p:cNvCxnSpPr>
            <a:endCxn id="28" idx="1"/>
          </p:cNvCxnSpPr>
          <p:nvPr/>
        </p:nvCxnSpPr>
        <p:spPr>
          <a:xfrm rot="16200000" flipH="1">
            <a:off x="3743509" y="4012002"/>
            <a:ext cx="2015330" cy="1109682"/>
          </a:xfrm>
          <a:prstGeom prst="bentConnector2">
            <a:avLst/>
          </a:prstGeom>
          <a:ln w="34925">
            <a:solidFill>
              <a:srgbClr val="96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5306015" y="5343526"/>
            <a:ext cx="2886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2400"/>
              <a:t>2 x 1GB Fiber Ports</a:t>
            </a:r>
          </a:p>
        </p:txBody>
      </p:sp>
      <p:cxnSp>
        <p:nvCxnSpPr>
          <p:cNvPr id="30" name="Elbow Connector 29"/>
          <p:cNvCxnSpPr>
            <a:endCxn id="31" idx="1"/>
          </p:cNvCxnSpPr>
          <p:nvPr/>
        </p:nvCxnSpPr>
        <p:spPr>
          <a:xfrm rot="16200000" flipH="1">
            <a:off x="2949371" y="4037808"/>
            <a:ext cx="2390775" cy="1893887"/>
          </a:xfrm>
          <a:prstGeom prst="bentConnector2">
            <a:avLst/>
          </a:prstGeom>
          <a:ln w="34925">
            <a:solidFill>
              <a:srgbClr val="96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5091701" y="5949951"/>
            <a:ext cx="3506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2400"/>
              <a:t>Industry Leading Power </a:t>
            </a:r>
          </a:p>
        </p:txBody>
      </p:sp>
      <p:cxnSp>
        <p:nvCxnSpPr>
          <p:cNvPr id="33" name="Elbow Connector 32"/>
          <p:cNvCxnSpPr>
            <a:endCxn id="34" idx="1"/>
          </p:cNvCxnSpPr>
          <p:nvPr/>
        </p:nvCxnSpPr>
        <p:spPr>
          <a:xfrm flipV="1">
            <a:off x="5306015" y="1727994"/>
            <a:ext cx="1519236" cy="592929"/>
          </a:xfrm>
          <a:prstGeom prst="bentConnector3">
            <a:avLst>
              <a:gd name="adj1" fmla="val 50000"/>
            </a:avLst>
          </a:prstGeom>
          <a:ln w="34925">
            <a:solidFill>
              <a:srgbClr val="96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6825251" y="1497013"/>
            <a:ext cx="256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2400"/>
              <a:t>EC Link Adapters</a:t>
            </a:r>
          </a:p>
        </p:txBody>
      </p:sp>
      <p:sp>
        <p:nvSpPr>
          <p:cNvPr id="28688" name="TextBox 23553"/>
          <p:cNvSpPr txBox="1">
            <a:spLocks noChangeArrowheads="1"/>
          </p:cNvSpPr>
          <p:nvPr/>
        </p:nvSpPr>
        <p:spPr bwMode="auto">
          <a:xfrm>
            <a:off x="786402" y="1461370"/>
            <a:ext cx="2360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800" dirty="0" smtClean="0"/>
              <a:t>BUILT IN NORTH AMERICA</a:t>
            </a:r>
            <a:endParaRPr lang="en-US" altLang="en-US" sz="1800" dirty="0"/>
          </a:p>
        </p:txBody>
      </p:sp>
      <p:cxnSp>
        <p:nvCxnSpPr>
          <p:cNvPr id="38" name="Elbow Connector 37"/>
          <p:cNvCxnSpPr>
            <a:endCxn id="34" idx="1"/>
          </p:cNvCxnSpPr>
          <p:nvPr/>
        </p:nvCxnSpPr>
        <p:spPr>
          <a:xfrm flipV="1">
            <a:off x="4710042" y="1727994"/>
            <a:ext cx="2115209" cy="756442"/>
          </a:xfrm>
          <a:prstGeom prst="bentConnector3">
            <a:avLst>
              <a:gd name="adj1" fmla="val 63866"/>
            </a:avLst>
          </a:prstGeom>
          <a:ln w="34925">
            <a:solidFill>
              <a:srgbClr val="960000"/>
            </a:solidFill>
            <a:tailEnd type="triangle"/>
          </a:ln>
        </p:spPr>
        <p:style>
          <a:lnRef idx="1">
            <a:schemeClr val="accent1"/>
          </a:lnRef>
          <a:fillRef idx="0">
            <a:schemeClr val="accent1"/>
          </a:fillRef>
          <a:effectRef idx="0">
            <a:schemeClr val="accent1"/>
          </a:effectRef>
          <a:fontRef idx="minor">
            <a:schemeClr val="tx1"/>
          </a:fontRef>
        </p:style>
      </p:cxnSp>
      <p:sp>
        <p:nvSpPr>
          <p:cNvPr id="23562" name="TextBox 23561"/>
          <p:cNvSpPr txBox="1">
            <a:spLocks noChangeArrowheads="1"/>
          </p:cNvSpPr>
          <p:nvPr/>
        </p:nvSpPr>
        <p:spPr bwMode="auto">
          <a:xfrm>
            <a:off x="497477" y="4489451"/>
            <a:ext cx="255587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ts val="600"/>
              </a:spcBef>
              <a:buNone/>
            </a:pPr>
            <a:r>
              <a:rPr lang="en-US" altLang="en-US" sz="1600" b="1" dirty="0" err="1">
                <a:solidFill>
                  <a:srgbClr val="990000"/>
                </a:solidFill>
              </a:rPr>
              <a:t>Power</a:t>
            </a:r>
            <a:r>
              <a:rPr lang="en-US" altLang="en-US" sz="1600" b="1" i="1" dirty="0" err="1">
                <a:solidFill>
                  <a:srgbClr val="990000"/>
                </a:solidFill>
              </a:rPr>
              <a:t>WISE</a:t>
            </a:r>
            <a:endParaRPr lang="en-US" altLang="en-US" sz="1600" b="1" i="1" dirty="0">
              <a:solidFill>
                <a:srgbClr val="990000"/>
              </a:solidFill>
            </a:endParaRPr>
          </a:p>
          <a:p>
            <a:pPr algn="r">
              <a:spcBef>
                <a:spcPts val="600"/>
              </a:spcBef>
              <a:buNone/>
            </a:pPr>
            <a:r>
              <a:rPr lang="en-US" altLang="en-US" sz="1600" dirty="0"/>
              <a:t>500/1,000W power supply</a:t>
            </a:r>
          </a:p>
          <a:p>
            <a:pPr algn="r">
              <a:spcBef>
                <a:spcPts val="600"/>
              </a:spcBef>
              <a:buNone/>
            </a:pPr>
            <a:r>
              <a:rPr lang="en-US" altLang="en-US" sz="1600" dirty="0"/>
              <a:t>Hot swappable</a:t>
            </a:r>
          </a:p>
          <a:p>
            <a:pPr algn="r">
              <a:spcBef>
                <a:spcPts val="600"/>
              </a:spcBef>
              <a:buNone/>
            </a:pPr>
            <a:r>
              <a:rPr lang="en-US" altLang="en-US" sz="1600" dirty="0"/>
              <a:t>AC/DC Power Source</a:t>
            </a:r>
          </a:p>
          <a:p>
            <a:pPr algn="r">
              <a:spcBef>
                <a:spcPts val="600"/>
              </a:spcBef>
              <a:buNone/>
            </a:pPr>
            <a:r>
              <a:rPr lang="en-US" altLang="en-US" sz="1600" dirty="0"/>
              <a:t>Power Sharing</a:t>
            </a:r>
          </a:p>
          <a:p>
            <a:pPr algn="r">
              <a:spcBef>
                <a:spcPts val="600"/>
              </a:spcBef>
              <a:buNone/>
            </a:pPr>
            <a:r>
              <a:rPr lang="en-US" altLang="en-US" sz="1600" dirty="0"/>
              <a:t>Power Management </a:t>
            </a:r>
          </a:p>
        </p:txBody>
      </p:sp>
      <p:pic>
        <p:nvPicPr>
          <p:cNvPr id="22"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8238" t="19893" r="3809" b="23642"/>
          <a:stretch/>
        </p:blipFill>
        <p:spPr>
          <a:xfrm>
            <a:off x="9869625" y="2932284"/>
            <a:ext cx="2090166" cy="690810"/>
          </a:xfrm>
          <a:prstGeom prst="rect">
            <a:avLst/>
          </a:prstGeom>
        </p:spPr>
      </p:pic>
      <p:sp>
        <p:nvSpPr>
          <p:cNvPr id="23" name="TextBox 22"/>
          <p:cNvSpPr txBox="1"/>
          <p:nvPr/>
        </p:nvSpPr>
        <p:spPr>
          <a:xfrm>
            <a:off x="9781228" y="2107701"/>
            <a:ext cx="1864432" cy="430887"/>
          </a:xfrm>
          <a:prstGeom prst="rect">
            <a:avLst/>
          </a:prstGeom>
          <a:noFill/>
        </p:spPr>
        <p:txBody>
          <a:bodyPr wrap="square" rtlCol="0">
            <a:spAutoFit/>
          </a:bodyPr>
          <a:lstStyle/>
          <a:p>
            <a:r>
              <a:rPr lang="en-CA" sz="1100" b="1" dirty="0" smtClean="0"/>
              <a:t>EC 10 - 10 Port Unmanaged Switch</a:t>
            </a:r>
          </a:p>
        </p:txBody>
      </p:sp>
      <p:pic>
        <p:nvPicPr>
          <p:cNvPr id="24" name="Picture 2" descr="C:\Users\direzione01\Desktop\logo-3.web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1871" y="5879173"/>
            <a:ext cx="3133725" cy="1104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2505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nodeType="withGroup">
                            <p:stCondLst>
                              <p:cond delay="1000"/>
                            </p:stCondLst>
                            <p:childTnLst>
                              <p:par>
                                <p:cTn id="43" presetID="22" presetClass="entr" presetSubtype="8"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par>
                          <p:cTn id="46" fill="hold" nodeType="afterGroup">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childTnLst>
                    </p:cTn>
                  </p:par>
                  <p:par>
                    <p:cTn id="50" fill="hold">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par>
                          <p:cTn id="59" fill="hold" nodeType="afterGroup">
                            <p:stCondLst>
                              <p:cond delay="1000"/>
                            </p:stCondLst>
                            <p:childTnLst>
                              <p:par>
                                <p:cTn id="60" presetID="22" presetClass="entr" presetSubtype="2" fill="hold" grpId="0" nodeType="afterEffect">
                                  <p:stCondLst>
                                    <p:cond delay="250"/>
                                  </p:stCondLst>
                                  <p:childTnLst>
                                    <p:set>
                                      <p:cBhvr>
                                        <p:cTn id="61" dur="1" fill="hold">
                                          <p:stCondLst>
                                            <p:cond delay="0"/>
                                          </p:stCondLst>
                                        </p:cTn>
                                        <p:tgtEl>
                                          <p:spTgt spid="23562">
                                            <p:txEl>
                                              <p:pRg st="0" end="0"/>
                                            </p:txEl>
                                          </p:spTgt>
                                        </p:tgtEl>
                                        <p:attrNameLst>
                                          <p:attrName>style.visibility</p:attrName>
                                        </p:attrNameLst>
                                      </p:cBhvr>
                                      <p:to>
                                        <p:strVal val="visible"/>
                                      </p:to>
                                    </p:set>
                                    <p:animEffect transition="in" filter="wipe(right)">
                                      <p:cBhvr>
                                        <p:cTn id="62" dur="250"/>
                                        <p:tgtEl>
                                          <p:spTgt spid="23562">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grpId="0" nodeType="clickEffect">
                                  <p:stCondLst>
                                    <p:cond delay="250"/>
                                  </p:stCondLst>
                                  <p:childTnLst>
                                    <p:set>
                                      <p:cBhvr>
                                        <p:cTn id="66" dur="1" fill="hold">
                                          <p:stCondLst>
                                            <p:cond delay="0"/>
                                          </p:stCondLst>
                                        </p:cTn>
                                        <p:tgtEl>
                                          <p:spTgt spid="23562">
                                            <p:txEl>
                                              <p:pRg st="1" end="1"/>
                                            </p:txEl>
                                          </p:spTgt>
                                        </p:tgtEl>
                                        <p:attrNameLst>
                                          <p:attrName>style.visibility</p:attrName>
                                        </p:attrNameLst>
                                      </p:cBhvr>
                                      <p:to>
                                        <p:strVal val="visible"/>
                                      </p:to>
                                    </p:set>
                                    <p:animEffect transition="in" filter="wipe(right)">
                                      <p:cBhvr>
                                        <p:cTn id="67" dur="250"/>
                                        <p:tgtEl>
                                          <p:spTgt spid="23562">
                                            <p:txEl>
                                              <p:pRg st="1" end="1"/>
                                            </p:txEl>
                                          </p:spTgt>
                                        </p:tgtEl>
                                      </p:cBhvr>
                                    </p:animEffect>
                                  </p:childTnLst>
                                </p:cTn>
                              </p:par>
                            </p:childTnLst>
                          </p:cTn>
                        </p:par>
                        <p:par>
                          <p:cTn id="68" fill="hold" nodeType="afterGroup">
                            <p:stCondLst>
                              <p:cond delay="500"/>
                            </p:stCondLst>
                            <p:childTnLst>
                              <p:par>
                                <p:cTn id="69" presetID="22" presetClass="entr" presetSubtype="2" fill="hold" grpId="0" nodeType="afterEffect">
                                  <p:stCondLst>
                                    <p:cond delay="250"/>
                                  </p:stCondLst>
                                  <p:childTnLst>
                                    <p:set>
                                      <p:cBhvr>
                                        <p:cTn id="70" dur="1" fill="hold">
                                          <p:stCondLst>
                                            <p:cond delay="0"/>
                                          </p:stCondLst>
                                        </p:cTn>
                                        <p:tgtEl>
                                          <p:spTgt spid="23562">
                                            <p:txEl>
                                              <p:pRg st="2" end="2"/>
                                            </p:txEl>
                                          </p:spTgt>
                                        </p:tgtEl>
                                        <p:attrNameLst>
                                          <p:attrName>style.visibility</p:attrName>
                                        </p:attrNameLst>
                                      </p:cBhvr>
                                      <p:to>
                                        <p:strVal val="visible"/>
                                      </p:to>
                                    </p:set>
                                    <p:animEffect transition="in" filter="wipe(right)">
                                      <p:cBhvr>
                                        <p:cTn id="71" dur="250"/>
                                        <p:tgtEl>
                                          <p:spTgt spid="23562">
                                            <p:txEl>
                                              <p:pRg st="2" end="2"/>
                                            </p:txEl>
                                          </p:spTgt>
                                        </p:tgtEl>
                                      </p:cBhvr>
                                    </p:animEffect>
                                  </p:childTnLst>
                                </p:cTn>
                              </p:par>
                            </p:childTnLst>
                          </p:cTn>
                        </p:par>
                        <p:par>
                          <p:cTn id="72" fill="hold" nodeType="afterGroup">
                            <p:stCondLst>
                              <p:cond delay="1000"/>
                            </p:stCondLst>
                            <p:childTnLst>
                              <p:par>
                                <p:cTn id="73" presetID="22" presetClass="entr" presetSubtype="2" fill="hold" grpId="0" nodeType="afterEffect">
                                  <p:stCondLst>
                                    <p:cond delay="250"/>
                                  </p:stCondLst>
                                  <p:childTnLst>
                                    <p:set>
                                      <p:cBhvr>
                                        <p:cTn id="74" dur="1" fill="hold">
                                          <p:stCondLst>
                                            <p:cond delay="0"/>
                                          </p:stCondLst>
                                        </p:cTn>
                                        <p:tgtEl>
                                          <p:spTgt spid="23562">
                                            <p:txEl>
                                              <p:pRg st="3" end="3"/>
                                            </p:txEl>
                                          </p:spTgt>
                                        </p:tgtEl>
                                        <p:attrNameLst>
                                          <p:attrName>style.visibility</p:attrName>
                                        </p:attrNameLst>
                                      </p:cBhvr>
                                      <p:to>
                                        <p:strVal val="visible"/>
                                      </p:to>
                                    </p:set>
                                    <p:animEffect transition="in" filter="wipe(right)">
                                      <p:cBhvr>
                                        <p:cTn id="75" dur="250"/>
                                        <p:tgtEl>
                                          <p:spTgt spid="23562">
                                            <p:txEl>
                                              <p:pRg st="3" end="3"/>
                                            </p:txEl>
                                          </p:spTgt>
                                        </p:tgtEl>
                                      </p:cBhvr>
                                    </p:animEffect>
                                  </p:childTnLst>
                                </p:cTn>
                              </p:par>
                            </p:childTnLst>
                          </p:cTn>
                        </p:par>
                        <p:par>
                          <p:cTn id="76" fill="hold" nodeType="afterGroup">
                            <p:stCondLst>
                              <p:cond delay="1500"/>
                            </p:stCondLst>
                            <p:childTnLst>
                              <p:par>
                                <p:cTn id="77" presetID="22" presetClass="entr" presetSubtype="2" fill="hold" grpId="0" nodeType="afterEffect">
                                  <p:stCondLst>
                                    <p:cond delay="250"/>
                                  </p:stCondLst>
                                  <p:childTnLst>
                                    <p:set>
                                      <p:cBhvr>
                                        <p:cTn id="78" dur="1" fill="hold">
                                          <p:stCondLst>
                                            <p:cond delay="0"/>
                                          </p:stCondLst>
                                        </p:cTn>
                                        <p:tgtEl>
                                          <p:spTgt spid="23562">
                                            <p:txEl>
                                              <p:pRg st="4" end="4"/>
                                            </p:txEl>
                                          </p:spTgt>
                                        </p:tgtEl>
                                        <p:attrNameLst>
                                          <p:attrName>style.visibility</p:attrName>
                                        </p:attrNameLst>
                                      </p:cBhvr>
                                      <p:to>
                                        <p:strVal val="visible"/>
                                      </p:to>
                                    </p:set>
                                    <p:animEffect transition="in" filter="wipe(right)">
                                      <p:cBhvr>
                                        <p:cTn id="79" dur="250"/>
                                        <p:tgtEl>
                                          <p:spTgt spid="23562">
                                            <p:txEl>
                                              <p:pRg st="4" end="4"/>
                                            </p:txEl>
                                          </p:spTgt>
                                        </p:tgtEl>
                                      </p:cBhvr>
                                    </p:animEffect>
                                  </p:childTnLst>
                                </p:cTn>
                              </p:par>
                            </p:childTnLst>
                          </p:cTn>
                        </p:par>
                        <p:par>
                          <p:cTn id="80" fill="hold" nodeType="afterGroup">
                            <p:stCondLst>
                              <p:cond delay="2000"/>
                            </p:stCondLst>
                            <p:childTnLst>
                              <p:par>
                                <p:cTn id="81" presetID="22" presetClass="entr" presetSubtype="2" fill="hold" grpId="0" nodeType="afterEffect">
                                  <p:stCondLst>
                                    <p:cond delay="250"/>
                                  </p:stCondLst>
                                  <p:childTnLst>
                                    <p:set>
                                      <p:cBhvr>
                                        <p:cTn id="82" dur="1" fill="hold">
                                          <p:stCondLst>
                                            <p:cond delay="0"/>
                                          </p:stCondLst>
                                        </p:cTn>
                                        <p:tgtEl>
                                          <p:spTgt spid="23562">
                                            <p:txEl>
                                              <p:pRg st="5" end="5"/>
                                            </p:txEl>
                                          </p:spTgt>
                                        </p:tgtEl>
                                        <p:attrNameLst>
                                          <p:attrName>style.visibility</p:attrName>
                                        </p:attrNameLst>
                                      </p:cBhvr>
                                      <p:to>
                                        <p:strVal val="visible"/>
                                      </p:to>
                                    </p:set>
                                    <p:animEffect transition="in" filter="wipe(right)">
                                      <p:cBhvr>
                                        <p:cTn id="83" dur="250"/>
                                        <p:tgtEl>
                                          <p:spTgt spid="235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7" grpId="0"/>
      <p:bldP spid="21" grpId="0"/>
      <p:bldP spid="28" grpId="0"/>
      <p:bldP spid="31" grpId="0"/>
      <p:bldP spid="34" grpId="0"/>
      <p:bldP spid="2356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E68415FA-2DF1-4633-8435-F5740E089710}"/>
  <p:tag name="ISPRING_PROJECT_FOLDER_UPDATED" val="1"/>
  <p:tag name="ISPRING_RESOURCE_FOLDER" val="C:\Users\John\Documents\Business\New World Strategies\Phybridge\busniess development\Parnter Strategies\NVT\DUE DILLIGENCE\Go Forward Considerations\NVT CLEER Presentation\"/>
  <p:tag name="ISPRING_PRESENTATION_PATH" val="C:\Users\John\Documents\Business\New World Strategies\Phybridge\busniess development\Parnter Strategies\NVT\DUE DILLIGENCE\Go Forward Considerations\NVT CLEER Presentation.pptx"/>
  <p:tag name="ISPRING_PRESENTER_PHOTO_0" val="png|iVBORw0KGgoAAAANSUhEUgAABSsAAAPhCAIAAACe822aAAAAAXNSR0IArs4c6QAAAARnQU1BAACx&#10;jwv8YQUAAAAJcEhZcwAADsMAAA7DAcdvqGQAAP+lSURBVHhe7P17tG1Veef97jpVUd8klVCaaDDe&#10;gle8oKKCqLgRNncQBEVFURA3CuIFE0y8AQkKCWVMIGwFQRAEuSkYrIhcKlTYr2X5Bnz1xdrnvOGY&#10;2E5oetRG0Wr/USv75A/PM+czVl/P/PUx+uhjzHGbvf+e9m20uWGL7DHnGmt+Vu9zjE3PPvKTbzjr&#10;y8ed9aXS3vChLx33oS+94YPS1cd+4OpjZl0lvf79Vx3z/qtef+ZVR8/6onTU+7545Pu+eNQZXzzy&#10;jCu1I6TTr5AO1957xWHSe75w6Hu+oH+dddoXDpG2Xq4dvPWyWe+eteXdlx20/teDTv38rHd9/sB5&#10;r1v/6+tO+dwBp3xO/rr55M8dcPK21568bfM8eSDt/85tr33ntte8Ux5c+pr1Xi1/fcelr3rHpa8+&#10;adarNvorab/5X6VXvv2v9nv77K/avusP9pHHb7tE2kc60XUx9Ir1Xv7WjV5mHrzsrX+p7f2Wxd5c&#10;9NL1B9pL5n9Hk8cvOeEvXC82j/WX0F6zPut60by93rTQC71e8MZZL1zs+RXtOe/5b/xzv+fOe97x&#10;5T03ouesB38fevZi8E+rgv/Vc45r2bMqevYbPjNkz+oo+NeytHumCV4JfvY3x7SH6ZnH/sdwv2fa&#10;o7qK339RuGeYfu+Y+p5hgn9U2tNN9n9bmv3NTz/mz2p7munpr6/pqaanH13fU01PO/pPwz3F9NSI&#10;mv7+3zU95aj6fnejC2t7sgn+UWm7m373yAvC7b7Yk+tq9Julhr//07ubnnxEfbu37vCmfarznmT6&#10;nYjs73/SYfU9sWG/vdD56/1Jab+1TIfW94TmPb5J/6Fhuy30xzH9pu2Q+n5jqc6r7d837Nehg+v7&#10;tYb9KrSlaefW9r8173FLdlBp50CPbdhjOuiTCx3YuMe+9vc3Pfuo815/1m1n/eW3/+hz3/X7w23f&#10;/aNt/+0PL/1vH/mr75x9yXf+QLr4v/7+xf/1w3/5X3//L7/94b/49of+4ttnffZ//9Bn//cP/vn2&#10;D/z59g9+ZvsHPnOf9P7/eN+Z0kV/d+af/d0Zf/Z37/uz/3LGn/6X06UL733vhfeefsG9773gb6X3&#10;fPpvT5M+9Z+1reffI737T2ad+sd3v+uP75a/niIPzrvrFOncu06edec7z7nz5HPufMc5d77zk986&#10;6ZPfescnv/X2T3zrpE/c8bZP3PH2j89628e/Kb31Y9888WPffMvHvvnWj/7Nmz/6N2+Zd4I8/qO/&#10;edMf/c0Jf/ifpDfNe6P89SPfkI7/yDfeOO+4s79x/NnfeMPZ3zjuD26Xjv2D298w7xh5/Pt/LR0j&#10;fXjW62d//br2+rOKjl7vyA99/agP3aYd8aHbjvzgrCNm3aod/oGNDpO/vr/o0Pffetj7v+Y65P1f&#10;O/TMooPP/Noh7/uqa8v7vnqwSX655YyFDjzjqwedcYvrdfMOPH2hzaffcsDpN9te+95Zmxd7zbz9&#10;34O9et5r3nOT337zXnVaea9cb7/q9l1vv603BtpnsVfG9YrF9n13y15e0T6n3jBkL++oV7Ccepnp&#10;5e8K95W9TS+L6KWmvU+5PtxLTC+tzv3+F5teevJ14fYyveSd9e1levE7v1zbi0x7vaOmF5pe9I5r&#10;a3uB6YUnua4p7fmmF769vj1NL3j7l8I9z/T8t2lXB3qeac+Inmt63on1PWe95554VW3PfutGz4no&#10;WabnvOWL4Z652LPfcmW4Z5qe/eb6nmmCf1TWFc80PfuE+p5petYJXwi38Jvf9IXanml61psur+2Z&#10;tjfW93umPUq6DHqG7fj6nt6wpy70ee1px32utKc07Hdtb6jvySVtC/c7rmPre1LDnrjQpTH9lu2Y&#10;v6rtCQ17vO31l9S2W8N+Ezq6tot/o2G/Dh1V368t9Je1/artyL+I6XHNe6ztiNI+C/1Kw/4ddHhU&#10;/3ahP1/osM+U9v+o6Fe2/PHjXnPmXOAf/usqhFPgFDgFHhPA2wVC7juAdOtAaCztKPDSKPDSKPCq&#10;KPBAFDgF7qLAPW/7IbBro8DjG1fgj3ndR4XfRuBSGcIpcAqcAo8J4O0CIfcdQLp1IDSWdhR4aRR4&#10;aRR4VRR4IAqcAndR4J63/RDYtVHg8Y0ocMfvmcCfc9R5DpBv+P1bP3Lpf6PAKXAKvGkAbxcIue8A&#10;0q0DobG0o8BLo8BLo8CrosADUeAUuIsC97zth8CujQKPbyyBW36jwKXj/uA2i3AKnAKnwGMCeLtA&#10;yH0HkG4dCI2lHQVeGgVeGgVeFQUeiAKnwF0UuOdtPwR2bRR4fKMIHPhdInDJIpwCp8Ap8JgA3i4Q&#10;ct8BpFsHQmNpR4GXRoGXRoFXRYEHosApcBcF7nnbD4FdGwUe38AC/7eHXvTYzWcDv6USgUsO4RQ4&#10;BU6BxwTwdoGQ+w4g3ToQGks7Crw0Crw0CrwqCjwQBU6Buyhwz9t+COzaKPD4hhT4jN+v/X2wt1Yu&#10;cEkRToFT4BR4TABvFwi57wDSrQOhsbSjwEujwEujwKuiwANR4BS4iwL3vO2HwK6NAo9vMIEH+C1V&#10;ClwShJ/9V/+NAqfAKfDaAN4uEHLfAaRbB0JjaUeBl0aBl0aBV0WBB6LAKXAXBe552w+BXRsFHt9A&#10;Ag/yWwoJXJqthP/VdyhwCpwCDwfwdoGQ+w4g3ToQGks7Crw0Crw0CrwqCjwQBU6Buyhwz9t+COza&#10;KPD4BhD4vzvkwjC/pRqBS7OV8Eu+Q4FT4BR4IIC3C4TcdwDp1oHQWNpR4KVR4KVR4FVR4IEocArc&#10;RYF73vZDYNdGgcfXt8CF34/b/wPgbb96gUvH/f5sJZwCp8Ap8KoA3i4Qct8BpFsHQmNpR4GXRoGX&#10;RoFXRYEHosApcBcF7nnbD4FdGwUeX68Cj+S3FCVw6a0f+wYFToFT4FUBvF0g5L4DSLcOhMbSjgIv&#10;jQIvjQKvigIPRIFT4C4K3PO2HwK7Ngo8vv4EHs9vadOzjzrv6A9/Paa3fOwbFDgFToGXBvB2gZD7&#10;DiDdOhAaSzsKvDQKvDQKvCoKPBAFToG7KHDP234I7Noo8Ph6EvivHPzpeH5LDQQuzRBOgVPgFLgX&#10;wNsFQu47gHTrQGgs7Sjw0ijw0ijwqijwQBQ4Be6iwD1v+yGwa6PA4+tD4L+y5Y8B2LU1E7j0lo9+&#10;gwKnwCEKHODtAiH3HUC6dSA0lnYUeGkUeGkUeFUUeCAKnAJ3UeCet/0Q2LVR4PF1LvAW/JZmAndu&#10;jEwQToEfQ4FT4CaAtwuE3HcA6daB0FjaUeClUeClUeBVUeCBKHAK3EWBe972Q2DXRoHH163A2/Fb&#10;aiNw6S1/9A0KnAJ3UeAAbxcIue8A0q0DobG0o8BLo8BLo8CrosADUeAUuIsC97zth8CujQKPr0OB&#10;P2bLueDq+FoKXBKEU+AUuEaBA7xdIOS+A0i3DoTG0o4CL40CL40Cr4oCD0SBU+AuCtzzth8CuzYK&#10;PL6uBP7Y130UUN2o9gKXBOEUOAUuUeAAbxcIue8A0q0DobG0o8BLo8BLo8CrosADUeAUuIsC97zt&#10;h8CujQKPrxOBL8lvaSmBS2/56DcocAqcAgd4u0DIfQeQbh0IjaUdBV4aBV4aBV4VBR6IAqfAXRS4&#10;520/BHZtFHh8ywt8eX5Lywpcetcf30WBU+AUeGkg5L4DSLcOhMbSjgIvjQIvjQKvigIPRIFT4C4K&#10;3PO2HwK7Ngo8viUF/tjXfQws3a4OBC4JwilwChzsrVHgQwaQbh0IjaUdBV4aBV4aBV4VBR6IAqfA&#10;XRS4520/BHZtFHh87QV+2Gceu/n3AdKt60bg0inn3UmBu6NBgbso8CEDSLcOhMbSjgIvjQIvjQKv&#10;igIPRIFT4C4K3PO2HwK7Ngo8vpYC75TfUmcCl04+704KXKPAXRT4kAGkWwdCY2lHgZdGgZdGgVdF&#10;gQeiwClwFwXuedsPgV0bBR5fG4F3zW+pS4FLs5VwCpwCN1HgQwaQbh0IjaUdBV4aBV4aBV4VBR6I&#10;AqfAXRS4520/BHZtFHh8jQXeA7+lTc866ryjzvp6h508RzgFToFrFPiQAaRbB0JjaUeBl0aBl0aB&#10;V0WBB6LAKXAXBe552w+BXRsFHl8jgf/KoX/6uNeeBXjupO4FLgnCKXAKXKPAhwwg3ToQGks7Crw0&#10;Crw0CrwqCjwQBU6Buyhwz9t+COzaKPD44gU+4/f+HwA5d1UvApfeee6dFDgFLlHgQwaQbh0IjaUd&#10;BV4aBV4aBV4VBR6IAqfAXRS4520/BHZtFHh8kQLvld/S7HPgjovddvJ5d1HgFDgFPmQA6daB0Fja&#10;UeClUeClUeBVUeCBKHAK3EWBe972Q2DXRoHHFyPwvvkt9Sjwoz5063su+FsKnAKnwAcLIN06EBpL&#10;Owq8NAq8NAq8Kgo8EAVOgbsocM/bfgjs2ijw+GoF/piDP9U3v6UeBS7NEP7pv6XAKXCAt4sC7zaA&#10;dOtAaCztKPDSKPDSKPCqKPBAFDgF7qLAPW/7IbBro8DjCwv8MVv+BKjcU/0KXBKEb/3031LgFHhp&#10;FHi3AaRbB0JjaUeBl0aBl0aBV0WBB6LAKXAXBe552w+BXRsFHl9A4IPxW+pd4JIg/LRP/2cKnAL3&#10;o8C7DSDdOhAaSzsKvDQKvDQKvCoKPBAFToG7KHDP234I7Noo8PiqBD4kv6UhBC7NVsI/9Z8pcAoc&#10;osC7DSDdOhAaSzsKvDQKvDQKvCoKPBAFToG7KHDP234I7Noo8PhKBf6YLeeBkPtuIIFLgvB3C8Ip&#10;cArcRIF3G0C6dSA0lnYUeGkUeGkUeFUUeCAKnAJ3UeCet/0Q2LVR4PH5An/s6z4GPB6g4QQuzRB+&#10;/j0UOAXuosC7DSDdOhAaSzsKvDQKvDQKvCoKPBAFToG7KHDP234I7Noo8PhA4KPwWxpU4JIg/NTz&#10;76HAKXCNAu82gHTrQGgs7Sjw0ijw0ijwqijwQBQ4Be6iwD1v+yGwa6PA41vg94Hj8Fva9Kyjzj1S&#10;ZDhgR3zwa6ed/58pcApcosC7DSDdOhAaSzsKvDQKvDQKvCoKPBAFToG7KHDP234I7Noo8PgKfh/+&#10;mRH5LY0gcOmoD33ttE/PEE6BU+AUeIcBpFsHQmNpR4GXRoGXRoFXRYEHosApcBcF7nnbD4FdGwUe&#10;X8Hvzb8PJB64cQQuKcIpcAqcAu8wgHTrQGgs7Sjw0ijw0ijwqijwQBQ4Be6iwD1v+yGwa6PA45sC&#10;v6XRBC4JwrcKvClwCnyR3BAFHh9AunUgNJZ2FHhpFHhpFHhVFHggCpwCd1Hgnrf9ENi1UeCxTYPf&#10;0kzgjojDd7QinAKnwKujwOMDSLcOhMbSjgIvjQIvjQKvigIPRIFT4C4K3PO2HwK7Ngo8qsM/87hp&#10;8FsaWeDSDOHn30OBU+BVUeDxAaRbB0JjaUeBl0aBl0aBV0WBB6LAKXAXBe552w+BXRsFXttjDvvT&#10;x+3/AWDwiI0vcMkhnAKnwP0o8PgA0q0DobG0o8BLo8BLo8CrosADUeAUuIsC97zth8CujQIPNzV+&#10;S5MQuKQIp8ApcD8KPD6AdOtAaCztKPDSKPDSKPCqKPBAFDgF7qLAPW/7IbBro8ADTZDf0lQELgnC&#10;3/0nd1PgFDhEgccHkG4dCI2lHQVeGgVeGgVeFQUeiAKnwF0UuOdtPwR2bRR4VdPktzQhgc/64Gwl&#10;nAKnwG0UeHwA6daB0FjaUeClUeClUeBVUeCBKHAK3EWBe972Q2DXRoGX9piD/2Sa/JZU4LdOpzf8&#10;/m0UOAVuo8DjA0i3DoTG0o4CL40CL40Cr4oCD0SBU+AuCtzzth8CuzYK3G/Gb8+902lyApcU4RQ4&#10;Ba5R4PEBpFsHQmNpR4GXRoGXRoFXRYEHosApcBcF7nnbD4FdGwUOTZzf0hQFLgnCKXAKXKPA4wNI&#10;tw6ExtKOAi+NAi+NAq+KAg9EgVPgLgrc87YfArs2Ctw2fX5Lm5555LlOg5Pq2A/fSoFT4BIFHh9A&#10;unUgNJZ2FHhpFHhpFHhVFHggCpwCd1Hgnrf9ENi1UeCuxx50Dlh3mk1X4NIxH76VAqfAKfD4ANKt&#10;A6GxtKPAS6PAS6PAq6LAA1HgFLiLAve87YfAro0CL/h94McAupNt0gKXjv3wrRQ4BU6BRwaQbh0I&#10;jaUdBV4aBV4aBV4VBR6IAqfAXRS4520/BHZtFPhq8Vva9Kwjzz3yg7dOudl2dAqcApfHnrptFLgE&#10;kG4dCI2lHQVeGgVeGgVeFQUeiAKnwF0UuOdtPwR2bRT4avFbWgGBS7OVcAqcAvfUbaPAJYB060Bo&#10;LO0o8NIo8NIo8Koo8EAUOAXuosA9b/shsGvLWuCHf+axr/tD8O30Ww2BS8f/wdcpcAo8EAUuAaRb&#10;B0JjaUeBl0aBl0aBV0WBB6LAKXAXBe552w+BXVu+Aj/8M4/b/PuA25VoZQQuvfkPv0GBU+BVUeAS&#10;QLp1IDSWdhR4aRR4aRR4VRR4IAqcAndR4J63/RDYtWUq8JXlt7RKApfmCKfAKfCSKHAJIN06EBpL&#10;Owq8NAq8NAq8Kgo8EAVOgbsocM/bfgjs2nIU+CrzW1oxgUtv/sPbKXAK3I8ClwDSrQOhsbSjwEuj&#10;wEujwKuiwANR4BS4iwL3vO2HwK4tO4EfdtFK81taPYFLJ/zh7RQ4BQ5R4BJAunUgNJZ2FHhpFHhp&#10;FHhVFHggCpwCd1Hgnrf9ENi15SXww/70cft/AEC7cq2kwKU3/+HtFDgFbqPAJYB060BoLO0o8NIo&#10;8NIo8Koo8EAUOAXuosA9b/shsGvLSOBJ8FtaVYFLb/rD2ylwCtxFgUsA6daB0FjaUeClUeClUeBV&#10;UeCBKHAK3EWBe972Q2DXlovAD/uzNPgtrbDApRM+cjsFToFrFLgEkG4dCI2lHQVeGgVeGgVeFQUe&#10;iAKnwF0UuOdtPwR2bVkIPCF+S5ueeeS5h4sDV7Y3fuR2CpwClyhwCSDdOhAaSzsKvDQKvDQKvCoK&#10;PBAFToG7KHDP234I7NrSF/jB54NgV72VF7gk0qbAKXAKXAJItw6ExtKOAi+NAi+NAq+KAg9EgVPg&#10;Lgrc87YfAru2xAWeHL+lFAR+2Ae+KtimwClwChwg3ToQGks7Crw0Crw0CrwqCjwQBU6Buyhwz9t+&#10;COzaUhZ4ivyWZgI/4gNfW/UOf/8tM2DPsD1LsS3Slk6Qv86ZreSeYXv+V5W2NoP32bMU3jN7/4HY&#10;e/ZXhXdTgbuO+tDXj/7QbdqR6xSXBxvNTe5kfuQHig7/wG1HfOBW1wznBuoW54eax/pLZ/UNsZ/5&#10;VdfB2qLbD1K6m+Tv+L1unpAeOmCe2h7aPO+AmfBLeu16m6vb+D3eTwRs+y+mP0GoTX+m4IJ/Gh/8&#10;e1zwo4q+ew1jzdOfoBU/Rzst3MJP0F4dkf39r9p6Yzj7MzX4R6XZn6a9ausN4V5p2u/d9b2yYfua&#10;XnlqTfYHZ/ue+pXa9inv+tJeYdrnXfW93LTPu64L93LTK06p7+UNe5np5SfX97KNvlzb3ib4R6W9&#10;1PSyd14b7qWL7f3Oa8K91LT3O+p7qQn+UWnL/P6XvuNLdZnffNKXYnrJei896WrbS+bB33zx22e9&#10;xKR/Z9bb/K7aK64Xzf76RelF816onWh660YvWHxse/5ie3q/fN5CV2rPfcsVpT1benNJz6r4pTx4&#10;5vyvs2Y/BPmC3x7y1/Ufefzem76wx3ryeN7ltmfMs4+fPu9p8tc3znra/K8u+WXR8bOeWt1Tjr/M&#10;73fnPbl48HnpydJx2O7mget35K9v+Jztd7wH0pPmv5Tcg9njY7EnrvfbtmO2Sb9V1hOOuVR7vPT6&#10;Wf+hut1Mv2n6DenocH8l/fv1fl06Srsk0K9CR9b3vy10cbOOiOqxzXvMYr9y+CUA12RKROCScFdJ&#10;zBhjjDHGhun1JrcmAR29nl2lkI6a53YOuv2DdguhdMR6dtFivZJNhZrdWli6u7DdBsMDva2FVZsK&#10;7ToB/FDe7RyEfYJuVyBs/XOb+2DLnv1xntvCZjc07f2uG2BT0t6nzHrJKV956bwXz3vJyddLe518&#10;/YvfWfSi2V+vk174zuv3esd1rhet98KTvux6wXrPf/tGe779Wu15b9vouSfOevaJ1z7nxGu0Z514&#10;zbPfOuuZ879qe7z1mme95UvSHvO/bjx+s3a1tof89YRZe8z/uvH4TVdJe7zpqmeu93tvnPWMWV/U&#10;niYdP+up856iHXel9GTT7tIbZj3pDVdIT9SOnfXbx35BesKxVzzhmC9oj1/vP7z+cu031/sN6ejL&#10;f73oMunXpKOKfnXe46QjPy89dr3HSEfM+ndHfE77t9Lhs/7NvE3aYdtSDeCaTBQ4Y4wxxhhrGQVO&#10;gacq8Bm/KfBRA7gmEwXOGGOMMcZaRoFT4BQ4Bd5TANdkosAZY4wxxljLKHAKnAKnwHsK4JpMFDhj&#10;jDHGGGsZBZ6ewIXfFDgFPoUArslEgTPGGGOMsZZR4BQ4Bb6MwJXfFHhpANdkosAZY4wxxljLKHAK&#10;nAKnwHsK4JpMFDhjjDHGGGvZqAIv+L1aAhd+U+ArLPA5vynwYQK4JhMFzhhjjDHGWhYvcGtvbSUE&#10;PuM3BU6BU+BjBHBNppnAD//A1xJIzuPwLYExxhhjjPUaBU6BU+AUeE8BXJOJAmeMMcYYYy1bUuDA&#10;b4kCp8ApcApcA7gmEwXOGGOMMcZathICF35T4I7fFPiM3xT4KgRwTSYKnDHGGGOMtawPgVt+U+AU&#10;OAW+wW8KPIkocMYYY4wx1rLBBO743ZXAHb+7ErjwexUFrvymwJXfHQrc8ZsCbx3ANZkocMYYY4wx&#10;1jIKfGCBO35nLnDhNwWeNr8lgGsyUeCMMcYYY6xlFHiSAld+U+DK704FPuM3BR4ZwDWZKHDGGGOM&#10;MdayLAS+zu+uBK787lDgwu9VFLjwu1uBywMKPKUArslEgTPGGGOMsZZR4F0JXPjdrcCF390K3PGb&#10;AqfAhwngmkwUOGOMMcYYa9mqCNzymwLvUOCO310JXPjdrcCV3ysn8Bm/KXDPrmlEgTPGGGOMsZZR&#10;4Fbgjt8UeLcClwcdC3zO7w4F7vhNgXcYwDWZKHDGGGOMMday9AQ+I3enAhd+5yZwx28KvGOBz/lN&#10;ga96FDhjjDHGGGvZNAUu/M5N4MrvKQtc+d2hwFXdFHjCAVyTadMeR5572Ae+lkByyoZvCYwxxhhj&#10;rNdq+S1R4BR4lcBV3R0KXPlNgacRwDWZKHDGGGOMMdaynAUu/O5W4MrvDgXu+E2Bdytw5XeHAp/x&#10;mwL3ArgmEwXOGGOMMcZaNgWBA7+llAQu/O5W4MLviQtc1U2BU+AA12Safw78/V9LIDmPw7cExhhj&#10;jDHWa5MVuON3C4E7fnclcMfvyQpc+D1xga/zOyeBz/lNgacXBc4YY4wxxlpGgbcWuPB74gIXfucm&#10;cMdvCnwKAVyTiQJnjDHGGGMtqxW48rtDga/zuzOBC79bC9zxmwJPWODK7w4FPuM3BR4RwDWZKHDG&#10;GGOMMdYyCnwAgSu/OxS48jsrgc/5PW2Bz/lNgdsArslEgTPGGGOMsZb1LXDl90QELvyejsAdv7sS&#10;uPI7K4ErvynwyQZwTSYKnDHGGGOMtYwCX0bgjt9dCVz43a3AHb+7Erjwu1uBi7op8FQDuCYTBc4Y&#10;Y4wxxtrk+N1C4MLv6Qjc8bsrgTt+txC48HviAnf87krgwu9uBS78no7AZ/zuVODKbwp8daPAGWOM&#10;McZYmzoXuPCbAl9RgTt+dyVwUXfXAp/xeyoCn/ObAg8HcE0mCpwxxhhjjLUpXuDW3trSAi/43ULg&#10;wu/WAnf8nqzAld8TEbjjd3cCn/F7IgKf8ZsC7zOAazJt2uPIcw+Vc9DqJ2dt+K7AGGOMMcb6a0mB&#10;W3trwO9sBe743ZXAhd/TEbjyu0OB64OJCFz53aHAld8UeEpR4IwxxhhjrE2DCdzxu4XAhd+tBT7j&#10;d6cCF363Frjwu1uBC7+nI3B90KHAld8dCnzG79YCP5oCbxPANZkocMYYY4wx1qbVFbjjd1cCF36n&#10;IXDh93QErg8mLfA5vynwngK4JtOmPY4457Azv5pActaG7wqMMcYYY6y/KPAVErjymwL3BT7j92QE&#10;rvymwDWAazJR4IwxxhhjrE2rInDL78YCX+d3VwJXfrcTuON3VwJXflPgvsBn/O5U4HN+U+DNArgm&#10;EwXOGGOMMcbaVMtvaXiBC79bC1wXvdsJ3PG7hcCF360FLvz2BS78bi1w5TcFXiLwOb87FLjyu53A&#10;Z/ymwFczCpwxxhhjjLWJAq8VuPA7DYE7fnclcOF3a4ELv1sLfMZvX+BzflPgUwvgmkwUOGOMMcYY&#10;a9MUBA78loYRuPB7OgJXfg8vcMfvrgQu/G4tcHnQscDn/G4ncMfvrgQ+4zcFnkoUOGOMMcYYa1Ot&#10;wJXfwwvc8buFwB2/Bxa48hsELvxuLXDH74EF7vjdlcDlQWuBK78nI/AZv7sUuEfWxAK4JhMFzhhj&#10;jDHG2jS8wNf53ZnAhd+tBe74HRa447cVuPB7FIELv0cRuPIbBK7qbidwVXdLgc/53aHAHb8p8G4D&#10;uCYTBc4YY4wxxhrn+N2fwJXfFHjfAhd+T0fgqu52Ald+JyDwGb99gc/5TYEnEAXOGGOMMcYat4zA&#10;hd++wIXfUxa48HsUgSu/hxe48Hs6Al/n9yQErvymwAcI4JpMFDhjjDHGGGtcvMCB39KkBO74PbDA&#10;Hb9bCNzx2wpc+B0jcOU3CFz5nbnAHb8HFviM3xR4WQDXZJoJ/JAzv5pAcuKGbwyMMcYYY6ynlhS4&#10;tbcG/A4KvOB3C4ELv1sL3PE7LHDH7xYCF35PR+CO3zkLXPk9gsDn/KbAk4wCZ4wxxhhjjRtM4I7f&#10;LQQu/KbAuxW443cLgQu/RxH4nN8ocOX38AKf8ZsCjwvgmkwUOGOMMcYYa9zqCtzxOyzwGb87Fbjw&#10;O0bgjt8tBK78Hl7gjt8tBC789gUu6o4RuKjbF7jwe/UEPuc3BQ4BXJNpJvBD33dLAh39ITnRL3xj&#10;YIwxxhhjPVXLb2kKArf87kngwu++BS78bi1w4bcvcOF33wJ3/LYCV363FfiM320FPuP38AKf8btT&#10;gSu/KfCVjgJnjDHGGGONy0Lg6/zORODC71EErg/aCVwfDC/wGb9bC3zObwq8NoBrMlHgjDHGGGOs&#10;cdMUuPC7tcB10budwB2/wwJXfoPAhd8xAnf8biFw5fdqCVwftBO48nt4gSu/UeBHtxe48psCTywK&#10;nDHGGGOMNa5W4MrvXgUO/JaGEbjwO0bgwu++BS789gUu/I4RuPIbBK78zkfgM35HCHzGb1/gc35T&#10;4P0FcE0mCpwxxhhjjDVueIGv87tG4I7fLQTu+D2wwJXfkxW443cmAp/xewyBK78pcBfANZkocMYY&#10;Y4wx1izH7xYCF37HCFz53avAhd+tBe74HRa443cLgQu/YwSu/AaBO373J3DH7xYCF363Frjwu7XA&#10;Z/xuLfA5v9sJfM5vCrxxANdkosAZY4wxxliz4gUO/JZKBS78zkfgwu9RBC787lvgjt9W4MrvWoEL&#10;v1sLXB60F/ic38MLXPndTuAzflPgKxsFzhhjjDHGmrWkwIHfUhOBF/zuROCO32GBC79HEbjyu1eB&#10;C79HEbiqu1bg8sAXuKq7VuDKbxT4nN/1Ap/zu53AHb8XBT7jdzuBz/hNgScUBc4YY4wxxprVh8At&#10;v53AHb87Ebjwu7XAHb/DAnf8Dgvc8dsKXPgdI3DH7xYCV37XClz4PYrAVd3tBK78Hl7gjt9DC9zz&#10;anoBXJOJAmeMMcYYY81aCYELv1sLfMbvlRK48Lu1wJXfkxX4Or9zEfiM3xT4PIBrMm36vSPOOfh9&#10;tyQQBc4YY4wxNky1/JamKXDH72kK3PF7dIE7fluBO36nJ3DH77DAld8dCnzG7xiBz/lNgacRBc4Y&#10;Y4wxxpq1KgK3/G4s8HV+hwUu/I4RuPC7tcCF3zECV36DwIXffQvc8TsscOG3L3Dhd98Cn/O7pcCV&#10;3yMIfM5vChzgmkwUOGOMMcYYa1atwJXfvQoc7C0Jv1sLXBe9exW48nsKAhd+9y1wx+8WAhd1xwhc&#10;1O0LXPgdI3Dl9/ACn/GbAo8O4JpMs8+BH/K+WxKIAmeMMcYYGyDH7yEFvs7vGoE7fg8pcMdvK3Dh&#10;d4zAhd8xAnf8biFw5XetwIXffQtc+Q0C1wcRAp/xu63AZ/weXuAzfscIfM5vCtwP4JpMFDhjjDHG&#10;GGvQMgIXfscIXPk9sMAdv8MCF35PRODCb1/gwu8YgSu/JytwfVArcH0AAld+9yrwGb9bC3zO73YC&#10;V35T4KseBc4YY4wxxhoUL3Dgt1QqcOH38AIXfrcWuON3WOCO32GBK7/bCVz53ZXAld8gcMfvbAU+&#10;43eEwJXfFHiHAVyTiQJnjDHGGGMNWlLgwG+pagt6mcALfncicMfvsMCF3x0KXPgdI3Dhd2uBO373&#10;J3DH7xYCF35PROAzfrcW+Jzf9QI/ur3Ald8UeHpR4IwxxhhjrEGDCdzxuxOBC78nInDH77DAld9d&#10;CVz47Qtc+N2hwB2/Wwhc+B0jcOF3a4HP+B0h8Bm/fYHP+d2rwJXfFLgN4JpMFDhjjDHGGGtQLb+l&#10;0QUu/G4t8Bm/FwXu+B0WuON3C4ELv2ME7vjdQuDK71qBC787FLjyGwSu6q4VuDyIEbg88AWu/K4X&#10;+JzfvQp8zm8UuPKbAg8HcE0mCpwxxhhjjDVoVQRu+a0Cd/xOTODC79YCV35PQeCq7lqBq7pB4Mrv&#10;eoHP+V0v8Dm/2wnc8bs/gc/4TYGvchQ4Y4wxxhhrUK3Ald8DC1z43aXA1/kdFrjwO0bgwu8YgTt+&#10;txC48rsrgTt+jy7wdX5PVOCO33UCn/G7ncBn/KbA04oCZ4wxxhhjsTl+DynwdX5vCBz4LYU/BB4W&#10;uC569ypw5XcLgQu/Wwtc+N2hwB2/rcAdv8MCF34nIHDld68Cn/E7RuAeVpMM4JpMFDhjjDHGGIst&#10;XuBgb0n4HSNw5ffAAnf8Dgtc+A0Cd/y2Ahd+xwhc+B0jcMfvTgQu/O5b4I7fYYELv1sLXNQdI/A5&#10;v+sF7vhtBa787lXgM37HCHzObwo8mTb93hHnbHnfLQl0FAXOGGOMMdZzSwoc7C0Jv4cXuPB71QUu&#10;/I4RuPIbBK78tgIXfvctcOV3rcBF3WUCn/G7VuDC7xiBK7+HF/iM3zECn/ObApcArslEgTPGGGOM&#10;sdj6ELjld1DgBb87Ebjjd1jgwm8QuON3WOCO31bgwm8QuPIbBC78jhG48tsKXPjdWuDK74EFrg9A&#10;4PqgVuD6IELgM35PV+BzflPgpQFck4kCZ4wxxhhjsdXyW+pE4I7fnQhc+J2JwB2/OxG44/eqCFz5&#10;3avAZ/yOEPiM377A5/ymwCMDuCbTTOAHn3FzAh39odvgOwRjjDHGGOu2lRC48NsXuON3U4E7focF&#10;7vgdFrjjd1jgyu+uBC787lDgjt9W4I7fYYELvyci8Bm/IwQ+43eEwJXfKPCjuxS48psCTyAKnDHG&#10;GGOMxVYrcOX36AK3/G4k8Bm/Bxe48DtG4I7fVuDC7xiBK7+twIXfvsCF3x0KXPldK3Dhd4zAhd+t&#10;BT7jd4TAZ/yOEfic370KXPlNgScZBc4YY4wxxqJy/B5X4GBvSfjdpcDX+R0WuPA7RuDC7xiBO34P&#10;KXDl98ACV3XXClwe+AJfUPf6A1/gyu96gc/5XS/wOb/bCXzO73qBK78pcAjgmkwUOGOMMcYYiype&#10;4GBvSfgdI3DltxX4Or9rBO743VTguujdTuCO3z0JXPgdI3Dld1cCd/weUuCqbhD4Or9rBK78rhf4&#10;nN/1Ap/zu53AHb/DAld+txP4jN8U+IpHgTPGGGOMsaiWFDjYWxJ+Dy9w4TcI3PE7LHDhd4zAhd8g&#10;cOU3CFz4HSNwx++mAhd++wIXfrcTuOO3Fbjjd1jgwu8kBe74XSfwGb/bCXzGbwo8uShwxhhjjDEW&#10;VS2/paYCt/wOCrzg97gCd/weV+DC7xiBK79rBS787lDgjt9hgQu/JyJwx++wwJXfvQp8xu8YgXtS&#10;TTWAazJR4IwxxhhjLKrBBO743YnAhd8gcMfvsMCF3+0E7vhtBS78BoErv0Hgwu92Ahd+xwhc+T2w&#10;wJXftQIXdccIXNTtC1z4DQKf8xsFrvyuFbjyu1eBz/gdI/A5vynwlKLAGWOMMcZYVLUCV36PK3Dh&#10;d4cCd/wOC9zxezCBK79B4I7fTQWu/AaBO373JHB9AALXB4sCn/EbBK4PIgQ+4/cUBD7jd4zA5/ym&#10;wDWAazJR4IwxxhhjrD7H76kJXPgNArf8VoE7focFPuN3nwJ3/LYCF36DwJXfXQlc+N2hwB2/Jyhw&#10;5fcUBD7jd4zA5/ymwKsCuCbTpmcccc5BZ9ycQHLKhu8TjDHGGGOsq5YRuPC7ncDX+b0hcOC31LHA&#10;1/kdFrjwe2CBO35bgQu/YwSu/LYCF353KHDH77DAhd+rJfAZvxcFPuO3J3Dld73A5/ymwOMDuCYT&#10;Bc4YY4wxxuqLFzjwW6riNwhc+d1C4I7fTQWui979CVz4HSNwx+8hBa78tgIXfncocOU3CNyp234I&#10;3Be4PACBC799gcuDGIHP+L0o8Bm/PYHP+B0j8Dm/6wV+dJcCV35T4GlEgTPGGGOMsfpq+S01Fbjl&#10;tzSAwIXfIHDH77DAhd8gcMdvK3DhNwhc+d1C4MLvGIErv0Hgwu92Anf8HlLgqu5agau6awWu/K4X&#10;+Jzf9QKf87tXgSu/rcCV3xQ4wDWZKHDGGGOMMVbfYAJ3/DYCL/jdicAdv5sK3PF7eYELv2ME7vjd&#10;icCF3+0E7vhtBe743ZPA1/ldI3Dld73A5/yuF/ic3+0E7vjtBD7nNwpc+U2BxwRwTabZldi2nHFz&#10;AslZG75PMMYYY4yxrqoVuPJ7XIELv0Hgwu92Ahd+txO447cVuPAbBK78biFw4bcvcOE3CFz5XStw&#10;4XeHAnf8dgIXfvsCF36vusAdv+sEPuN3VwKf8ZsCX/0ocMYYY4wxVpPj9/QFbvmtAnf8Dgt8xu9F&#10;gTt+hwXu+L28wIXfMQJXfrcQuPIbBK787k/gyu9agYu6YwQu6o4R+Jzf9QJ3/A4LXPk9sMBn/KbA&#10;U4wCZ4wxxhhjNS0jcOF3O4Gv83tD4GBvSfi9KgJ3/LYCF36DwJXfLQTu+G0FLvxuJ3DH754Erg9A&#10;4PpgUeAzftcKXPgdI3Dld63Ald8DC3zGb1/gc34vCNxjasIBXJOJAmeMMcYYYzXFCxz4LVXxGwSu&#10;/G4hcMfvpgJXci8IfJ3fYYELv2MELvzuSuCO350IXPjdTuCO3+MKXB+AwJXfiwKf8XsKAp/xe1Hg&#10;M377Ap/zmwJ3AVyTiQJnjDHGGGM11fJbaipwy29pFIE7fjcVuOP38gJ3/G4qcOF3jMCV37UCF363&#10;E7jjtxW48tsKXPi96gKf8TtC4DN+xwh8zm8KPBDANZkocMYYY4wxVtNgAnf8NgIv+L28wIXf7QQu&#10;/I4RuPAbBK78BoELv2sFLvyOEbjyu4XAld8gcMfvngTu1G0/BO4LXB6AwIXfvsDlQYzAZ/xeFPiM&#10;3xECn/E7QuDK73qBz/lNgTcK4JpMFDhjjDHGGAvl+B0QuPJ7XIELv0Hgwm8QuON3WODCbxC443dY&#10;4I7fywvc8bupwIXfvsCF3+0E7vjdk8BV3bUCV3XXClz5XS/wOb+twGf89gU+5/eCwOf8rhd49M3A&#10;fYErv63Ald8UeDJR4IwxxhhjLNQKCdzyWwXu+N1U4I7fywtc+A0CV36DwIXftQIXfvsCF36DwJXf&#10;tQIXfrcTuON3WODC73YCX+d3jcCV3/UCn/O7XuBzfncl8Dm/6wWu/KbASwO4JhMFzhhjjDHGQsUL&#10;HOwtCb9jBK78tgJf5/eGwMHekvC7K4HP+N1K4I7fYYE7fi8vcOV3C4Erv0Hgyu9OBO74bQWu/LYC&#10;F36vusAdv53AHb/DAld+U+CRAVyTadMzjjjnwDNuTiAKnDHGGGOsj2r5LTVdAO9K4I7fTQWu5F4Q&#10;+Dq/wwIXfnclcOE3CFz5DQJ3/A4I3PHbClz43U7gjt89CVwfWIGLussEPuO3FbioO0bgc37XC9zx&#10;Oyxw5Xcrgc/43U7gM34vCnzGbwo8iShwxhhjjDEWqg+BW35L1QIv+N2HwB2/mwrc8TsgcOF3jMAd&#10;v5sKXPjdTuDC73YCd/zuSeD6oFbg+sAKXPhdJvAZv63Ald+1Ald+DyzwGb9jBO4ZNe0ArslEgTPG&#10;GGOMscocvwMCV34vL3DH7z4ELvxuJ3Dhd4zAhd8gcOV3C4ELv2MErvwOC1z5DQJXfluBC7/bCdzx&#10;Oyxw4XevAld+T1PgM34vCnzGb1/gc34vCHzObwo8vTY94/BzDjr9pgSSczd8w2CMMcYYY0u2KgIX&#10;foPAhd8gcMfvsMCF3yBwx++wwB2/AwIXfscI3PG7qcCF3+0E7vi9vMCV3yBwp277IfAYgQu/OxT4&#10;jN+tBD7jd4TAZ/yOEfic3xR4OIBrMlHgjDHGGGOssniBg70l4Xd/Ahd+g8Atv1Xgjt9NBe74vbzA&#10;hd8gcOV3C4ELv2MErvy2Ahd+txO443dPAl9Q9/oDX+AL6l5/ECPwGb8jBD7j96LAZ/z2BT7ntxW4&#10;8hsFvsStyChwG8A1mShwxhhjjDFWWS2/paYL4CBw5bcV+Dq/NwQO/JaW+RA4CHzG71YCd/wOC9zx&#10;OyBw4XeMwJXfVuDC7xiBK7+twIXf7QTu+B0WuPC7ncDX+V0jcOW3FbjyGwU+5/eCwOf8rhf4nN8D&#10;C1z5bQWu/KbAU4oCZ4wxxhhjlfUhcMtvaXiBK7kXBL7O77DAhd9dCVz4DQJXfrcQuON3U4ErvzsR&#10;uOO3Fbjy2wpc+D1Rgc/53U7gjt9O4HN+1wtc+U2BVwVwTSYKnDHGGGOMlef4HRC48nt5gTt+G4EX&#10;/F5e4MJvELjjd1OBO34HBC78jhG443dA4I7fVuDC71qBC7/bCdzxuyeB6wMrcFF3mcBn/LYCF3XH&#10;CHzO73qBO343Fbjjd53AZ/y2Ald+U+DxAVyTiQJnjDHGGGPlrYrAhd8gcOE3CNzxu5HAhd8xAhd+&#10;g8CV3y0ELvzuSuDKbytw4bcvcOF3rcAdv63AHb+XF7g+qBW4PrACF36XCXzGbytw5XetwJXfVuDK&#10;74EFPuP3osBn/KbAU4kCZ4wxxhhj5cULHOwtCb/HFbjjdyOBC79B4I7fYYE7fgcELvyOEbjjd0Dg&#10;ym8QuPC7VuDK7/4Ervy2Ahd+9ypw5feqCHzG70WBz/gdI3APqMkHcE0mCpwxxhhjjJVXy2+p6QI4&#10;CFz5bQW+zu8NgYO9JeE3CNzyu5HAZ/xeFLjj9/ICF36DwJXfLQQu/G4ncOF3rcAdv63AHb+XF7hT&#10;t/0QuC9weQACF35PQeAzfkcIfMbvRYHP+B0j8Dm/FwQ+5zcFnmQUOGOMMcYYK68PgVt+S60F7vjd&#10;VOBK7gWBr/O7kcAdv8MCd/wOCFz4HSNw5bcVuPAbBK78BoErv63Ahd/tBO74vbzAVd21Al9Q9/oD&#10;X+DKbyvwGb8XBT7jtyfwGb8XBT7jd4TAld/1Ap/ze0Hgc35T4LUBXJOJAmeMMcYYYyU5fgcErvxe&#10;XuCO30bgBb+XF7jwGwTu+N1I4MLvGIELv2sFLvwGgSu/Wwjc8bupwJXfnQjc8dsJXPjtC1z4XSvw&#10;dX7XCFz5XS/wOb8XBD7nd73A5/xeEPic3/UC7/Rm4MpvCjyxNj398HNed/pNCSRncPi2wRhjjDHG&#10;WpeSwB2/Gwlc+A0Cd/wOC1z5HRa443dA4I7fVuDC71qBC7/bCdzxe3mBK79rBV6se48r8Dm/uxL4&#10;nN/1Ald+W4ErvylwF8A1mShwxhhjjDFWUrzAwd6S8HswgQu/QeDC73YCF36DwB2/AwIXfscIXPhd&#10;K3Dhd4zAld9hgSu/rcCF377Ahd+1Anf8Xl7g+gAErg8WBT7jtxW4qNsXuPAbBD7nd73AHb+bCtzx&#10;2wnc8XtR4DN+W4ErvynwRgFck4kCZ4wxxhhjJdXyW2q6AA4CV35bga/ze0PgYG9J+A0Ct/xWgTt+&#10;hwU+4/eiwB2/Gwnc8TsscOV3WOCO300FLvyuFbjyuxOBO35bgSu/rcCF310JXB9ECHzGbytw5Xet&#10;wJXfVuDK74EFPuP3osBn/KbAE2r2OfAD33tTAlHgjDHGGGMd1ofALb+l1gJ3/G4qcCX3gsDX+d1I&#10;4I7fAYELv2MELvyuFbjwO0bgym8rcOF3rcAdv63AHb+XF7hTt92CHiNw4XetwJXfqyLwGb8XBT7j&#10;d4zAPZ3mEMA1mShwxhhjjDGGOX4HBK78Xl7gjt9G4AW/lxe48BsE7vjdSODC7xYCd/y2Ahd+g8CV&#10;32GBK7+twIXfMQJXfluBC7/bCdzxe3mBL6h7/UGMwOVBO4HP+N1K4DN+Rwh8xu9Fgc/4HSPwOb8X&#10;BD7nNwUOcE0mCpwxxhhjjGHxAgd7ayMKvPWHwEHgwm8QuON3QODC7xiBO34HBO74HRC443dTgSu/&#10;OxG447cTuPC7ncDX+b0hcFU3CFz5bQWu/LYCn/HbF/ic31bgM34vCnzGb1/gc35bgSu/6wU+5/eC&#10;wOf8psBjArgmEwXOGGOMMcawWn5LTRfA+xD4Mh8CB4ELv0Hgjt8BgQu/QeDK7xYCF37XClz4XStw&#10;4bcvcOF3rcAdv5cXuPLbClz47Qu8WPfuSeBzftcLfM7vBYHP+d1G4LwVWacBXJOJAmeMMcYYY1gf&#10;Arf2lpTfVuDr/N4QONhbWuZD4CDwGb8XBe743Ujgjt8BgQu/YwTu+B0QuPI7LHDlNwhc+W0FLvyu&#10;Fbjj9/IC1wcgcH2wKPAZv63ARd0xAp/ze1CBO347gc/5XS9w5bcVuPKbArcBXJOJAmeMMcYYYws5&#10;fgcErvxeXuCO30bgsQvgTQWu5F4Q+Dq/Gwnc8TsgcOE3CFz53ULgwu9agQu/2wnc8buRwB2/rcCV&#10;31bgwu+uBK4PrMCF32UCL/8QuBW443dY4MpvK3DH7zqBz/htBa78psCbBnBNJgqcMcYYY4wtlIzA&#10;hd8gcMfvRgIXfrcQuON3QODC7xiBK7+twIXfIHDltxW48LudwB2/lxe4U7fdgh4jcOF3rcCV350I&#10;XPk9usBn/F4U+IzfFHhaUeCMMcYYY2yhWn5LAX4PJnDhNwhc+A0Cd/xuJHDhNwjc8TsgcOF3rcCF&#10;3yBw5TcI3PE7IHDH74DAld9W4MLvdgJ3/F5e4AvqXn8QI3B50E7gM36PLfAZvxcFPuO3L/A5vxcE&#10;7tE0kwCuyUSBM8YYY4yxhZYUONhbEn6DwJXfVuDr/N4QONhbEn6DwC2/VeCO340ELvwGgTt+BwQu&#10;/AaBK7/DAnf8bipw4XetwIXftQJXfoPAHb8bCdzx2wlc+O0LXPhdK/B1fm8IXNUNAld+W4Erv63A&#10;Z/yOEPiM34sCn/F7UeAzfnsCV35bgc/4vSjwGb99gc/5vSDwOb8p8NIArslEgTPGGGOMsY0cvwMC&#10;V343Erjlt9Ra4I7fSwp8xu9FgTt+NxK443dA4MLvWoELv2MErvwOC1z5bQUu/G4ncMfvRgJXfoPA&#10;9YEVeLHu3ZPA5/xeEPic3yjwig+BLwh8zu96gXd6IXQKXAK4JtOmpx3+yc3vvTGBjqTAGWOMMcaW&#10;bkiBO34bgRf87lzgSu4Fga/zu5HAHb8DAhd+g8CV32GBO35bgQu/awUu/K4VuPLbClz43U7gjt/L&#10;C1wfLAp8xm8rcFF3jMDn/B5Z4HN+txG48tsKXPlNgScZBT5C//TP/+OXHDN3bn8IDhFLtc9c/Z3i&#10;Wc9mWr+8z7ronuJfwTGz/f4fw4FiTHvghw8XrxLOL39529074Pg0SuD9j3yvwuHkMbd+6/vg3ukE&#10;cE0mCnyEKHB/BBtwlFiSUeCN4rnCn5/+fCccJca0f9n1r8WrhLP0d1UKnMPJZyjw4dv09MM/ecB7&#10;b0wgCnylR44JHCWWZBR4o667/QfFv4Vjhj+wY34ZnlsCs+S3VN18ToFzOJkMBT58FPgIUeClI++f&#10;4ECx9KLAG3XKOXcU/xaOmSW317Ik237/j4vXB+eXv7zu9h/A8WkUBc7hZDUU+PBR4CNEgZfOozvX&#10;4ECx9KLAm7bjoZ8V/yLO+sgxgaPEmHwHKV4fnF/+8pRz7oDj0ygKnMPJaijw4aPAR4gCr5olrcKm&#10;HwXeNG5ELx04SizzeNlCO8v/iIoC53CyGgp8+CjwEaLAq+Zfdv3rkj+5ZxOPAm8aN6KXzuU33Q8H&#10;iuXcbXfvKF4ZnI62oFPgHE4+Q4EPHwU+QhR4YL5z/z8866j/KO1z4mVw3FgCZSjwv/7W/fqStu19&#10;wjY4MoG4Ed2fe+57sPXxZOnFrxE7B73zUvvVYYv5SqHAOZzc5ta/+e6m156Pve5CwPAoAVyTiQIf&#10;IQo8PB/51PWbXv0J6aDTrodDx1a9DAV+6998R1/PNnkrDEcm0OU33V/8uzjr88ijO+GQHvXBW+G4&#10;sUziPhE73/7uDvjSsO130pVw9PycwP/pnx8p/qUcDifpKX2jMkO45+HhA7gmEwU+QhR4eP7hRw/r&#10;F//TD7sQDh1b9ShwrZHAJd7o2J+tZ19hD+kBp14LB41lEn9EZeeCi2+1XxfQ4WfeAkfPjwLncHIb&#10;Cnz4KPARosBr59Krvqlf//uffDUcPbbSUeBaU4E/8MOHi38dZ32uuflee0j3Ov4SOGgsk/jV4WZt&#10;bZf9ooBifqjt+E2Bczj5DAU+fBT4CFHgtSNvI/Y97kL5+t9t83ncXJpSFLjWVOBc5fPHbZbRdt9y&#10;Phw0lkm8D5mbDregU+AcTj5DgQ/fpqcd/snXvvfGBKLAExt3OuA1llKKAteaClziRnR/9Od0rkNO&#10;vxEOGku+c7fdV7waOJ1uQT/mw1+nwDmcTIYCHz4KfIQo8Mg5duslehaIed/AViIKXGshcG619cd9&#10;XEXjDRQy7M7tDxWvhuzHvzyhLeac4/hNgXM4WQ0FPnwU+AhR4JHjdpm24AqbZhS41uIlneGhqx3Y&#10;c8trN2bYT3++s3g1ZD933fs9++UAxVxUhQLncPIcCnz4ZgLf/J4bEujID1LgCY67MxkvdJxGFLjW&#10;7odK/LwrjH/dKV42IqvOuuie4qXA8e4OAMV8aVDgHE6eQ4EPHwU+QhR4/LhtdbzMUhpR4Fo7gW+/&#10;/8fFv5SzPqAO3j0hq667/QfF6yD7CW9B3/OYz8KhK83ymwLncPIZCnz4KPARosAbjTsv8EOeCUSB&#10;a+0EzotO+QOHl/cky6odD/2seB1kP51vQafAOZx8hgIfPgp8hCjwRmPvTMZLsq16FLjW+tIG3IgO&#10;8/BPfmEPrJwl4IixhOMNAty4C5f6Rd7UkwLncLIdCnz4KPARosCbjrveEhe4Vj0KXGstcG5E9wfs&#10;cdBp18NBY0nGm+S7gZ9DQZHfN4HfFDiHk89Q4MNHgY8QBd5i3CXZ+PZ6paPAtdYC50Z0f+CeZHuf&#10;sA0OGksy/jTKzTU332u/BKCY65g6flPgHE6GQ4EPHwU+QhR4i3F3JuMNh1Y6ClxrLXCJG9Fhvv/g&#10;j+yx5Skik/iF4Ca8BR2OW2kUOIeT81Dgw0eBjxAF3m7cStd+J10Jh5StShS4tozAb7t7R/Gv5szH&#10;vycZLxiRfLwPmZtut6BT4BxOhkOBDx8FPkIUeLuxl2TjXX9XNApcW0bgtIc/F1x8qz28/CFd8vHn&#10;UG7CW9AjP7fl85sC53DyGQp8+CjwEaLAW487R/CjnisaBa4tI3Dppz/fWfzbOfOBWzFF3v2YrW78&#10;NupGfzBd2u5bzofjVprjNwXO4eQ5FPjwbXrq4Z98zXtuSCAKPJNxH3g75PQb4cCy6UeBa0sKnAuA&#10;MI88uhOOMBwxllKnnHNH8cRnP3ARBCjyR9UUOIeT+VDgw0eBjxAFvsy4S7ItaRg2ShS4tuSrlxvR&#10;/YGLUcVc/5mtaLwPmRu4EQAU+XPqUn5T4BxOPkOBDx8FPkIU+JLj7kzGN9krFwWuLf/zI25Eh4FP&#10;w/KDKgn3wA8fLp717Ke/LegUOIeTz1Dgw7fpqYd9cv/TbkggCjyfcTtO5R0GL8m2WlHg2vICv+72&#10;HxT/B5z5wHbcSH6wVexfdv1r8aznPb1uQafAOZx8hgIfPgp8hCjw5cedLPY58TI4vGzKUeDa8gLn&#10;R2H9gfVAXioiyc7ddl/xfGc/cAsAKPKefFX8lihwDieTocCHjwIfIQp8+bF3JuO9f1coClzr5CoG&#10;Ox76WfH/wZkP70mWQ9vv/3HxfOc9/m3wbU8/7EI4bqU5flPgHE7OQ4EPHwU+QhR4J/Pt7+7QcwTv&#10;PLRCUeBaJwLnRnQYd07o8CCzqcUrIOjAqx2K/PETBc7hcGQo8OGjwEeIAu9q3CXZDjrtejjIbJpR&#10;4FonOORGdBj/nmS8TkRi8S4Abvregi5R4BxOJkOBDx8FPkIUeFfj7kwWueOOjR4FrnW1PMuN6DBb&#10;z77CHuf9T74ajhhb6bjvQ2eALegSBc7hZDIU+PBR4CNEgXc47m6o/MznSkSBa10JnCCBgaO91/GX&#10;wBFjKx1/5KRz173fs69zKPIHTxQ4h8PRocCHjwIfIQq8w7GXZOOO0+lHgWsdfkSZd2ay8/BPfmGP&#10;s5wW4HCxla54mrMf2OsBRX4rpMA5HI4OBT58FPgIUeDdjjtxRN7+lI0YBa51KPAHfvhw8f/EmQ/v&#10;SZZql990f/Ec5z3+9Q5skZcmreW3RIFzOJkMBT58M4G/+rQbEugICjzjOXbrJXq+4LvtiUeBax0K&#10;nCyBcZ9M0fY58TI4YmxF433IdIbZgi5R4BxOJkOBDx8FPkIUeOfjLsnWIWxYH1HgWrcvVG5EtwN3&#10;aeJlGpPp0Z1rxXOc9wyzBV36Rwqcw8ljKPDho8BHiALvY9ydyQ449Vo44Gw6UeBatwLnRnQ7/mWi&#10;I+/MxKbcudvuK57gvCe8BT3y0oMx/JYocA4nk6HAh48CHyEKvI9x70t233I+L8k22ShwrVuBcyM6&#10;jPt5nMZ7kiXQbXfvKJ7dvOeam++1r20o8gfQFDiHw7FDgQ/fTOCvOe2GBOKV2DjuDMJPfk42Clzr&#10;/OMS3IhuBz4oG3ltKjblfvrzncWzm/e4i574xV/5P0bgR1PgHE42Q4EPHwU+QhR4T2PvTMZ9p9OM&#10;Atc6FzgvUmWH9yRLrFPOuaN4avMeeGFD3W5Bp8A5nHyGAh8+CnyEKPD+xl2Eiate04wC1zoXOD8l&#10;CwNLhbw8xEp33e0/KJ7XvGfILegUOIeTz1Dgw0eBjxAF3uu4j4AedNr1cOTZ6FHgWucCl3ilaDtg&#10;lb1P2AaHi61QvNagzpBb0ClwDiefocCHjwIfIQq813F3JuNdiCYYBa71IXBuRLfz/Qd/ZA/47lvO&#10;h8PFVihe5kAGXtJQ5M+YYvgtUeAcTlZDgQ8fBT5CFHjfc+lV39TTx34nXQkHn40bBa71IXBuRIeB&#10;Y85rQ6xoGZ40Ssd9XyvtkNNvhONWGgXO4XD8ocCHTwX+lQQ6cnVuQEWB9z32kmy8M9mkosC1PgQu&#10;cSO6nQsuvtUec/48bkXj5g4d/aZWWvwWj3h+U+AcTj5DgQ8fBT5CFPgA425HxM9/TioKXOtJ4Hdu&#10;f6j4f+XwnmSpxPuQyQy/Bf31Z1HgHE4uQ4EPHwU+QhT4MOMuWhO5PY8NEAWu9STwsy66p/h/5fzy&#10;l488uhMOO3fErFx8SesMtgXdLYBT4BxOPkOBD9+mpxz2yf1O+0oCHUGBcxbHXZKtJ+2wFlHgWn+v&#10;SS4Y2tl69hX2sPOeZCvXbXfvKJ7LjGdtbZd9GUPx1xyt5bdEgXM4GQ4FPnwU+AhR4ION+yAo33lP&#10;JApc60/gFIsduCfZXsdfAoeLTbwdD/2seC4znm9/d4d9GUORFzhw/I4RuPCbAudw8hkKfPgo8BGi&#10;wAcbtw119y3ncwPqFKLAtf4Ezl27dtxGGI33JFu5iicy74FrCkKRF/mPEbhdAKfAOZx8hgIfvpnA&#10;X7X1KwlEgXNKx51W9jnxMngi2PBR4Fqvn4zgRnQ7cAVpXhVihbr8pvuLZzHjGWsLOgXO4eQzFPjw&#10;UeAjRIEPOfL2RS/Jttvm83hD4NGjwLVeBc6N6HZg/ZA/iVuhHvjhw8WzmPGMtQWdAudw8hkKfPgo&#10;8BGiwAce9w6GtyMaPQpc61Xgp5xzR/H/zfEAE79myEaP97eX+cinrrcvYCjy01UxAocFcAqcw8ln&#10;KPDho8BHiAIfftybmINOux6eDjZkFLjWq8AlXr/Kjb+Jl5eEWInO3XZf8RRmPP4d9WyRP1OO4bcE&#10;/KbAOZx8hgIfPgp8hCjw4efhn/xCTyhcARs3ClzrW+DX3f6D4v+e492TbP+Tr4bDxSbYndsfKp6/&#10;jOeue79nX7pQ5CuZAudwOOGhwIePAh8hCnyUufSqb+o5JfKDc6yPKHCtb4FzI7odeAp4T7KViBcU&#10;lIEfHkFNt6ADuW3Kbwqcw8lzKPDho8BHiAIfZdbWdulVkXfbfB63oY4VBa71LXCJG9HduC0wmpwB&#10;4FixqcUfIcmMuwWdAudw8hkKfPgo8BGiwMcat6Nv7xO2wZPChokC1wYQODei29EbIrh4PYiJx1ev&#10;TPl74vU63IJeugBOgXM4+QwFPnwU+AhR4COOeyPO2wKPEgWuDSBwriLacR9C0fgzuInHHRwy8GMj&#10;W/w+jlp+SxQ4h5P5UODDR4GPEAU+4vzDjx7WM8sABGJ+FLg2zMvvAd5OeX2+/+CP7PHnFRkn3r/s&#10;+tfimct14KMTUOS1DBy/YwQO/JYocA4nk6HAh2/T7x72yVdu/UoCUeCcyLng4lv15HLAqdfCU8P6&#10;jgLXhhH45TfdX/xHZD/+PckOP/MWOFxsImV4lvDnmpvvhVesLfKbV4zAqxbAJQqcw8lkKPDho8BH&#10;iAIfd9zlbXbfcj4vyTZwFLg22BYMriW6+cinrrdPAe+JMNm23//j4jnLeJbfgh7Db6mK3xIFzuFk&#10;MhT48FHgI0SBjz7uXLPPiZfBs8N6jQLXBhP4A9yIvj5wa+XIS0mz4Xt051rxnOU67tNSpQ2zBf0o&#10;CpzDyWYo8OHj58BHiAIffdbWdukKw26bz+Nm1CGjwLXBBM6N6G78ezvBsWJT6KyL7imesIwHLhwI&#10;RV5GNJ7fFDiHk/lQ4MNHgY8QBT6F+fZ3d+gphkthQ0aBa4MJXOJGdDews5dXgphgt929o3i2Mp59&#10;j7vQvlBtu285H45YaY7fMQIHe2sUOIeTz1Dgw0eBjxAFPpFxnwvlzYEHiwLXhhT4A9yIvj5wdSve&#10;k2yC8fsjXLcfinzRxgg8vABOgXM4+QwFPnwU+AjxHcZExt3uhbcmGiwKXBtS4Oduu6/4T8l+wDaR&#10;y4lssHgTe5nlt6DH8FsKC/xoCpzDyWYo8OGjwEeIAp/OuPc6vDDyMFHg2pACl3hpKzewvzfyI7Vs&#10;mHjZApnRt6DrAjgFzuHkMxT48FHgI0SBT2fW1nbp253dNp/HO5MNEAWuDSxw3t7JzQUX32qfCP7o&#10;bVI9kP0nJtwFSkqLfLnG8zuwAC5t//t/EoRD/+8f/+wffvQw66lHHt1ZvBQyHnljBoeF9V351hsK&#10;vM8o8BGiwCc17h5F/FDoAFHg2sAC50Z0NyCcgZ8IFo5XDYSfEEExd+5w/I4RONhbcwK3HfmhWUd9&#10;6LaXv/Xz8F/FOky+XxQvhYxHQAiHhY0TBd5nFPgIUeBTG3eFZG5J7TsKXBseftyIruPfk4ybXyYS&#10;f060trYLXpy2yOuVxAg8vABeJXDhNwXedxS4DAU+lSjwPqPAR4gCn9q40z0XxPqOAteGf6VxI7qb&#10;rWdfYZ+L/U++Go4VG6U7tz9UPEO5zvJb0GP4LYUFDvaW3AI4Bd53FLgMBT6VKPA+o8BHiAKf4Li9&#10;f7xFcK9R4NrwAj/ronuK/6DsB+5Jttfxl8CxYqP005/n/gnY0beg1y6AU+B9R4HLUOBTiQLvs02/&#10;e9gn9n339QlEgXOWGbc3dfct53NXan9R4Noouy0oHB13G0Jtt83nwYFiw8efEPmfj7BFnjHi+R2/&#10;AC5R4INFgctQ4FOJAu8zCnyEKPBpjpPSPideBk8Z6yoKXBtF4LfdvaP4b8p+eE+yqXXd7T8onptc&#10;x10TtLSYz0o4fscIHOyt1W5Bp8D7jgKXocCnEgXeZxT4CFHg05y1tV16SbbdNp8Xs9+PtYgC10YR&#10;OJcZ3cCdV/hDt9Hb8dDPiucm14HLE0AxO7Pi+V21AF67BZ0C7zsKXIYCn0oUeJ9tesphn9jv3dcn&#10;EAXOWX7chXD2POaz8KyxTqLAtVEELnEjug5c8iryKtOsv4onJtcJb0GP+X7k+L2MwMHeEiyAa0fM&#10;O/KDGx2x0a3a4R8o6TD56/s3OvT9tx72/q/ZDnn/1w49c6ODz/zaIe/7qmvL+756sEl+ueWMjQ48&#10;46sHnXGL63Vn3HLg6RttPv2WA06/2bX5vRu95r037/+ejV79nptf856bpP3mveq0olfO22/evvLX&#10;rTe69tl64yvXe8XWG/d990b7nHqD9vJ5r5j3Mnn8rqK933XDy971Fdc3/pY7lSoF/rTjvyg9dd5T&#10;pOOu1J683u7aG2Y96Q1XSE/Ujp3128d+QXvCsVc84ZgvSI83/YfXXy79puk3pKMv//Wiy6Rfk44q&#10;+tV5j5OO/Lz22HmPkY4o+ndHfE76t9LhRf9m3ibJcyarCuCaTBT4CFHgU56PfOp6PdcfdNr18MSx&#10;5aPAtbEEzo3oOv5tn7jtZcQuv+n+4onJdUbfgh65AO74XSHwgt+lAhd+W4ELv6cgcOG3Fbjw2wrc&#10;8VsFrvwOCFz4bQXu+K0CV34HBP5SCnw+AYErv63AHb8Lgc/5vSDwOb+dwB2/mwh8xm8rcOW3Fbjy&#10;2wpc+U2BLx/ANZko8BGiwKc87ipNXBbrIwpcG0vg3Ijuxv2sTeM9yUaMt8rTD0CVttvm82q3oDfi&#10;d/wCuBQjcH8BvErgjt8q8Fp+W4HPvA38NgIXfluBC7+twIXfVuCO3ypwx28VuPI7IHDhtxW48NsK&#10;3PG7SuDCbydwWACnwHVqBT7jd1Dgyu94gSu/rcBn/F4U+Izfywlc+U2BNw3gmkwU+AhR4BMf9xnR&#10;mPuvskZR4NpYApd4/tGBVUd+8GTEHt25VjwrWQ5cnB+KuVteI4GDvbUutqCH+C1xC3p4AZwCdxMl&#10;cG8Leljgym8rcMdvJ3DH70LgR3sCj9mCvijwGb8XBT7jNwXeJIBrMlHgI8R3wBOftbVdeqnkmMUH&#10;1igKXBtR4LzotA7vSTaRzt12X/GU5Dpwg3rogFOvhSPmF8/vzhfAIwUew28rcFgA70ngU9uCToHr&#10;VAlc+V0l8PIt6IsCn/G78YfAcQt6jcD5IfCuA7gmEwU+QhT49Metj+19wjZ4+tgyUeDaiAI/5Zw7&#10;iv+y7Ae2/sZQh3Uer00Q3oIOh8vP8TtG4GBvrYsF8A2Bg7211VoADwi81y3oe59Cgc8mXuCO35UC&#10;b7UFPSxw5bcVuPLbClz5TYF3EsA1mSjwEaLAV2LcuyLeK7jDKHBtRIFLvPOTDtyTjD9uG6XMvyF2&#10;uAUdyG0LL4BXCbyU3+0WwK3Ahd/cgk6BByYs8BYfAld+xwu8fAv6osBn/G4icOU3Bd4igGsyUeAj&#10;RIGvxLjvAeNiKbEocG3cFxU3out8/8Ef2Sdl9y3nw4FifccdGeEt6LW35HD8XkbgYG+t3QJ4lcAd&#10;v1XgPr8DW9Bn3gZ+G4ELv63Ahd9W4MJvK/AYfgcWwAMCb7oFXfjtb0GnwHXqBV66BX1R4P4WdCtw&#10;x28ncMdvJ/A5v43A221BXxQ4PwTeIoBrMlHgI0SBr8pccPGtet7n9tSuosC1cQVO9riB54X3JBs4&#10;/jBIrzlSWsyPhBoJHOytRS6AS+0WwCVuQXf8Dm9Bp8B1IgXu+F0IPGYL+tIfAld+NxA4t6AvHcA1&#10;mSjwEaLAV2UeeXSnnvflnRAvydZJFLg2+sYKbkTXcT9l03j7g4F74IcPF89ElgO7MKDaj0U04ncn&#10;C+BW4F0tgEvDC1z4bQUu/LZb0Ev5HVgADwi80RZ0ClwnIPAWW9AXBB65Bb2JwJXfVuDKbytw5TcF&#10;3i6AazJtevJhn9jn3dcn0OEUOKeHcXza58TL4HlkLaLAtdEFfvlN9xf/fXkP70k2bv+y61+LZyLL&#10;gSsRQLWXIGkkcLC3VrUA3m4LOthb63sBPKUt6BS4To3AvS3oYYErv63AHb+dwB2/C4HH3IdsUeAz&#10;flPg/QRwTSYKfIQo8BWatbVd7pJs3KG6fBS4NoWLC2SOHx23z8XF3S6DxfuQLbMFvRG/O18ANwKv&#10;WQC3Ahd+T3wLuvDbClz4bbegl/I7sABuBR6zBZ0C12kq8PIt6IsCb7UFPSjwdlvQKfDmAVyTiQIf&#10;IQp8tebb392hZ3+ujy0fBa5NQeAP5L0B2M3Ws6+wTw0v+jBY2+//cfEcZDlDbkEHe2vdLoBXCdzx&#10;WwXu89sKXPhtBT7zNvDbCBwWwOMFPtkt6C+hwOcTI3DH70qBt9qCvijwNlvQawTu8ZLVBnBNpk2/&#10;e+gnXnnqdQl0xAcocE5f85FPXa/fAGqvTMvCUeDaFATOjeg6cDHqmPs/sU766c93Fs9BlgPXIIDC&#10;W64a8btqAbxK4KX8brEALvW9Bb0Fv1Xgjt8qcOV3QODCbytw4bfdgl7KbxW48tsKPLAFnQLXqRJ4&#10;J1vQwwL3PwQ+4/eiwP0t6Fbgym8rcOU3Bd46gGsyUeAjRIGv3LhbttbuDGThKHBtCgKXuBFdBt7t&#10;8Wt8mM666J7iCchy1tZ22Vcd9PTDLoTDBTUSONhbW2YLelcL4BK3oNst6BS4TiOBz/i9KHB/C7oV&#10;uOO3E7jjdyHwgt9G4DFb0BcFPuP3osC5Bb11ANdkosBHiAJfxXGXzOHVkpeJAtcmIvAHuBF9PvBx&#10;3NorYLHlu+3urKXhPtxUWu13mXh+L7kALk1oAdwIHLagC7+twIXfVuAx/A4sgAcELvy2Ai/lt10A&#10;Dwhc+E2B69QK3PG7EHirLeh1Aq/fgr4gcG5B7y2AazJR4CNEga/irK3t0rfpu20+j9dqah0Frk1E&#10;4Bk+HaUD+4F544MByvx+eKNvQQd7ax1uQRd+W4ELv7kFXfkd2IL+Ugp8Pu0ErvyOF7jy2wrc34Ie&#10;Frjy2wpc+W0FrvymwJcJ4JpMFPgIUeArOu7GRfykaOsocG0iApce3blW/IdmPLAgWbsHmC1fceiz&#10;nK62oAO5oSp+S1UL4FUCL+P3hsDB3lrMArgVuPDbClxXvBf43YXAhd9W4MJvuwW9lN+BBfBIgccs&#10;gFPgdioFHrEF3Qpc+W0F7vjtBO74XQic9yGbXgDXZKLAR4gCX91xdybjPtV2UeDadASe+fWodXwR&#10;cZ9Lr2V+FUC4Cz20/8lXw+GyOX6HBT6pBfAqgTt+q8Adv1Xgjt+FwJfmtwrc8VsFXrsAHhB451vQ&#10;KXCdsMAdvwuBx2xB7/tD4DFb0CnwtgFck4kCHyEKfHXHfWOYjqBWKwpcm87rh/dk1oF7koUVxJbs&#10;gbwvQAAvNij8059GAgd7a90ugFcJvJbfkxK48NsKXPg9yhZ0ClynhcD9BfAFgUdsQV8UeJst6DUC&#10;92DJIgO4JhMFPkIU+EqP+/we36O3iALXJvUTHG5El4GniZ806bWcX3KPPLrTvtKgPY/5LBwrWyN+&#10;j7UALnW/AG4ELvy2Ahd+W4ELv63Agd/DbEEXfrfbgi7dToFHC3z5LehW4OVb0BcF7m9BtwJXfluB&#10;K78p8CUDuCYTBT5CFPhKj3v/tPuW87lVtWkUuDYpgXMjuoy746C22+bz4Cixrsp828VgW9DB3too&#10;C+CruwUdFsCtwPvYgk6B6zQQuL8FfVHgQ2xBXxT4jN8UeKcBXJNp05MP/cQrTr0ugeS8D9+rJhsF&#10;vurjTMVrJjeNAtcmJXBuRNdxV3nQDjrtejhQrJMyvw9Z6y3ojfhdtQBeJfBSfg+2AG4FriveC/zu&#10;QuCwAG4FHt6CXsrvwAK4Fbjw225BL+W3XQCnwHUCAnf8rhR4xBb0OoHXb0FfEDi3oPccwDWZKPAR&#10;osBXfdbWdrk36+HbxjCIAtemdh2Bn/58Z/Gfm/G4e/5re5+wDY4S66ScX2zhLejhzz40EjjYW1tm&#10;C3r8ArgV+PAL4IEt6KX8DiyAtxP4MlvQX0yBz6epwJXfVuDK7yqBK7+twGf8XhS4vwXdClz5bQWu&#10;/LYC5wJ4VwFck4kCHyEKPIFxty8Kf2yPQRS4NjWBZ74sqfP9B39knyPek6yPTjnnjuJwZznX3Hyv&#10;fY1BB5x6LRwuVyN+L7kALlUvgG8I3MLbFbMAbgUOC+DLC9zxe3mBwxZ04bfdgl7KbxW48tsKXPht&#10;BS78tlvQ3QK4CJxXYpOJEXjMFnQrcMdvJ3DH70LgBb+NwP0t6IsC97egU+B9BHBNJgp8hCjwNOYj&#10;n7pevytwt2p8FLg2NYGfddE9xX9uxuPfk4w7XDrvutt/UBzuLAc+6WALX3qgkcDB3toyC+BG4A0W&#10;wKsE7vitAm/Ebytw4bcVeHgB3Apc+G23oJfyu90CuBV4iy3oFLhOlcAdvysF3sMW9AWBt9uCToEv&#10;F8A1mWZXYtv31OsSiFdi4ww87tJNu285H55iVhUFrk1N4BI3osu4H6tp+510JRwltmQ7HvpZcazz&#10;G7jaHxTYgt6I38MsgFcJvJbfvW5Bd/z2Be74rQKvXQAPCFz4bQVeym+7AB4QuPDbbkF/ycnXU+Ay&#10;jQSu/LYC9xfArcCV31bg/hZ0K3DltxW48tsK3F8AXxC4R0rWKIBrMlHgI0SBJzPug6N8px4ZBa5N&#10;UODciC4D16nmZ0w67192/WtxrPObYbagg721VVkAtwLXX1p+txM4LIBbgQu/rcCF33YLeim/IxfA&#10;rcDjt6BT4Dq1Ap/xe1Hgy29Bxw+B121BDwtc+U2BdxLANZko8BGiwJOZtbVd+x53oXxj2G3zebwz&#10;WUwUuDZBgXMjuox/oSw4SmyZMvzyt9NuC3ojfjddAK8SeBm/6wUe5reUwAJ4QODCb7sFvXYB3Apc&#10;+E2Bu4kSeMwW9MYfAl96C/qiwLkFvZMArslEgY8QBZ7SuEWz8GVsmUaBaxMUuMSN6DLApMDKJGta&#10;zneeh+v8QYEL7zcSONhbG2ABXGqxAG4FriveC/weT+DCbytw4bfdgl7KbxW4vwAeELi/BZ0C14kX&#10;uPK7UuCDbEFfEDi3oPcQwDWZKPARosATG/eW/ZDTb4TnmkEUuDZNgWd+lSwd2CrMe5J12KM714qj&#10;nN/Ave6gqu8djfg9qQXwFlvQHb8LgQf5bQUu/LYCB35bgQu/7Rb0Un63WwC3Ahd+2y3opfy2C+BW&#10;4LwbmUxY4ENsQV8UOLegjxvANZko8BGiwBMb991imqyaVBS4Ns2XSuZ3itKBtcrdeZ3Fjsr8Yw76&#10;eaXSAq+xRgIHe2vTWQC3AocF8BYCd/xWgTt++wJ3/FaB1y6ABwQu/LYCL+V35AK4Fbjbgk6B69QL&#10;vJct6EbgMVvQFwXub0GnwLsK4JpMFPgIUeDpzQUX36rfIfY/+Wp4upmNAtcm+8OanC9V7QawxL0t&#10;nZTzpf7abUFvxO9GAu98AdwKvI8FcCtwWAAPCBwWwK3Ahd9W4MJvuwW9lN+RC+BW4MJvK3Dht92C&#10;7i+AU+A6kQJXflcKPGIL+qLA67egLwicW9CHCuCaTBT4CFHg6c0jj+7Ud+27bzmfl2QLRIFrkxU4&#10;N6LLuB+oabzTQSfl/MOdAbagA7y1aS6AtxC447cKPIbfKvBSfrdbAA8IXPhtt6A3WgC3At+LAp9P&#10;QOD+FnQrcOW3Fbjjd6nAY7agW4Erv63Ald9W4FwA7zyAazJR4CNEgSc5Dlr7nHgZPOPMRYFrkxU4&#10;N6LLfPu7O1biyVqhcn5duVtmlPb0wy6EY6U14ndqC+BG4LAA3onAYQHcClz4bQUu/LZb0Ev5rQL3&#10;F8ADAhd+2y3obgGcAtepEfj0tqBT4L0GcE2mTU8+9BOvOPW6BJLvBPANbLJR4EmOvM1yl2Q7/Mxb&#10;4ElnGgWuTRl13Iju35OMG1uW7PKb7i8Obn4DP9CBqnZYNBI4wFvLZAHcCjzMbyvwUn63WwC3Ahd+&#10;2y3owO/aLegUuE6MwP0F8AWBT2ELOgXeUQDXZKLAR4gCT3Xch/32POaz8KQzjQLXpixwbkSX2Xr2&#10;Ffb54vUdluyBHz5cHNn8Bj7UAJX+uLYRv7taALcCb7cAXiXwML+twPWXjQTu+F0rcOV3O4ELv63A&#10;gd+tt6ALv+0W9Be/kwKfTZXAu9+Cvijw5begLwjckyRrF8A1mSjwEaLAE56PfOp6/VZx0GnXw/PO&#10;JApcm/jG5n/Z9a/Ff32uA/ck493+lyzb+5Ctre2yLySoky3oAG+towXwDYFbeLtq+S11uwBuBR5e&#10;ALcChwVwK3Dht92CXsrvyAVwK3DhtxU4LIBXbUGnwHVCAh9+C/qiwLkFffgArslEgY9QhgKXdyHF&#10;o9Tn4Z/8ovhWwZsYlUWBaxMX+AMZr1jquC9kbbfN58EhYvGdu+2+4rDmNy22oDfi98otgFuB64p3&#10;I4E7fqvAHb99gTt+q8CXWQAPCBwWwANb0P0FcCtw4TcF7qZW4P4C+ILAuQU9rQCuyTQT+D7vui6B&#10;5PsBfBubbBkK/Jqb7y0eZTBu9YyXUPajwLWJCzznT+264T3JuurO7Q8VxzS/cbuiSlt+CzrAW0tm&#10;AdwKHBbAAwKHBXAr8PACuBW48NtuQS/ltwrcXwAPCBwWwGELOgWu00Lgym8rcMfvUoFzC/oKBXBN&#10;Jgp8hDIUuJw6H/7JL4pfpD7uyre7bT6PF3CCKHBt4gKXuBEd7iDFexy07qc/31kc08zGv6SfrfRy&#10;IY34PeICuLTkAniMwB2/VeAx/FaBl/K78wVwK3BYAA9sQfcXwClwmEqBcwt6lgFck4kCH6E8Bf6R&#10;T11f/CKDueve7+k3DH58FKLAtekL/IHsN6LD/uGqj+yycGdddE9xQPMb942gNP/yfpH8loZcAC8V&#10;uM/vGIE34ne7BfB2AocFcCtw4bcVOPDbCrx2AdwKHBbAKXA7YYH7C+ALAl96C/qCwGO2oC8KnFvQ&#10;Ow/gmkwU+AjlKXDp+w/+qPh1BuOupczNqzYKXJu+wLkR3b+GFu8y2KKcL60PV9SH/B1SkQIPLIAL&#10;v5dZADcCD/FbilkAtwIfcQHcbkEv5ffyC+BW4OEFcCtwfwGcAtdpKnDltxW443epwP0t6Fbgym8r&#10;cOV3pcC5Bb3nAK7JRIGPULYCP3brJflcks19C5m+tYaMAtdW4lWR7fWr3cCHeHlPshZle3v5plvQ&#10;I/ktpbkAbgQOC+BLCrx2AbydwJdZALcCtwvgL6LA5xMj8OG3oFuBK7+twJXfFHgfAVyTiQIfoWwF&#10;LolGir+VwbjbwPKNu4sC11ZC4Nvv/3HxZ8h1YBcx7/PfomwvKFD6he9qvQWdC+DCbytw4LcVOCyA&#10;W4ELv+0WdOC33YJeym8VuL8AHhA4LIBbgbsFcApcJyBwfwF8QeBjb0GnwPsI4JpMFPgI5Sxw6ZFH&#10;c7kqj/xJ9ZJsu285n5dk0yhwbSUEnvNNpHR4T7Ily/mzDMduvcS+eGz+CymS31LyC+AxAnf89gXu&#10;+K0C72kB3Apc+G23oAO/rcD9BXArcOE3Ba7TSODKbytwx+9SgXML+soFcE0mCnyEMhf4BRffWvzd&#10;DMbpixdS1ihwbVU+m8CN6OCoA069Fg4RC5TtNgr42Q3kX6EzUuCruAAeJfAgv63AYQHcChwWwK3A&#10;wwvgVuCwAG4FXsrvyAVwK3BYALcCf/E7r6PAZWoFzi3oWQVwTSYKfIQyF7gkp9fiH6Q+a2u73Dt4&#10;XsZJosC1VRE4N6LDPcn2PmEbHCIWKNuf4Fxz8732ZQPBz3Ei+S2lsQBuBa6/DAvc8VsFXspvFXgp&#10;v3tdALcCF35bgcMCuBW4vwBOgdupEri/AL4gcG5BTzSAazJt2v3QT7z8XdclkHxvsN/SphwFLigt&#10;/kEG8/0Hf6R/an6IVKLAtVURODeiu69fbfct58MhYlXlfB+yPragcwE8sAAeEDgsgFuBwwK4FTgs&#10;gFuBC7/tFvRGC+BW4LAAToG7CQt8xu91gSu/rcAdv0sFzi3oqxjANZko8BGiwCVhSfHPMhh3ReWD&#10;TrseXgy5RYFrqyJwiRvR4bnjZpbIbrs7U0s02oK+PL+lFV0AjxG447cKvCm/B1sADwgcFsCtwGEB&#10;nALXqRc4t6DnFMA1mSjwEaLApX2Pu3DtX/5/xT9OfdwbMi6gUeDaCgn8zu0PFX+SXMfd1EDb76Qr&#10;4RCx0jL8TqcDn1yADjn9RnuUlhf4kgvgkfyWBlgAtwKHBfCJCBwWwO0W9FJ+Vy2AW4G7BXAKXKeN&#10;wLkFPd0Arsk0+xz4K9715QSSbw/2u9qUo8C1L33t74t/nMG4jwVm/vadAtdWSOA57yXW4T3JWnTK&#10;OXcUhy+/0VtglAY/hF2e3xIXwH1+2y3owG+7BR34bbegl/JbBd5oAdwKvHYBnALXCQicW9AzDOCa&#10;TBT4CFHg2kGnXZ/PoVhb26Vvy3bbfF7OdyajwLUVErj005/ncgfB0nnk0Z3w9PHmgrVdd/sPisOX&#10;2cCFAyB7Jb9IfksBgbdYAG/Bb4kL4CBwWAC3Ahd+2y3o4QVwK/AX8m5k86kROLegZxbANZko8BGi&#10;wDUReFbXeXIraf6taPKJAtdWS+DZfqDXzdazr7BPH+9JVtsDP8zlhhcw8VvQIwUe4LfEBXDhtxU4&#10;LIBbgcMCuBU4LIBbgZfyu8UCuBW48NtuQXcL4DOB/2cKPErg/gK4Fbi/AL4ocG5BX6UArslEgY8Q&#10;Ba7pZckeyOmNmnsfDx8FzCcKXFstgXMjOtxcKucfokX2L7v+tTh2mU3kFvRIfkud8FtaoQXwpgJ3&#10;/FaBD7AAbgUOC+BW4MJvuwU9vABOgbupEni3W9Bn/F4XuPLbCtxfAF8QOLegDxjANZko8BGiwDUV&#10;+Cnn3JHPezX3fWW1ANZhFLi2ci+AzDeiwztCSynml+1N7L793R32dQLtc+Jl7hBFCpwL4MpvK3Dg&#10;d+QCuBU4LIBbgYcXwO0W9NYL4Fbgwm+7BX2vd1xHgcuEBO5vQfcWwJ3AHb8LgRf8NgLnFvRVCOCa&#10;TBT4CFHgmrs1V1Z7XN11lfc/+Wr3ksgnClxbOYFzIzqsbWa7jSWm7ff/uDhqmQ1cNh9y97GL5LfE&#10;BXAVuOO3L3DHbxX4wAvgkQIXftst6FUL4BS4Tq3A/QVwK3B/AXxR4NyCvmIBXJOJAh8hClxzApfy&#10;WWF75NGd+lZ+9y3nZ3g9JwpcWzmB53xpax3ekyy+PHdMrK3tsq8Q6OmHXeiOT6TAAwvgwu+OFsAb&#10;83uyC+BW4J0sgFuBwwK43YIO/LZb0MML4Fbgwm8K3E0LgTt+O4H7/OYW9BUN4JpMFPgIUeCaFXhW&#10;MHMks5sSM4kC11bxYwg7HvpZ8UfKcmCDsQUVs2V71YDwFnT3I5vl+S1xAVwFXsrviS+A2y3osABO&#10;getUCpxb0LMM4JpMFPgIUeCaFbiUz/v7tbVdx269RA+C25eYSRS4tooCz/b+Ujr+CifvSVZatq+T&#10;mC3okfyWAgKvWgAXfqe9AG4FHlgA71XgsABuBd56AZwChwkL3F8AtwJXflcLHLeg+wvgTuDcgj6R&#10;AK7JRIGPEAWugcDPuuiefC7J5u4Zu+cxn7UHIfkocG0VBc6N6HBPsjwv5VBbnnsl/JvG29zXe6TA&#10;A/yWuACuAo/nt92CDvy2W9Br+d1iAdwKHBbA7RZ05TcFrhMj8Bm/uQU9jwCuybRp90M/8bJ3fTmB&#10;5LuFewcw8ShwDQQu3bn9oeJ/kMF85FPXVx2HhKPAtVUUuJT5RnR4KnlPstKKg5XZ3HXv9+xrA9If&#10;1kTyWwrzmwvgYy2AW4HDArgVuPDbbkGPXwCnwHViBd7tFnR/AXxd4MpvK3AugA8ZwDWZKPARosC1&#10;Unk+unOt+N+kPg//5Bd6HHbP6c5GFLi2ogLPfCO6+5rVdtt8HhwfdvlN9xcHK7OB/RGQfmAhUuBd&#10;LYAH+V0jcOE3F8Adv+0W9NYL4FbgsABOgcMEBK78tgL3+W0FPuP3hsC5BX0lA7gmEwU+QhS4Virw&#10;rN7AXXPzvXoo8rmuMgWurajAs7p7f+m4KzhoWW1giSnP+5CFt6DrR40i+S2143c+C+BNBT7uArjd&#10;gl67AE6B69QKfMgt6P4CuBM4+T1MANdkmgn85ad8OYHke4Z9HzDlKHCt6s1rPsdnbW2X3plst83n&#10;ZXJVJwpcW1GBSw/88OHiD5blXHrVN+3zuPcJ2+D4ZF4+m5js1G5Bb8pvLoA34rcTeHgB3AocFsCt&#10;wIHfnS+AW4HDAviLKPD5VAncXwC3AvcXwJ3ASxfAncC5BX3iAVyTiQIfIQpcqxJ4VjezcW/dMvlM&#10;KQWura7As91mrOOuoajxnmS2c7fdVxymzCawBV1/uhop8K74LbXmt8QFcCtwfwE8UuCwAG63oFct&#10;gFPgOvECd/wuFXivW9Bn/KbABwngmkwU+AhR4FpgA2dWl2Rz794OOf1GOA7pRYFrqytwKeeN6P49&#10;yXK7oWCg2+7OEQ9wdQBor+MvieS3FBC48LtU4M33n9cIPPMFcCtwWAC3W9CB33YLevwCOAVeNWGB&#10;ly6AO4E7fhcCL/hdCLx8AXxd4MpvK3B/AXxB4J4VWR8BXJOJAh8hClwLCDyrj5u6bzYrrbLIKHBt&#10;pZ/rB/LeiO7uYqDxnmSun/58Z3GMchp3OY/SDjj12kiBB/gtjbgADvyWuAAOAvcXwK3AYQHcbkEH&#10;flPgOi0E7i+ALwqcW9BXOIBrMlHgI0SBa+GLGGV11eULLr5Vj0ny7+YpcG2lBZ75RnT40G9ut/Sv&#10;KtvbxcPF+Wy7bT4vkt9SmN9cAC/lt10AtwIPLIBbgbdbALcChwVwuwW9xQI4Ba4TEPiM39Vb0H1+&#10;W4HP+L0ucOW3Fbi/AO4EXr4AToEPFcA1mSjwEaLAtbDApXwO1COP7tRLsu2+5fy0L8lGgWurvt8h&#10;543o/oWv4eDkWZ53qgtvQX+R2YIO3oa4AO74ndgCuBV47QI4Ba5TI3BuQc8sgGsyUeAjRIFrtQLP&#10;6ro+zmn7nHgZHIeUosC1VRf4A3lvRIdlzwNOvRaOT4bl+ZIIb0HfbLagA7ltrfndcAG8Mb9LF8CB&#10;30kugFuBD7kAToHrxAjc53e1wBtuQfcXwNcFrvymwAcO4JpMFPgIUeBarcClB7J5V7e2tsu9rU/4&#10;2k4UuLbqAs/2qtc64C7ek0zKc1uE7l0q7Xe2nB/Dbykg8Kr951K3+88lLoD7/O5vAdwK3PF7LvD/&#10;Xry2Mp4qgXMLep4BXJOJAh8hClyLEXhWl2RzNzpK+JOlFLi26gKX8rzzsw7ck2z3LefDwcmtDL+u&#10;ZeBlAL30hG0xAg/wW2qx/7xC4I35nfYCeAuBwwK4FTgsgDuBN10Ap8B1QgL3tqDXLYAbgXML+moG&#10;cE0mCnyEKHAtRuBSVne4cZdZjjw4KxcFriUg8O33/7j4E2Y5sPiZw60EA+X5Yrj0qm/a1wB08Ok3&#10;xi+AA7y1qgXw5vvPawQu/OYCeJjfSy6AW4HDArgV+AtP+jIFLlMrcMfvUoHP+L0hcNyC7i+AO4Fz&#10;C/o0s2pNKRH4x/c+5doEOvwDX4P3BJONAtfikZnPTW7cdX1SXVWjwLUEBJ75RnR3/wJtv5OuhOOT&#10;VXnehyxmCzp4G+p8AbwFv6VkFsCtwAdbALcChwVwuwU9ZgGcAtepFLi3AO4E7vhdCJxb0BPKqjWl&#10;KPARosC1eIFnxTb3EdMkL8lGgWsJCFzKeSP6t7+7I70ntF1nXXRPcVBymsgt6EBuW2t+D78ALvyu&#10;XQBHfnsCD/M7kwVwCjxm4gXuL4A7gZcugDuBly+Arwtc+W0FzgXwEbNqTSkKfIQocK3RRusdD/2s&#10;+HelPmtru3RpZbfN56V3ZzIKXEsDbDlvRPfvSZb2fQQDZfVBITewCQI67MxbllkAr9p/LnXLb4kL&#10;4F0JfPkFcApcJyxwx28ncJ/f3IKeUlatKbVp90M+/rKTr00gCnzKA6dRrZHAz7ronnwuyXbXvd/T&#10;Q7TX8ZfAcVj1KHAtDYHnufjpZuvZV9jnNNt7kuXz41E3a2u77FMPPe2wC4fff14h8Hp+cwHc8tsJ&#10;PMxvJ/BuF8ApcJ3lBT7ndyHw8gXwdYErv63A/QVwJ3Dye5SsWlOKAh8hClxrerGxO7c/VPzrMhj3&#10;5r7pUZp4FLiWzKblPD8ArAP3JEvv52UxnXLOHcXhyGngMwjQfiddGSlwgLdWtQDe+f5zqZbfUi2/&#10;SwQe5HeSC+BW4LAA7gRey28KXCcgcJ/fVuAzfm8InFvQE8mqNaUo8BGiwLUWtsznc6fuO1Biny+l&#10;wLVkntY8dyDruOsmarttPg8OTg5dftP9xeHIaWq3oIO3oc4XwC2/jcAb8zvVBXAn8IkvgFPgOo0E&#10;7vhdCJzXYEsuq9aUosBHiALXWgg8q3d77k3e/idfDcdhdaPAtWQEnvlGdN6T7IEfPlwci2xmyS3o&#10;rfnNBfBVXwC3Ai/lNwWuEyNwfwHcCbx+Abxa4P4C+ILAPRyyAbJqTSkKfIQocK3d/up8jt4jj+5M&#10;75JsFLiW0taGnDeiwx2hk7x/QbgMr4cf3oL+mtkPTFHdtjC/4xfAO+d36QI48HuwBXDh94gL4E7g&#10;4QVwJ/CuFsApcJ0qgTt+lwo8vAXdXwB3Ai9fAF8XuPKbAh8xq9aUosBHiALX2gk8qzU3h7dk3tlT&#10;4FpKAs95Izpg7OmHXQgHJ+3yvCc8XIEPOuqD8lYE1e1qvQAO/JaCAt/gd6nAhd/JLIALv6ezAG4F&#10;3mIB/AUnUeCziRe443ch8ILfhcD9BXArcH8BfEHg3II+maxaU4oCHyEKXGt9jbF8Lsm2trbr2K2X&#10;6OE6fPbZQjwUKxcFrqUk8Jw3ovsbktP4Oo0sq6tj6vh3obPtecxngdy21vxemQXwRX7XLoAH+J3n&#10;AjgFrlMrcH8BfFHgwS3o/gL4usCV31bgXACfQlatKUWBjxAFrrUW+Cnn3JHPncm+/+CP9HClYTYK&#10;XEtJ4FKG96Ny85FPXW+f2ZSu2lBbhh9AcLeKLG3/k68CddvC/G6xAG75bQRez+/aBXDhNxfAe1oA&#10;twIHflPgOpEC9/ltBT7j97rA/QXwBYFzC/q0s2pNKQp8hChwrbXApetu/0Hxr85g3Fv8ZY7YRKLA&#10;tcQEntXXIwyQbL4KiscnyfK8D1nrLehTXgAHfktpLIBH8nvJBXAn8OUXwClwnbDA6xbAjcD9BfB1&#10;gSu/rcD9BXAncPJ73KxaU4oCHyEKXFvSk/kcRnfTo923nA8HYeWiwLXEBJ4nxnSyvSdZhj92ab0F&#10;vZbf8QvgnfO73QI48tsTOPB7mQXwAL+nuQBuBR5YALcCV35T4DpNBT7j94bAcQt6zQJ4tcC5AD6R&#10;rFpTatPvHPLxl558bQIdRoFPeOA0qi0p8KwuAnTNzffqQVv1S7JR4FpiApdy3ojuLtagJbBXJaYM&#10;n3F3Hi7tgFOvAXi7agUO8NYC+88rBL7B71KBx+w/l5bff84F8HYL4BS4TozAHb8LgfsL4NUC9xfA&#10;ncDLF8Ap8FGzak0pCnyEKHBt+fepD2RzK9q1tV1p3JmMAtfSE3jOG9HhnmR7n7ANDk6S5XMxDjfw&#10;oxbbfO8Dwltrze+xFsCB38svgAO/uQAOAnf8psB1AgL3F8AXBY4L4E7gTRfAFwTumZANmVVrSlHg&#10;I0SBa8sLPKtLsrmPm+51/CVwHFYoClxLT+A5b0R3l0vUEvi0SG0ZfiHDxw2gvY6/GOCt1fK7xQJ4&#10;a37XLoDH7D8vEXg1v0sFHuB35gvgFLhOrcB9fluBhxfAFwTuL4CvC1z5TYFPIavWlJp9Dnzvk69J&#10;IH4OfMoDp1Gtk72aWd2L2F0EaHW3uVLgWnoCl3LeiA7Pb/L3JNt+/4+LP3k2024Leq3AAd5a8/3n&#10;UQIP81viAniHC+AtBP78t1Pgs6kSeN0CuBG4vwC+LnDltxV4zQI4BT52ANdkosBHiALXumJkPnfE&#10;cd+WVtdvFLiWpMAvv+n+4s+c31xw8a32+d3vpCvh4CTWozvXij95NtNiC3prfo+1/7zbBXDhd6MF&#10;cOC3E7jwe+IL4E7gSy6AU+A68QKf8XtD4LgFvWYBvFrgXACfVADXZKLAR4gC17oSeFaoc2/0V/S2&#10;wxS4lqTApQw/G6yT1T3JzrronuKPnc3ABw2gvU+4FOwt1fJ7yf3nRuAb/C4VeMz+c6nNAvgiv7kA&#10;vuQCOAWuExa443chcH8BvFrg/gK4E7i/AE6BTySAazJR4CNEgWsdbqXOZ/vrI4/uXOlLslHgWqoC&#10;fyCbiyPC+PepWukrJobL6rM/OnCxPeiQ028Afku1Agd4a8PsPy9dALf8VoHX8NsTOPCbC+Dx/KbA&#10;7bQSOC6AO4H7C+BW4P4CuBM4+T2RAK7JRIGPEAWudSjwsy66J5/FNye6VbwzGQWupSrwnDeiu8s0&#10;aAecei0cnGTK8FuY/tyztN1nF97rjN997D9vtwAO/C4R+CK/axfAA/zufAFc+L1aC+AUuJ2AwH1+&#10;W4GHF8CdwMsXwNcFzgXwqQVwTSYKfIQocK3by4nduf2h4v8s9Vlb2+U+kbhyF3yiwLVUBS5luxEd&#10;rtS10vcsCJThRe+bbkGv5Xd3C+Ab/A4IvAW/l18At/yuFTjwO9sFcApcp5HAcQu6vwC+LvDGC+AU&#10;+DQCuCYTBT5CFLjWrcClfC4O5N4RrhzkKHAtYYE/kOtGdHjXOF8axYOTQBluc2i6Bb1W4ABvbcT9&#10;58svgFt++wLvcAE8wO8EFsClv6bAqwWO/N4QOG5Br1kArxY4F8AnGMA1mSjwEaLAtc4FntVbw498&#10;6vqeDmOvUeBawgLP8Cl2A3uVDzn9Rjg4CfRAZj9hWVvbFdiC/vTDLuyK39PZf16/AG747Qvc5/dk&#10;F8AD/B5lAZwC14kVeN0CuBW4vwDuBO4vgFPgkwrgmkwU+AhR4FofdMzn2LorP63WUhsFriUscCnD&#10;W1Xp5HBPstw+ZfDt7+6wzym030lXNOL3BBfALb9V4AF++wL3+c0FcAp8yakVeHgB3Am86QK4Ezj5&#10;PakArsm06XcO+fhLTr4mgQ6jwCc8cBrV+hB4VrfJcZ87XaFLslHgWtoC337/j4s/fGYDWpsvkOLB&#10;WenO3XZf8UfNZuCnKtDhZ97sCxzg7Rp4AdzyWwXu83v5/efdLoAH+O0ELvxuvQAeye+xFsD3fPu1&#10;FLhMlMB5DbZsArgmEwU+QhS41tP26awuybZydyajwLW0BZ6h03TkSxKe6MTuSZbP2VXHf0JtsAW9&#10;dgEc4K2t2P5zT+DA70YL4JbftQLPYQGcAteJFHj9Avi6wJXfVuA1C+AU+JQCuCYTBT5CFLjWk8BP&#10;OeeOfPZJujW3VbnwMgWupS1wKduN6HBPsv1PvhqOzEr305/vLP6ceUz8FvRafk9w//kAC+CW32GB&#10;cwFc+E2B64QF7i+AW4HXLIBXC5wL4JMN4JpMFPgIUeBaf5cQu+72HxT/xxmMe8ff3/HsMApcS17g&#10;2W5Eh6c7pXuSZfUZHx13wcvS7Bb0AL+lgfk91gI48LvR/nMncOF3tgvgFLhOjMDn/C4E7i+AW4H7&#10;C+BO4P4COAU+wQCuyTQT+EvfeU0CyXcUeLsw2ShwrVcx5nOQ3feqlUAdBa4lL/BsN6I//JNf2Cd6&#10;t83nwZFZ3bL6yaaMu9plaXse81ngd2ABHOCtxe8/NwLf4HdA4E35rQIP8LsQeJDfjfafcwG8lN8U&#10;uE5A4DN+bwg8uAW9yQK4Ezj5PcEArslEgY8QBa71KvCsAOBuVzv9La8UuJa8wKXcdiy7OXbrJfa5&#10;XonNKTHteOhnxZ8wj7nr3u/Z5xHa/+SrIvmd5/7zYRbAI/ntBC78dgIXfk9tAZwC16kRuL8Avi7w&#10;xgvg6wLnAviUA7gmEwU+QhS41vcb0weyuW/tI4/uXJVLslHgWg4Cv+3uHcUhyGzcT8S0vU/YBkdm&#10;RSv+eNkMfKQfOuqD8pZjcvwea/95fwvglt9TWADvld8zgd9DgUcKPLgAXi3wmgVwCnx6AVyTiQIf&#10;IQpc61vgWV2SzTFv4ncmo8C1HASe4ceGdb7/4I/sc53GPckuv+n+4o+Xx0RuQa8VOMBbG2z/+Uos&#10;gFt+Z74AToHrVAlc+W0FHl4AdwL3F8CtwLkAPvEArslEgY8QBa4NsDkzq1U4t/f18DNvgeMwnShw&#10;LQeBS3luRPdvYTXlL8nIcru0XumXrUu3oLfjtzTA/nMVuLW3VMtvFXiA3yrwAL9V4JH89gUez28n&#10;cOF3JwvgU+D3895Ggc8mLPBlFsCdwLkAvkIBXJOJAh8hClwb5uOR+RjArbxNWXcUuJaJwLPdiA7X&#10;0E7gnmS53V4OPsxvm19dr57f3H8O/PYFHua3E/gy+89XawGcAtdpIfCaBfB1gfsL4AsC9+zHphDA&#10;NZko8BGiwLVhBJ4V+dz7/mGObYsocC0TgWe7ER0u4jXftIwHZ4XK7cr2cEF7aK/jL3YCB3i7uP/c&#10;F7jPbyfwpvvPU10Ap8B1KgVe8LsQuL8AbgVeswC+LnDlNwU+5QCuyUSBjxAFrg2mxHwu4es+u7j7&#10;lvPhIEwkClzLROBSnhvR/U8Rw2FZrXLby3DNzffC02c74NRrahfAAd6usfafS+MugAu/01sAF35T&#10;4H1MncCDW9AXF8CtwGsWwCnwqQZwTSYKfIQocG0wgZ910T35XJLNvXec5iXZKHAtH4HndhNpN7CN&#10;+YBTr4Ujs0Ll9j0rvAW9lt/T33+uAg/wuxD4Ir+5AG753ccCOAWuUyVwXABfF7i/AO4EzgXwBAK4&#10;JtOmJx3y8Re/85oEku8x8KZhslHg2pA7pe/c/lDxn5L6rK3tmvKdyShwLR+Bn3LOHcWByGxgHXV1&#10;70mW2zMY3oL+wuMvbs3vyP3npfwOCBz43cf+cxV4gN8q8Eh+q8ADC+CW360XwCP57QQu/HYCF347&#10;gQu/ncCF370ugFPgOkGBBxfA1wXOBfCUArgmEwU+QhS4NvBnlfO5ktC3v7tDj/Bex18CB2H0KHAt&#10;H4FL+XwMxA7ck2yyHwypLbddDHA7d+jg02+o4rfUiN+Sz+8qgQO8tZXYf+4LPMBvX+At+N1I4JNa&#10;AKfAdWoF3mABvFrgXABflQCuyUSBjxAFrg0s8KzuZ7v17CtGOci1UeBaVgLPdiO67kZxHXL6jXBk&#10;VqIHfvhw8efJY+BZs/3OlvPDC+AAb9fE95+XCHyR31Pbfx4W+OougD/3RAp8NtUCb7kA7gTuL4BT&#10;4NMP4JpMFPgIUeDa8DjM58i7b2BTkx4FrmUl8Gw3ol9w8a32Sd/vpCvhyKxE+VxEQwZ2LkAvPeHS&#10;dvvPwd5SPL8DAgd+t9h/rgIP8FsFDvyOXwAXfscvgAu/ncCX2X/uBC78dgIXfk9/AZwC14kXeOsF&#10;cCdw8nv6AVyTiVdiGyEKXBte4FndG8ntpZzUvYgpcC0rgUt5bkR3nwdZ3Sc9ty/Y2i3oAG/X8h//&#10;rhI4wFsba/+5CjzAb1/gwO/lF8CF38ksgAO/KXCdsMD9BXAr8JoF8HWBcwF8hQK4JhMFPkIUuDbK&#10;Bul8Lsn2yKM7J3hJNgpcy03geW5E9+9JNsGLI4bbfv+Piz9MHhPegg7qdnH/eQy/VeBcAHf8psCr&#10;pqnA/QVwK/CaBXAKfPIBXJOJAh8hClwbReCnnHNHPpsqnf2mc2cyClzLTeBSVpuZ3bgrMmgrd0+y&#10;rG7nDnsWoJefeBnAW+tv/znA29Xj/nNP4MDvnvafq8ADC+CW350sgFt+D7kAHuY3Ba4TEPiM3+sC&#10;9xfAncC5AJ5SANdkosBHiALXxrpIWFbLce7GtoefeQsch1GiwLUMBf5AZhf00oF7kk3w9gSBsvrY&#10;jgx8bh867H03g72lML+b7z/f4HeVwHvaf14IvJrfKnDgd/wCuN1/7gs8wG9f4JH8XsUFcApcp0bg&#10;XADPLIBrMlHgI0SBa2MJXMrnKXAXFpoI+ShwLUOBZ3UzAjdwc+ndNp8Hh2XK3Xb3juKPkcGsre2y&#10;zxT0tEMvBHtrjfgtlQo8fgF8OvvPVeABfscvgHey/9wXeOQC+KT4/eyZwH9YvCIzniqBt14AtwLn&#10;AvjKBXBNJgp8hChwbUSBn7vtvuK/LIP5yKeuH/2AuyhwLUOBS3luRF/de5Jldf288Bb0/d5+Bdhb&#10;quK3NBi/J7j/XAUO/HYCF37HL4ALv53Au9p/PlmBC78pcJ2QwP0F8HWB+wvgTuD+AjgFvkIBXJOJ&#10;Ah8hClwbF4QPZLMn1l0Oavct58NBGD4KXMtT4Pl80dmBy2tP56IMtRV/gDym6Rb08P5zsLcUz++A&#10;wC2/VeDW3lon+8/DC+CN9p+rwHtdABd+O4Gv7v5z4fdzTryGApepFXjNAvi6wP0FcCdw8nuFArgm&#10;EwU+QhS4Nq7As7okm/sw6ujv/ilwLU+B57kRHRZXn37YhXBYpllWT1Z4C/qzjryoEb99gZfyu0rg&#10;AG9tsP3nKvAAv1XgAX7H7z9XgY+yAC78dgIXfjuBC7+dwIXfTuDC7wEWwClwnUqBt14AXxc4F8BX&#10;MYBrMlHgI0SBa6Nvis7nU47y/nIidyajwLU8BS49unOtOC7ZjK+7iVwWMdwDOW1YuOve78FzZHvN&#10;yVf5Agd4a6X8lkoFviS/J7L/3Bc48Lvd/nMVeG4L4BS4Tljg3SyAU+CrE8A1mTY96ZCP7/XOaxJI&#10;vv3AG4jJRoFrU/hYcj732nELceNejZkC17IVeG73l9Zx12LQ9j/5ajgsEyyrn5XATeOgIz/wtRh+&#10;S33wW4rhtzSF/efxC+Ct95/7Ak9mAZwC12kqcC6Apx3ANZko8BGiwDVeGGzgce8yRzzyFLiWrcCz&#10;ugiiG1hi3fOYz8JhmVpZPU3uShmlyZM1DL+rBA78VoFbeGs97T8PL4BbfqvAA/yOXwDvZP/5Ki6A&#10;U+A6AYH7/C4VOBfAUwrgmkwU+AhR4NoUBC7lc71f911tRP5R4Fq2Apcy3Ii+cvcky+o+ZPFb0Kf8&#10;8e8p7z9XgQf4Hb8ADvyOXwCP4ffoC+DPosDn00jgPr+5AJ5YANdkmn0O/CXv+FICyTcheA8x2Shw&#10;bSICP+uie/K5JJu7LPNY+2ApcC1ngee5Ef3YrZfYF8BEzn5V5fPxHJnAFvTdNp/ntqA35bdUKvB4&#10;fkutP/69KvvPVeDA7+UXwIHfq7IAToHr1AqcC+BZBXBNJgp8hChwbTrvQe/c/lDxH5r6PPLoznEv&#10;yUaBazkLPM+N6HBPsr1P2AaHZTqdcs4dxX90BgPbE6AXHXexXQAHeLu4/zywAN5o/7kKvOkCuPDb&#10;Cbzz/edDLoBT4DpVAvcXwJ3A/QVwK3AugK90ANdkosBHiALXJrUKlM/OWAfCUe5MRoFrOQtcynAj&#10;+vcf/JF9Aew+gZvzV3Xd7T8o/qMzGHenxtI2n3pNh/w2Ao/i91j7z1XgwO/wArjltwo8ZgG80f5z&#10;X+BNF8CF307gwm8ncLv/3Bd4f/z2F8Cf/VYKfDZhgc/4vS5wfwHcCdxfAKfAVzSAazJR4CNEgWuT&#10;EnhWN791G2KHvysSBa5lLvB8dp3YgdfAZO9Jls+lMWTg0wG23Taf5/gd2H8O9pbq+L0gcIC3Vsrv&#10;BPafq8CrFsBb7z/vbwG8Kb8bCdxfAKfAdeoF7i+ArwvcXwB3Aie/VzSAazJR4CNEgWtT+yRkPs+L&#10;W44b3oEUuJa5wM+66J7i6OQ0F1x8q30N7HfSlXBYJlI+18WI2YIe5veIH/+WYvgNAgd+q8CB34Pt&#10;P49fAAd+xy+AW37XLoALv53A+95/XroAToHrBATeYAF8XeBcAF/1AK7JRIGPEAWuTU3gWanA3aB4&#10;4GeBAtcyF7iU1bW+dFbinmRZfYXWbkHvld9VAgd+q8AtvDXgtwq8nt+LAh9r/7kKPMDv+AXwKn77&#10;Au97AXx5flPgOjUCb70AToGvZgDXZKLAR4gC16YmcCmrS7Lps7D7sJ9HpcA1Cjyr+13p+PedHuVq&#10;iOGyulK9XpaytN856PwcPv7d6/7z8AI48LvFAngn+88ntQBOgetUCZwL4HkGcE0mCnyEKHBtggI/&#10;5Zw78tmB6dZ/hrwkGwWuUeB5bkSHG18dcOq1cFhGL5+L5MG18aCXnnBp1/xeEDjAWyvld+v955bf&#10;hcDr+D3x/ecq8JgFcOG3E7jdf+4LfFIL4M+kwOcTEjgXwPML4JpMFPgIUeDaBAUu5XMd4LW1XcPf&#10;mYwC1yhwKcON6LDtea/jL4FjMm5Z/VgE7g8HbTn9htE//q0Ct/DWWu4/N/xWgdfye7D9507grfef&#10;t1sAr+J3rwIXfjuBC78pcH9qBc4F8KwCuCYTBT5CFLg2TYFL+TxB3/7uDn0uBpMABa5R4FKGG9Hh&#10;neXAnwGpLatnJLwFfcof/05p/7kKPGYB3O4/9wUe4LcTuPDbCbxq/7kKvD9+hxfA5a8UuEylwLkA&#10;nmUA12Ta9MRDPv6id3wpgeQ7E7yZmGwUuDZZgZ+77b7ivzuDcdtih3k6KHCNApdOOeeO4hjlNAC/&#10;Q06/EQ7LiOVzH7LwFvSXnHApwFvrld8x+89L+T2p/ecqcOC3E3ij/ee+wGP47Qu86QJ4DL9bC7xq&#10;AVz4TYG7CQucC+C5BXBNJgp8hChwbbIClx744cPFf3rq477VDWNCClyjwLWsbj2tM9l7kmX1A5Hw&#10;FvRD33cz2FuL53eVwAHeWiS/pRh+g8CB3yrwWn5PcP+5E7jw2wm89f7z0gXwvvef1y6AU+A6TQXO&#10;BfC0A7gmEwU+QhS4NmWBZ3VJNvdmdP+Tr4bj0HkUuEaBa/lcdsGN++iH9vTDLoRjMlaX33R/8Z+Y&#10;+qyt7bJPAfS0Qy8EeGs98VuK339u+a0Cr+f3osCB3yrwRvwefv+5CjxmAVz47QRu95/7Al9mATyG&#10;36UCr10Al75OgQcF7vO7VOBcAE8pgGsybXrSIR9/8Tu+lEDy/QneT0w2ClybssClfD4S+cijOwe7&#10;JBsFrlHgWoYb0X3+TeSeZPls/IEfgkCvfPsVYG+p1/3nkfz2F8Atv1Xglt+FwBf57S+AW36rwKv4&#10;rQIHfne1/zy8AF7F73YL4FX8Hn0BXKLAZRoJ3Oc3BZ5YANdkosBHiALXJi5wKZ9rNTsl7n3CNjgI&#10;3UaBaxS4K8ON6HBPsgH2nsSUz64f+CAA5G9B75XfMfvPS/ntL4CH+a0CB377C+CW3yDwRvvPVeBV&#10;C+B2/7kKPMDv0v3nKvAAv53Ahd9O4Hb/uS/wIfldugC+BwU+nyqB+/zmAngOAVyTiQIfIQpcm77A&#10;s+LisVsv0efl8DNvgePQYRS4RoG7MtyIDi+JKdyTLJ/LTzbdgt6I30bgnfFbiuE3CFz/ToDfKnDg&#10;dxr7z1XgTRfAq/gt9SFwJbcK3D0WgfNz4DItBM4F8IQDuCYTBT5CFLg2fYFLGV4cuFccUuAaBe7K&#10;6poLOg//5Bf2xbDb5vPgmAzfndsfKv7jUp+mW9Bb8XtB4ABvV/z+c8tvFbjltwq8lt8J7D93Am+9&#10;/9wJXPjtBD6R/efC72e95UsUuExY4OEFcCdw8juZAK7JRIGPEAWurYTAz7ronnx48JFPXa9PzQGn&#10;XgvHoasocI0Ct+XzCWQ3cE+y0U+G+XziBj4CAB3xga9Njd/+AniY34XA6/i9WvvPVeAxC+BV+89V&#10;4E0XwKv43Ujgwm8ncLv/XKLAS6epwLkAnnYA12SiwEeIAtdWQuBSPqtDjzy6U5+a3becDwehqyhw&#10;jQK35XMVbjdwN6y+r78Q7qyL7in+s1Ifd4or7XnHfLaW31KpwEv5XSXw0v3nFt5aKb+j9p8bfqvA&#10;a/nd3/7z8AK45bcv8Bh+q8BjFsCr+D2dBXAKXCcgcC6AZxjANZko8BGiwLVVEbj06M614k+S+lxz&#10;87367Oxz4mVwEDqJAtcocCi3jejuQx/auPcky+ej+Hfd+z172KFXn3yV5Xf8Avjy/G63/7yc34sC&#10;B36rwC2/VeBV/FaBA79XZf+5E7jdf+4LvCt+lwq8agFc+O0ELvx2AueV2GQaCXzG73WBcwE8yQCu&#10;yUSBjxAFrq2QwLO6U667M1kfl2SjwDUKHMptI7p/PbBer4AYLp+rXURuQe+P31JX/FaB1/I7z/3n&#10;KvCYBXDL7yUF7vO76QI4Ba5TJfAZv9cFXrMAToEnFMA1mSjwEaLAtRUSuJTPs+auVNTHJZopcI0C&#10;hzLciO4uu6CNeE+yTDYgRG5Bb8TvKoGDul3AbxW4hbdWuv88zO9C4IbfKvBafq/W/vP4BXDLbydw&#10;4bcT+DD7zxstgO9Bgc8nJHAugOcXwDWZKPARosC11RJ4Ph+VlHErRZ0/RxS4RoH75bYRHXZE73nM&#10;Z+GADFM+P/twH7Ep7bWnXuMEDvaWRuf38h//VoEvyW8n8FJ+d7X/3Anc7j9XgQf47QRu95+rwGMW&#10;wKv4vaTAGy2Ai8D5OXCZWoFzATyrAK7JtOmJB3/shSddnUDyfQveWEw2ClxbLYFL+VySzX3/6/zj&#10;qRS4RoH75bYR3V+ShQMyTNvv/3HxH5T6HLv1Ejjgrt02n9cVv6sE3vrj37H8XhR46f5zy28VeBW/&#10;VeBV/FaBV/FbBQ787nX/uQq8agG8it8DLIDH8NsugFPgOpUC5wJ4lgFck4kCHyEKXFs5gWd142J3&#10;reZuN8dS4BoF7nfutvuKQ5bNgAn7uwtgoEwuMwn3YIdeeNzFVfyWSgU+DL9V4JbfKvAW/PYXwC2/&#10;QeDAbxW45Xd4/7nltwq8it++wKv4Hb//3Am8av+5CnwZftcKvGr/uRRYAJe/UuAyYYFzATy3AK7J&#10;RIGPEAWurZzApXwuGvzIozvdJdmO+uCtcBxaR4FrFHhp+dx0QAf2RQ9/T7J8PlxTuwW90ce/G/Fb&#10;it9/3pTfhcANv1Xgtfxe9f3nTuB2/7kKPGYBvIrfkQIP8zt+ARz4TYHrxAicC+D5BHBNpk1POvhj&#10;e510dQLJdy94bzHZKHBtFQUu5fP0OTp2CAMKXKPAS8tnR7QO3JNs997uw1/VbXfvKP5TUp/wFvRG&#10;/K4SOKjbFc/vYT7+rQKv4rcKvIrfKvAqfvsL4H3sP1eBVy2AV/HbCby//edO4FUL4MJvJ3C7/5wC&#10;hwkInAvgGQZwTSYKfIQocG1FBZ7VXln3trWrWyVR4BoFXlqGG9HhhXHI6TfCMem1TL4ZVb2h1178&#10;pktXmN+LAi/dfx7mNwi8dv+55bcKvIrfKvAqfvsCr+L3kvvPVeAxC+BV/I4U+PIL4BKvhS5TK3Au&#10;gGcVwDWZKPARosC1FRW4lM8lo9waXVdipMA1Cryq3DaiX3DxrfaFsd9JV8IB6a9Tzrmj+I9IfdxV&#10;LUo76L03gL2lrvg9wY9/N91/bvntL4Bbfq/c/vNIgS/D79oFcOG3E7g8oMBlqgTOBfA8A7gmEwU+&#10;QhS4troCz+qSbO6uxZ1cJooC1yjwqnLbiO5uvz/8CyOfq1roJS1Ke9JB54O9pUb8rhJ4r/wuBG74&#10;rQLvnN8ruv/cCbzb/ee1Arf7z1XgSm4VuHtctQAuj//6bgq8RuBcAM8tgGsyUeAjRIFrqytwKZ/P&#10;T7p7Ju3exYdUKXCNAq8qqxvvy/j3JOvwwofhMtnLAx+2h17ypkur+A0CX5LfKnALby1y/3lTfqvA&#10;Lb9V4FX8VoFbfqvAq/itAq/itwq8it++wKv4Hd5/7gS+/P7zSIGH+e0vgDtyB/htF8ApcJ16gXMB&#10;PKcArslEgY8QBa6ttMCln/58Z/HHS32cIfc58TI4CE2jwDUKPFA+X1k6W8++wr42BrsnWSYbecJb&#10;0Le89ytVAm/Nb6lbfoPA9e8Av/0F8DC/QeC1/E5g//mSC+BV/HYCtwvgVfvPfYEvPH4zBT6bgMC5&#10;AJ5hANdkosBHiALXVl3g+WBybW2XuzPZkpdko8A1CjxQPhtMdOBGWXsdfwkckD7K5KJ37txV2u94&#10;W9Dr+L0gcFC3awr87nD/eSm/V2v/uQq8Kb8jBb7MAvjC4zdT4MXUCJwL4JkFcE0mCnyEKHBt1QUu&#10;7XjoZ8WfMPVxn1ZdkgcUuEaBB8ptI/rDP/mFfW3stvk8OCB9lMnn7eFj9tC+b/9CLb8XBd6S31P+&#10;+LcKvIrfKvB4fqvAq/jtC7yK3y32n6vAqxbAq/gdEPgy/C5dABd+O4ELuSnwqqkSOBfA8wzgmkwU&#10;+AhR4FoCAhcqZHhJtmWeOApco8DD5bYRHdZpB7gnWSZHGC41Dx36vps65zcIfGB+q8Atv1Xg8fxW&#10;gVfxWwVu+Z3b/vNSgdv95ypwJbcK3D2uXQCnwHVCAucCeH4BXJNp0xMP/tgLT7o6geRbGrzDmGwU&#10;uJaAwKU7tz9U/CFTH/dN8emHXQgHIT4KXKPAw+W2ER0+q7z8BRfCZbLLYG1tlz2q0NMOvbAdv6sE&#10;3ojfXe0/b8pvEHjp/nPL78ACeCm/ncDj+e0vgFt+q8DtAngVv5fcfx4pcJ/f/gK4Izfwu3QBvHhc&#10;CPxqClymVuBcAM8qgGsyUeAjRIFraQhcyucOxs4J+598NRyEyChwjQIPl9tGdNgsvcwPuWLK5D5k&#10;kVvQe+K3CtzCW+uQ371+/FsFXsVvFXgVv1XgVfxWgVfxu9f95wGBL8NvJ/Cq/ecqcCW3qnvh8foC&#10;OAWuUylwLoBnGcA1mSjwEaLAtWQEfvlN9xd/ztTHXpKt3T2TKHCNAq8tn4ssyPirtUte8jBcJsfW&#10;fXCmNN2C3gm/pZXjtwo8nt8q8Cp+q8Cr+A0CB353vv/cCXz5/eeRAo9ZAF8gt3lsF8ApcJ2wwLkA&#10;nlsA12SiwEeIAteSEbiUz3PqPLn3CdvgIMREgWsUeG2ZrNO6gXuStd5mElPxf5n0+Ddatz3vmD8f&#10;nt8S8FsFbvmtArf8LgRu+K0Ct/xWgVt+q8Dj+a0Ct/z2F8Atv/0FcMvvbPefly6AV+0/11/aBXDp&#10;6xR4nMC5AJ5PANdkmgn8RW+/KoEOe/9X4U3GZKPAtZQEntWm2WO3XqLPYItlOgpco8BrO+WcO4oj&#10;mMfcde/37Ctkz2M+CwekqzLZswPHE3rVO7/o+A0C74TfVQvgY/EbBF66/zzMb+4/9wVu95+rwJXc&#10;KnD3OHL/OQXuJiBwLoBnGMA1mSjwEaLAtZQELmV4SbYWjKTANQo8pqw2og92T7IHfvhw8X+Z9MCe&#10;AujQ93+1jt8LAgd1u/yPfy/JbxC4/h3gd8z+86b8Duw/D/NbBV7FbxD4xPefRwq8agHckRv4XboA&#10;Xjxe5PceFPh8agXOBfCsArgmEwU+QhS4lpjATznnjgzvTHbAqdfCcQhHgWsUeEy5bUR3u0u0ns6Q&#10;OVw5snYLeim/FwXeMb+T+fj3NPefq8CrFsAtvwMCb8pvJ/Cq/ecqcCW3qnvhsbcALgLn58BlqgTO&#10;BfA8A7gmEwU+QhS4lpjApXzA4N7g7r7lfDgI4ShwjQKPKbeN6HBPsnaXWgh37rb7iv+zpCe8BX2/&#10;9S3o5LcK3PLbXwAP89sJPMxvFXgVv6e8/zwg8JgF8AVym8elC+DPOoECn01Y4FwAzy2AazJR4CNE&#10;gWvpCVzK58l1sGx072IKXKPAI8tqI/r3H/yRfZE0/fFWTJncaB12E9h+c/O58fyuErjPbxU42FuK&#10;4bcK3PK7ELjhtwrc8lsFbvmtArf8BoGX7j8P8zuw/9zyWwVu+Q0Cr9p/Xsrvld5/7gRetf9cfwkL&#10;4MJvCtxNvcA9pLGEA7gmEwU+QhS4lqTAM1likrF3Jou/JBsFrlHgkeVzqz8deJ10fk+yn/58Z/H/&#10;lO7AJ+qhFxx38ZL8llrzWwU+HX4H9p+H+a0Cj+e3E7jltwq8it8q8Cp+D7//3Am8av+5Ctw9brr/&#10;XPhNgesEBM4F8AwDuCYTBT5CFLiWpMClTC50JPPt7+7Qp3Kv4y+Bg1AVBa5R4PHlc3kFmQsuvtW+&#10;TvY76Uo4GsuUya7+a26+1x5D6DXv+tIw/Jba83tR4H3sPw/zWwVu+e0vgFt+B/afW36rwKv4rQKv&#10;4vcw+88DAo9ZAHePgd9O4MVjj99O4LwSm0yNwD2hsbQDuCYTBT5CFLiWqsDzvCRb5LNJgWsUeHz5&#10;/EhLptd7kmVyoYrwFvQ++F21AB7DbxD4MPxWgVt++wvgYX4HFsAtv1XgVfxOYP+5E3jV/nNV98Lj&#10;6gVwClynSuBcAM8zgGsyUeAjRIFrqQpcyuTDljLuO+XTD7sQDkJpFLhGgceX1UZ0/yLecDSWKYef&#10;ZdRuQR+R3yDwrvitAu+W34H952F+g8CB393uP7f89hfALb8DAo/htxO43X+uAldyq8Dd4wC/SxfA&#10;Hb/3oMDnExK4xzOWfADXZJoJ/AVvvyqBDqXAJzx4Gp2XsMClHD5vqeMu4Lz/yVfDQfCjwDUKvFFZ&#10;bUSHJdymN/wLlMNhhOvJQwe8+8vL8BsEHuA3CDyG34XADb9V4JbfKvAwv0HgfX/8m/vPJeC3E3hB&#10;biNwWAC3+89V4PwcuEylwD2bsRwCuCYTBT5CFLiWtsDzoaa9JNtRH7wVjgNEgWsUeKOy2ogOH2OO&#10;v8hCuEy+9PRcVNqTDjp/IvxWgU+Q3ypwy29/ATyS3yrwKn77C+CW3/3tPw8IPIbfTuBV+89V4Avk&#10;to8X+e0vgMtfKXAZCpzZAK7JRIGPEAWupS1wKZ8bKTlk1t7BmALXKPBGZfWygXefu3d0T7Lt9/+4&#10;+D9Id+B2btCL33Tp8PxWgXfFbxD4Cn38O8/9507gxWOP307gwm8K3A0FzmwA12SiwEeIAteSF/hZ&#10;F92Tz+5Zt3U2fP8kClyjwJv26M614oBmMLCQe8jpN8LRaFEOn4sJb0E/6D1fWeT3gsBB3S6f3ypw&#10;sLe0FL8XBR7z8e8++B3Yfx7mNwjc7j8P81sFXsVvJ3DLbxV4Fb9B4DH8DgjcLoBX8dsJ3O4/V3Uv&#10;PI5YAKfAdShwZgO4JtNM4C98+1UJxCuxTXnwNDoveYFLd25/qDgEqY/7lhm2JQWuUeBNy2EJ103n&#10;9yQ766J7in910lO7Bb0/fkuR/AaBd8VvEHjp/vPW/FaBW34HFsAtv1Xglt+R+88tv1XgVfwecf+5&#10;Ctw9Xp7fEq/EJkOBMxvANZko8BGiwLUcBC7ls3bn7kwWuHYUBa5R4E07d9t9xQHNYNyd9rXIGw0E&#10;yuHuDHDQoJe95fMrym8VuOW3Crwpv6f58W8ncMtvFbjl9zD7zwMCr1oAd4/j9p8XAi/df06Bu6HA&#10;mQ3gmkwU+AhR4FomAs/nXkruRkq7V39ylQLXKPAW5fPDrLW1XfCCqb3GYbgcrkkBGwegg8+4qZTf&#10;YYEvw28QeAy/VeAT5Hej/eeW34H955bfKnDL7wz3n+vjv777weIFnfFQ4MwGcE0mCnyEKHAtE4FL&#10;+TzjTpv7nHgZHASNAtco8BZltRF969lX2BdMzK3+qjrlnDuKf2m64//MwvbUQy/shN9VH/9uwe9C&#10;4K34DQK3/FaBW36rwC2/G+0/b8rvwAK45bcKvJbfKvAqfkfuP7f8BoHH8HvJ/edG4OX8dgLXxxS4&#10;DAXObADXZKLAR4gC1/IReCYfwpSxdyYrvSQbBa5R4C3KaiM6vGyWuSdZDttwwlvQ93nbF/rjNwjc&#10;57cKvB2/az/+3Su/VeCW34H952F++wvglt+B/eeW35Pdf+4EXpDbCBwWwO3+c1X3wuM3XUWBy1Dg&#10;zAZwTSYKfIQocC0fgUv5XJLNvRUuNQMFrlHg7crhgt46D//kF/YFs9vm8+BQxJfD3dTjtqBPmt8g&#10;8Hb8XnL/eWt+q8Atv53AS/kdWAC3/J7U/nMncLv/XAW+QG77eJHf/gK4fUyBu6HAmQ3gmkwU+AhR&#10;4FpWAj/lnDvyuTOZuySb/xRT4BoF3q4crijmpqt7kiX/+fnwFvQ9jrxoGH6rwKP4vSjwGH6rwC2/&#10;QeDL87vR/vNIfqvALb9V4FX8Tn7/uRN4QW4jcOE3Ba5DgTMbwDWZKPARosC1rAQuXXf7D4rDkfq4&#10;b5/+NZwpcI0Cb1c+H+iQgbtb733CNjgaMeWwdf+ue79nDxS03zu+uFr8VoFPmd8g8PD+8zC/ncDD&#10;/HYCj+c3CLyK3wGB2wVwR+7W+89V4Avkto/n/Ja+ToFT4GwxgGsyUeAjRIFruQlcyuepd3iAK0hR&#10;4BoF3rp8NqJ//8Ef2ddMu3uS5fD5F7hqHXTombdE8hsEvjy/QeA98VsFbvmtArf8ns7Hv53ALb9V&#10;4JbfTuCW3yrwKn6DwKv4DQKP4fcw+8+lPSjw+VDgzAZwTaZNv33wx57/tqsS6FAKfMKDp9F5GQo8&#10;n0tJ2Uuy2RspUeAaBd66fDai+5urS69uGC75H1i4myCW9tzX//lk+a0Cj+F37ce/x+K3Ctzy2wk8&#10;zG8VeC2/VeBV/AaBV/EbBB7D7xb7z53Ai8eLAo/Zf64C5y50GQqc2QCuyUSBjxAFrmUocCmHqyLp&#10;OHna3bMUuEaBty6rjejukgpa03uS5XAfsvgt6KBuVzy/pXb8LgQewW8Q+JL8VoFbfqvALb8b7T+P&#10;5LcK3PJbBV7F78D+c8vvbvefW36DwO0CuCN33/vPhd8UuA4FzmwA12SiwEeIAtfyFHhWl2Q7dusl&#10;+ly7tTsKXKPAlymfjejAyz2P+SwcinA5XHsicgs6qNvl81sFDvDWSvkNAh+Y36v+8W8VeBW/k9x/&#10;7gRePDYCfyYFPh8KnNkArslEgY8QBa7lKXApn2207vuoAycFrlHgy5TPRQ39LdZwKMLteOhnxb8o&#10;0YF7tkEvOO4vJ8tvEHgMv0HgU+Z3YP95mN9p7z9XdS88XuQ3Ba5DgTMbwDWZZldie8HbrkogCnzK&#10;g6fRedkKXMpnEc9toz3g1GvlD06BaxT4MuWwudqN20ii6ddRZMlvt7nm5nvtwYFec8qXhuS3CrwT&#10;fqvAl+T3kB//juS3Ctzy2wk8zO8c9p+rwHklNhkKnNkArslEgY8QBa7lLPB8IOoW8Xbfcn5Wf3A3&#10;FHgfJb+66waQGX9Psstvur/4V6Q78OMJ229uPncS/F4UeCf8VoFbfqvAx+J3Hx//dgIP8xsEHsNv&#10;EHgVv4fff06Bu6HAmQ3gmkwU+AhR4FrOApfyIYQj6D4nXkaBaxT4kuWzER3uSaY/yYpp+/0/Lv4V&#10;iU7tFnRQt2s6/FaBD8/vrvafN+V3YP95Kb9V4JbfIPAYfoPAq/g9+v5z6ffeSIHPhgJnNoBrMlHg&#10;I0SBa5kL/KyL7snkkmz2zmQXXbG9+LvZDAXeR1ltRIcXT+Q9yR7duVb87xOd8Bb0V5/8JYC31pTf&#10;IPAB+A0Cj+E3CNzyWwXeB79V4Jbfgf3nYX4H9p+34DcIvIrfIHC7AO7IXbX/XNW98HiR3/4CuH3s&#10;BG73n1PgbihwZgO4JhMFPkIUuJa5wKU7tz9UHKDU59vf3aFP+rmfvb34W9kMBd5T+ewiueDiW+2L&#10;Z7+TroRD4ZfDPdv053qlPemg8wHe2lj8VoF3wu/aj39PkN8qcMvvwAK45Xdg/7nlNwi8it8g8Cp+&#10;d7X/3Am8ILcReNUCOAWuQ4EzG8A1mSjwEaLANQpcSn6dyo1ekk3+Wvw6m6HAeyqfjejuB1jxL57k&#10;b7gAm/Ohvd74V2BvaWr8BoH3xG8QuOW3Ctzyezof/1aBV/EbBF7FbxB4Fb8nsv+cAndDgTMbwDWZ&#10;KPARosA1ClzK4WpJOvo9lQLXKPBOyuRzHP49yY764K1wKKDkv8tcetU34ZjYXnfaV7rltwrc5zcI&#10;vEN+g8Bj+F378e+x+B3Yfx7JbxB4Fb9B4FX8dgK3/FaBO3JX7T+3/NZfAr9V4AvkNo+dwP3959Iz&#10;KPD5UODMBnBNJgp8hChwjQLX8nk9yJtmClyjwDvpgR8+XBzl1Gfr2VfY10/4nmQ5fEi+0Rb09Pit&#10;Al+S3/3tP4/k99T2nztyj7L/nAJ3Q4EzG8A1mSjwEaLANQpcy+ETmzpra7suuPjW4hfZDAXeX/ls&#10;IYGrju11/CVwKGzJH5ZGW9CH4Xch8Ob8VoEH+K0Cb8RvFbjldzIf/waBV/EbBB7D74H3nzuBW34/&#10;441fpMBlKHBmA7gm06bfPvhje77tqgSiwKc8eBqdR4G78rkkm3xnLR5lMxR4r2WyER3uvLXb5vPg&#10;ONiS3xoQ3oK+5fQbJ8JvEDj5XcXvwP7z/vg9tf3nFLgbCpzZAK7JRIGPEAWuUeCuU865IxNIZDgU&#10;eK/lsxEd9l0fcvqNcChcaZ9M1tZ22eMAPfXQC5LnNwi8Eb9V4JbfGX78WwVexW8ncMvvgtz2cRm/&#10;l9l/LvymwHUocGYDuCYTBT5CFLhGgdvyubBzbkOB91o+G9Fh4XefEy+DQ6Gdu+2+4n+Q6MCV4aFX&#10;vO0LE+S3CnwYftd+/Ht0fk/t49/T2H9OgW8MBc5sANdkmgn8+Sd+MYEOPZMCn+7gaXQeBQ5l+MLI&#10;YSjwvsvkln4gz6cfdiEcBy35j7TA3dEh3YK+EvwGgfv8BoH3zW8QeB/7z1vzGwRexW8QeBW/p7n/&#10;nAJ3Q4EzG8A1mSjwEaLANQocSn7xKs+hwPtu+/0/Lo510uPvvi69J9lPf76z+B+kODFb0DPhNwg8&#10;ht/pffwbBF7FbxB4Fb/H3X8uPU0EfhcFToGzhQCuyUSBjxAFrlHgfvl8qDWfocD7Lp8fXcE9yfY/&#10;+Wo4FMnfWKF2Czr5rfwGgffHbxV4t/wGgbfgNwi8it9O4JbfKvAFcpvHvsC72n8u/KbAdShwZgO4&#10;JhMFPkIUuEaB+/GSbOkNBT5AmWxEv+ve79lX0Z7HfBaOQ/KXk4CfQUAHv++W4fi9KPDW/AaB+/xW&#10;gQf4rQLvit8qcMvvlD7+7QRu+S0F+A0CB36rwBfIbR47gZfuP18X+MYC+NOOp8BnQ4EzG8A1mSjw&#10;EaLANQq8tNvu3lEcNU4SQ4EPUCYb0WvvSbbjoZ8VvzXFeeTRnfaPDz3n9X9OfsfwGwQ+ZX6DwKv4&#10;DQKv5bcK3JEb+N10/zmS2/zSLoDH8JsC16HAmQ3gmkwU+AhR4BoFXlXan+TMbSjwAcpnI/qxWy+x&#10;LyQ4ixa/KdGBLQDQvid9cVL8BoHX8lsFHuC3CrwRv1Xg7fitArf8BoEv//Hv1vwGgVfxGwRexe/m&#10;+883+N3h/nMK3A0FzmwA12SiwEeIAtco8Ko+c/V3igPHWf2hwIcpk43ocE+yvU/Y5o5A8jdmC29B&#10;P+SMW4bntwq8P37DAniA3yrwRvwGgTf6+Pfy/FaBW36DwFvwGwRexe9p7j+nwN1Q4MwGcE0mCnyE&#10;KHCNAg+U9m7SrIYCH6bk78Kl8/0Hf2RfSLtvOd8dgbS34tdsQT/6zzPkNyyAB/itAu+P3zH7z1vz&#10;GwRu+Q0Cr+L3Suw/l55Kgc+HAmc2gGsyUeAjRIFrFHigsy66h5dkS2Mo8GFK/jLgbuC1dPiZt+gR&#10;SHsXwDU33wt/cNurT/7SNPmtAh+F37AA3ojfq/7xbyfwML+dwMP8NgLf4Hfn+88pcDcUOLMBXJOJ&#10;Ah8hClyjwMNlsqaX/FDgg5XJBRQuuPhW+1ra76Qr5c+e/Cfh4QPwtt/cfK6zd5L8BoH7/AaBN+K3&#10;Cnwl+A0Cr+W3Ctzy2wnc8lsFjuQu4feCwBfIbR47gTfdfy78psB1KHBmA7gm06bfOvhjzzvxiwlE&#10;gU958DQ6jwKvLZOPtqY9FPhgZXIfgdJ7kqX9Z4eLwEPPf8Nfri6/QeB98BsEviS/QeCW33l+/NsJ&#10;3PJbBd6U3xS4DgXObADXZKLAR4gC1yjw2pK/tFIOQ4EPViYb0f1PRL/+w3/9j0l/W6ndgk5+L89v&#10;Fbjld+3Hv3vlNwjc8hsEXsXvwP5z9zi8/7yU307glt/6ywh+FwL3959LT6HA50OBMxvANZko8BGi&#10;wDUKPKYMXy2JDQU+ZJlsRIct2W/68E3FP0h0wlvQM+G3CjzAbxV4I37DAnhX/G63/3x5fjuBh/kd&#10;WAC3j32BW34X5LaPDb99gVt+Vy2AzwX+fxUv+oyHAmc2gGsyzT4HvueJX0wgCnzKg6fReRR4TPlc&#10;XyrVocCHLJON6LAm/IXr/674BylO5dvxeS96418F+A32lqbJbxV4r/wGgTfitwrc8ntFP/4tdbj/&#10;3D6OWwCv4TcFrkOBMxvANZko8BGiwDUKPDJekm2lhwIfslPOuaM47kkPvEP9r3///yr+QYoDt0CH&#10;Nm/9CsBbS5jfKvBu+V378e8J8hsE3oLfTuAt+A0Cj+B3IfCq/eezjruSApehwJkN4JpMFPgIUeAa&#10;BR6ZoIJ3JlvdocAHLpN76e973IXu5bS2tqv4uymO/ZNCTzzofIC3VrrzPBN+q8AD/FaBd8VvELjl&#10;d+cf/47kd2D/uXts+V2Q2zw2At/gd9/7z4XfFLgOBc5sANdkosBHiALXKPD4rrv9B8Wh5KzaUOAD&#10;l8kXi7sn2Uc+dX3xt1Kc7z/4I/dV4/eiN/4V2Fsakd8g8Kb8VoH7/Ib95z6/YQG8W37Hf/y7V36D&#10;wC2/QeBV/G798W8V+AK5zeO4BfD6/ecq8NsocAqcLQZwTSYKfIQocI0Cb1SGL5s0hgIfuEw2on/7&#10;uzv0tXTXvd8r/laKE96CfsDW68nvDvkNAm/HbxW45Xe7/efL8zuwAI7kNr+s5TcIvBm/PYFbflPg&#10;OhQ4swFck4kCHyEKXKPAG3XutvuKo8lZqaHAhy+Hjehra7v0tfTwT35R/K3kRv6M8VvQxd7kNwg8&#10;wG8VeCN+g8Atv1f0498Fue3jMn433X++yO+IBfB1fj+ZAp8PBc5sANdkosBHiALXKPCmPfDDh4sD&#10;ylmdocCHL5ON6FvPvuLYrZcUv0hx3Dp/aS8/8fJp8hsEXsVv+Ph3Lb9B4C34DQvgAX6rwFeL3zH7&#10;z8P89gUe5rcTuOV3aAG8jt8UuA4FzmwA12SiwEeIAtco8KbxkmyrOBT48GXylSIvrWtuvrf4RYrj&#10;Pute2kHvvYH8nhq/R/n4dyS/par956X8VoEjuT1+q8Dr+e0JHPafU+BuKHBmA7gmEwU+QhS4RoG3&#10;KJPbHac0FPgo5bBh5OGf/OL7D/6o+EVy47bZl/aUQy7Ilt8q8AC/QeA+v0Hgjfhd9fHvsfitArf8&#10;Duw/L+W3/jKe3/rLCH43XgCnwHUocGYDuCYTBT5CFLhGgbfrpz/fWRxWzioMBT5Kl990f/EEcFZz&#10;Yragd8DvRXtLXfFbBV7LbxD4FPgNAu+c3yBwy28QuOU3CLwFvwP7z0v5Hdh/bvnd1f5zCtwNBc5s&#10;ANdk2vRbWz763LdemUAU+JQHT6PzKPB2febq7xSHlbMKQ4GPFT+ysdJTuwWd/B6X3yBwy+9V//i3&#10;CnyB3OZx3AK44fe6wBf4TYFXDwXObADXZEpH4Iec+dXXe+/AphkFrlHgrcvhUs/JDAU+Vrxy4erO&#10;I4/uhC8Z23OO/vNG/AZ7Sz6/xd6rxW8VeIDfKvAAv0HgAX6rwFeU39JY+88tv2MWwHenwOdDgTMb&#10;wDWZUhP4SiCcAtco8NadddE9XN9blaHAx4ob0Vd37rr3e/AlY9vnpCvB3pJvb2lV+K0CnxS/YQG8&#10;Hb9B4JbfIHDLbxC45TcI3PI7sP/cejuG307gYX47gZfyuxB4E35T4DoUOLMBXJNpJvDnvfXKBHIC&#10;n77DKXCNAl+mO7c/VBxczrSHAh8x/qBqRWfr2VfAl4xty+k3t+P3zN758VsF3hO/4z/+PRa/A/vP&#10;w/wuyG0eO4FbfnsCr+P3usAtvwuBv4ECnw0FzmwA12RKVuAavBubSBS4RoEv2aM714rjy5nwUOAj&#10;xo3oqzjhLejPPvrPwd6lO88T4zd8/LtDfqvAY/itAu+c3yBwy28QuOV3YP+5exzmd5XALbntY8dv&#10;FXg9vz2BW36XLIC/gQIvhgJnNoBrMqUj8EPPvOWYD38dBC7BG7IpRIFrFPiScZPtSgwFPmLnbruv&#10;eBo4qzPhLej7vn1jC3pi/FaBL89v2H++DL9hAbwdv6XB+B2z/zyS3yDwCH5HLIBX7z+nwN1Q4MwG&#10;cE2m1AReinAJ3paNGwWuUeDLl+FraeWGAh83bhVZuTl26yXw9eL6zc3nui3oQ/Ib7C2NxW8QeDy/&#10;VeABfqvAY/itArf8BoFbe0uT4rf+spTfTuBhfvsCX4bfhcDn/KbAdShwZgO4JlOCAq9yOLwtGzEK&#10;XKPAl++si+4pDjFnqkOBj9v2+39cPBOcVZiHf/IL+GKx7XnsX5Lf8fyGBXCf37AAHuA3LIC34zcI&#10;3PIbBG75DQK3/B74498qcOD3usANv9cFvsDvwAL4Or+f9IYrKHAZCpzZAK7JlKzASxEuwZuzUaLA&#10;NQq8k3hJtokPBT5u3Ii+WnPNzffCF4vtVe+8elx+g70l8tvyGwQ+QX5XCdyS2z5uze+YBXC7/5wC&#10;d0OBMxvANZlSFrgGApfg/dnwUeAaBd5Jp5xzBy/4POWhwEePG9FXaMJb0MnvUoF3yG8VeAy/VeCd&#10;8xsEbvndbv+5fRzDbxB4BL8XBd52/7nwmwLXocCZDeCaTOkLXAKBa/AWbcgocI0C76rrbv9BcaA5&#10;0xsKfPS4EX1VpnYLum9vaXl+g72lmOuurQq/QeA+v2EBPMBvWABvx28QeK/8BoGX8tsJPMzvqAXw&#10;Un4HFsAX+U2B61DgzAZwTaYsBK6BwDV4ozZMFLhGgXdYhi+qVRkKfPR4uYRVmUuv+iZ8pdhe/a5r&#10;wd6Sb2/Jt7fk21siv6v4rQJvx2+pV347gXfI74Lc5jEIvJ7fnsBr+L0ucMfvJ1Lg86HAmQ3gmkwZ&#10;CVwDgUvwXm2AKHCNAu8wfth1skOBT6Gf/nxn8XxwJjz7HnchfKW4fvvA88HeUuf8FnuvEL9V4B3y&#10;GxbAA/wGgVt7S5H8BoFbfoPAS/ktAb8H//h3IfBSfhcCr+M3CvxOCpwCZwsBXJNp0xO2fPQ5b70y&#10;gSIFLoHANXi71msUuEaBd9sDP3y4ONycKQ0FPoVuu3tH8Xxwpjrff/BH8GVie+Hxl4C9fX7r3wR7&#10;S+S3E/jA/AaBT5nfIHDLbyfwUn4XAo/mdyHwMn4/8VgKfDYUOLMBXJMpR4FrIHAN3rT1FAWuUeDd&#10;xkuyTXMo8CnEjejTn/AW9Neeel0Lfld98Jv8juS3CnxEfoPAHbmX339uvR3Db0/gdfwOLICX8psC&#10;Xx8KnNkArsmUjsAPPvOWoz1mhwN+a/C+rY8ocI0C7zwu9E1wKPCJxI3oE5/AFvQnmi3o5DfwWwUe&#10;z28VeIDfsAAe4DcIvB2/QeDD8LvXj38XAq/itydwx28KXIcCZzaAazLNPgf+3LdcmUAq8KYIl0Dg&#10;Grx16zYKXKPA+4jMmNpQ4BOJP5+a8oS3oL/khG3k97j8VoG34zcIfEl+S/H7z/vhd8QCeBm/C4GX&#10;LoDP+U2B61DgzAZwTaZ0BH7I+wqBT9/hFLhGgffRZ67+TnHQOdMYCnwicSP6lOeCi2+FrxHb6067&#10;gfxuzW/Yf94Hv0Hg7fgNArf8HuXj3+35vS7wpvz+7WO/QIHLUODMBnBNpqQE/vqzNgTewuHAbw3e&#10;w3USBa5R4D2146GfFcedM4GhwKcTvzSmOWtru+ALxPa7h1yg/AZ7S+S347cKPJ7fKvAAv2H/eSf8&#10;BoFPmd+9fPx7XeAL/KbAvaHAmQ3gmkypCVxrjXAJBK7B27glo8A1CrynzrroHl6SbTpDgU+n627/&#10;QfGscKY03/7uDvgCsb30rZdV8nvR3lLa/LYCz4HfKnBH7mE+/h3L7yqB1/E7sABOgetQ4MwGcE2m&#10;NAUOCJ+awylwjQLvrzu3P1Qces7YQ4FPp1POuaN4VjhTmvAW9M2n3VBi7wp+g70l8lv5DfvP4/kN&#10;Ag/wGwTejt9VH/8eht8q8Ap+RyyAl/G7EHgEvylwHQqc2QCuyZSswLVlEC6BwDV4S9ciClyjwHvt&#10;0Z1rxdHnjDoU+KTiRvSpTe0W9Bh+ly59S769Jd/eUiS/nb3T4LcKfGB+g8CX5HdBbvO4SuBI7s75&#10;vS7wWH6vC9zx+wm8Ett8KHBmA7gmU+IC15ZxOPBbg7d0TaPANQq81y6/6f7i6HNGHQp8UnEj+tTm&#10;rnu/B18dtle87Yp2/C5d+pbI7wH4DQJvx+/0Pv7tBG75TYH7Q4EzG8A1mbIQuGQRPrrDKXCNAu+7&#10;DF9pExwKfFJxI/rUZuvZV8BXh+2g02/qit8xO88l396Sz2+wtzQMv63AW/Ab9p87fqvAA/wGgXfC&#10;bxD4avC7SuDR/C4EXsbvJxzDXeizocCZDeCaTOkIfEtQ4NoyCJdA4Bq8vYuJAtco8L7j7ZemMBT4&#10;1OJG9OnMI4/uhC8N27OO+gz5TX67xxLwGwReyu+uPv7dlN+FwOP5TYGvDwXObADXZEpK4Ed55C5t&#10;dIdT4BoFPkC8JNvoQ4FPLX5AYzoTuQXdt7fULb+rdp7X8lvsnRW/QeABfoPAY/itAnfeDnz8e2B+&#10;FwIv5fe6wGP57Qnc8ZsC16HAmQ3gmkybnrDlo89+y5UJdPD7bjn6rK8LwmMcbhHewuHAbxe8z6uK&#10;Atco8AE65Zw7eGeycYcCn2D8opjI1G5BL136lnx7S/nwGwTelN/w8W/HbxX4wPyGBXDn7bb8XhA4&#10;ktv80vLbF3hTfoPAS/efl/K7EPic3xS4DgXObADXZEpN4A7hU3Y4Ba5R4MPES0+NOxT4BHvghw8X&#10;Tw9nvHn4J7+Arwvb8479i/id55Jvb6krfou9a/kt9ia/++N32h//1h5Pgc+HAmc2gGsyJShw63Ag&#10;d2nLIFwCfrvgDZ+NAtco8MHK8CU3naHAJxg3ok9hrrn5Xvi6sO37jqvI7775DfvP4/kNAg/wGwQe&#10;4HfVx79Xi9+FwOP5TYF7Q4EzG8A1mfRz4FckEAhcG2YxXAJ+a/Cez0WBaxT4YJ277b7imeAMPhT4&#10;NONG9NHn2K2XwNeF6zc2nwv2lkr5XbrzXPLtLSXGbxX4KvJbBb4kv4tflvF7JT7+XQjc8JsC16HA&#10;mQ3gmkyJC1xqtxjeq8MpcI0CH7IHuO12pKHAp9n9/IoYdcJb0J97zF+05nfp0rdEfo/LbyvwSH5L&#10;wG8r8CnwGwReuv88nt8UuA4FzmwA12RKX+DapBxOgWsU+JDxkmxjDQU+tfSc/Jmrv1M8Q5wxpmYL&#10;+klXAb/B3lI8v8HeEvlt+Q0Cj+c3CLwTfsMCuPV2C36DwC2/2+0/b8rvQuCl/F4XuOM3Ba5DgTMb&#10;wDWZchG41s7hAOzInL1t+v6PAtco8IG77e4dxfPBGXAo8OkEJ+RHd64VTxJn8AlsQf/tA8+39u6D&#10;32Bvydp7tfitAl9FfqvAnbcb8btK4NbbnfO7EHgZvwuBN+e3J3BeOZUCZwsBXJMpHYHLt+QjP4Tk&#10;9lOExzjcIrxbh1PgGgU+fD/9+c7iKeEMNRT4FIKTsLb9/h8XTxJn2Pn+gz+CrwjbC467pJbfYG8p&#10;ht+lS98S+b0kv0HgAX7DArjzts/vqo9/rxi/qwRexu//8PrLKXAZCpzZAK7JlI7At5xxswhcA3X7&#10;tVsMb+dweM8n/SMFPo8CHz7uvB1+KPBxg9OvS07O5277u+JJ4gw7l171TfiKsO1/6nVV/C5d+pZa&#10;8xt2nufMbxD4yvEbBG4fg8Ar+L0o8FJ+Vwjc7j9vzW8K3A0FzmwA12RKSuBHfeg2KRLh0lgOp8A1&#10;CnyUdjz0s+JZ4QwyFPhY2bOuzZ6ZH935v4rniTPg7HvchfAV4dIt6PH8LrW31JrfYG/J2pv87orf&#10;IHD3OMDv4pcT5jcKvJTf6wL3+U2B61DgzAZwTaYEBd7I4YrwgR1OgWsU+CidddE9vCTbkEOBD5/D&#10;NgQnZGn7/f9UPE+coSa8Bf35x11StfN8yvx29h6F3yrw0fkNAu+E31bgy/N70P3nQX6DwJXf0q0U&#10;OAXOFgO4JlOyAo9HuBSPcGlJhEsUuEaBj9Wd2x8qnhhO/0OBDxmQ2wUnYRc3og8/4S3orz71OrC3&#10;FM9vsLcUw++YnefKb7C31I7fzt5T4zcIfHl+q8Bj+C0tz28Q+Gj8rhJ4kN+/SYHPhwJnNoBrMm16&#10;/JaPPustVySQL3CtD4dbhLdw+D/98yPFaSabwdPoPAp8xHgV6MGGAh8g8LYNTr9+vDzhkLO2tgu+&#10;FmxPPuSCGHtL8fwGe0u98hvsLZHfAX7DArj1NvC7SuDW26vIbwrcHwqc2QCuyZS+wLVJOZwC1yjw&#10;Ebv8pvuL54bT81DgvQbetsGJtyrepW/I+fZ3d8DXgu2lb7msK36XLn1LLfhdtfO8E347ey/PbxX4&#10;6Py2Ah+R3yDwCn4vCryU3xUCb/zx7wh+U+A6FDizAVyTKR2BH3jGzUd48LYpwmMcrgjvz+EUuEaB&#10;j1uGd8UbZSjwngJvu+B8W9tZF91dPFWc/ueCi2+FrwXba7d+JczvUntL8fx29ia/A/wGgS/PbxW4&#10;87bPbxC4fVzFbxC4fTw5fkfsP6fA3VDgzAZwTabUBK6BvW1NF8P7cDgFrlHg43bWRfcUTw+nz6HA&#10;Ow/I7YIzbXzciD7MxG9B75zfsPTdN7/B3lItv8He0qrzGxbAnbdH5/e6wA2/qwRexu9C4KX89gTe&#10;iN8UuA4FzmwA12Ta9IQtH33Om69IoINO3xB4GOFSU4eDt6uKdDgFrlHgo8dLsg0wFHiHAbldcI6N&#10;T8/Vt3Ij+iATswW91N5SKb/B3lI8v8HeUgt+i73T5jcIfEh+F79cjt+r8vFvCtwOBc5sANdkSkrg&#10;R37wNinS4YrwURxOgWsU+Oidcs4dvDNZ30OBdxKQ2wVn1/jsWfpD3Ig+yGw9+wr4QrC97r03DsDv&#10;0qVvydq7Q36LvZvyW+ydKr+lML+twCP5DQLvnN8gcLv/vHN+/wYFPh8KnNkArsmUoMAB4RN0OAWu&#10;UeBT6Lrb+f2+36HAlwm8bbMn1UbByVnP2NyI3vc88uhO+CqwPfOoz5Tyu9TeEthb8u0tZcVvFfjU&#10;+A0L4O5xC36rwK23W/F7UeCl/K5YALf8RoGX8rvJ/nPhNwWuQ4EzG8A1mdIUuO9wgDcUj3BpeYdT&#10;4BoFPpF4SbZehwJvF3jb5izdNDgh23P1dX/NN779zl33fg++Cmx7v+2K1vwuXfqW/J3nPr9h57ny&#10;G+wtLc9vsXdTfou9J8JvEPjy/Jai+b0h8Eh+q8BXi9+FwI+mwGdDgTMbwDWZ0hH4gZ7AtT4crghv&#10;7XAKXKPAJ9K52+4rnidOD0OBNw287QJONwpOwnCKlk4+55vFE8bpZ8Jb0A94z40x/AZ7SzE7z5fn&#10;t7P3WPwWe+fD70WBR/HbCrwpv1HgZfwuBF7K7yqBl/HbCbyU3xS4DgXObADXZEpK4Ed4/NYswsMO&#10;V4T37fB/pMDnUeDT6YEfPlw8VZyuhwKPDLxtA043yp14NTgt23Y89LPiOeN0PeEt6Hsc9ZnR+V26&#10;81zqnN9i7yX5LfZeOX7D/nP0NvyyjN8gcPu4lt/rAjf8rloAH4TfIHDdfy78/nUKfD4UOLMBXJMp&#10;NYFrIHBtOg6nwDUKfDrxkmz9DQVeG3jbBpxulIW3BKdiP25E729Kvwpc+5z0xbC9JbC3VLXz3Oc3&#10;2FuK4TfsPJ8mv8Xeg/EbBO74rQJvwW8lt328PL+rF8CX43eVwEv5vS7wpvymwHUocGYDuCZTSgK/&#10;yQk80uEAb6g/h1PgGgU+qW7jDZn6GQq8KsA2BJxuVFN7a+/kRvTe5titl8CXgOs3XntuU36XLn1L&#10;wO/SpW/J33keyW+wt0R+N+U3LIDbx035XfyyK35XCLw1v0HgpfwuBD7ffz4X+GUUuAwFzmwA12RK&#10;TOC3zmuA8EiHg7erinQ4Ba5R4FOLl4PuYyhwP8C2DSzdtHb2dqfu/86N6D3Mwz/5Bbz+bc855i8C&#10;/AZ7SwF+O3tX8RuWviP5Xbr0LZHfXfG7+GUEv63Ao/m9KPAJ85sC16HAmQ3gmkybHr/lo8988xUJ&#10;ZAS+gPAJOpwC1yjwqfWZq79TPGGc7oYCt4G3bWDpRgG8JTjrVuVO13r2/jI3ovcw19x8L7z+bfuc&#10;9MXIpW+plN+lO8975TfYW7L2TpvfVuCW3ypw5+0E+F0IvJTfVQIv43eVwGH/OQXuhgJnNoBrMqUq&#10;8Ek7nALXKPAJxotRdT4UuATYtoGlmwbwluB8W5U7RcOpmxdE6HzCW9Ab8RvsLS3Db7C3RH4Pw28r&#10;8FJ+q8Ctt6v4rQJvxG8U+GT4TYHrUODMBnBNpnQE/roSgWuTczgFrlHgE+ysi+6hQLqdnAUO2IbA&#10;0k0DeEv2NBvInZbhdK3d/yDvC9DlVL6ZnvesY/4iht+BneeW36X2loDfpUvfkrV3JL9h5zn5rbXl&#10;94bAw/y2Ao/ld9UCeFf8brL/vIrfvyYC/xYFToGzhQCuyZSUwA//wK2SJ3CtBuFSPMKlZRxOgWsU&#10;+DS7c/tDxdPG6WLyFDhg2waQblE7eEvuVAynaNtlN/598cxxuphLr/omvPht+73r2rC9pQC/nb2X&#10;5DcsfS/Db2fvtPkNH/923pa65beS2z6u4rcn8Ab8BoEP//Fv5TcFrkOBMxvANZlmV2J79pu/kEAH&#10;rgs8BuFVDrcIr3W4IryFwylwjQKfbI/uXCueOc7Sk5XAAdsQQLppAG8JgB3InX7htFwat4F0OPse&#10;dyG8+F2/deCftOP3MjvPR+e3szf5vSjwNvyuXgCP4HfFAviI/P61oyjw2VDgzAZwTaY0BT5xh1Pg&#10;GgU+2S6/6f7imeMsPTkIHKQNAaRbBPCWANiBGtlbkpM5N6J3Nd9/8Efwyrc977iLA/wOLH33zW+w&#10;txTmN+w8V36DvaUk+Q0f/3aPpXb8hv3n9nFTfhcC74rfVQIv43eVwAP7z4XfFLgOBc5sANdkSlng&#10;midwbUyHU+AaBT7l/umf/0fx5HGWm7QFDtiGANItAnhLAOxALeytfZ4b0TuayC3oYG8pkt+l9pZK&#10;+Q32loDfpUvfEvk9Or+LX0bxe3EBvAm/C4GPx28KXIcCZzaAazKlL3DNE7g2jsMpcI0Cn3JnXXRP&#10;8eRxlpskBQ7ShkDRLQJ1S6DrcK3t7U7mj/7P/1U8f5y2s7a2K2YLOthbCvDb2Tue36VL31IMv8He&#10;UpjfVTvPfX47e5PfVfy2Au+K34XAu+Y3CLyU34XAq/efS79Kgc+HAmc2gGsy5SJwyeO3qwbhUrcO&#10;p8A1Cnzi8ZJsnUxKAgdpQ6DodgG8JdB1uEbwltzpGk7j9/39PxXPH6ftfPu7O+Blb9vrzZ+v4jfA&#10;W4rceS613nkeyW9nb/LbeVv4DR//dt5WctvHw/G7agE8gt8o8FJ+d/rxbwrcDgXObADXZEpH4O5a&#10;6OE8fmsbCB/A4RS4RoFPvFPOuYOXpFp+EhA4SNsPFN0ugLcEug7UdNFbcqdoOHVr5/zVfymeP07b&#10;ueDiW+Flb3vVqdf79l6G36U7z7viNyx9t+M37DxXfjt7k9/O21X8VoH3xe+qBfAB+U2B61DgzAZw&#10;TaaE1sDfe9NhH7hVAnKX5glcG8jhFLhGgU+/627nu4FlZ3UFDsz2A0K3C9Qtga7DdW5vFzeiLzNr&#10;a7vgNW/b/eBPt+N3YOm7Nb/B3lIMv529yW/3yz74bQVeyu91gUfwu0LgjfhdCLyM31UCj/n4t/Kb&#10;AtehwJkN4JpMSQn88PfPBD5Bh0vW4RS4RoGvRLwk25KzcgIHZvsBoVsH8JZA1+H6s7ee1bkRfZmp&#10;3YJey+/IpW8J+F1qbwn4Xbr0LY3Fb2fv1eU3fPzbPS5+6fFbBY7ehl+W8dsKvEd+Vy2A98bvx1Hg&#10;86HAmQ3gmkypCVxbGuFSjw6nwDUKfCU6d9t9xbPIaTWrInBgth/4uXWgbgloXVtre8MJ2c+ezz/J&#10;jehLTOQW9Mil7yp+Ry59SzE7z6Uwv2HneTt+wwe/ye8Fb8Mve+Z3IfDe+F0IPG7/+brAv198CWU8&#10;FDizAVyTadPjt3z0mW/+QgK9zgh84g6nwDUKfFV64Ie8PXL7mbjAgdl+4OfWgbo1oHW4FvCWWthb&#10;0nM7N6K3m0ce3QkveNvvHfmZFvwGe0uR/C7dee7zG+wtxfAb7C0tz29n7xT5vSHwRvyu/vh3we9C&#10;4H3zu7ePfyu/H3fk5ylwGQqc2QCuyZSOwA/wBK5N0OEUuEaBr0q8JNsyM02BA7P9wM/LBOqWgNa1&#10;tbC3wru1vbVv3fcPxbPIaTJ33fs9eMHbXvLWL3S+87wPfjt7+/wuXfqWrL1r+Q0f/E6G31bgMfxW&#10;ctvH0fxeXAD3+F0IvAm/C4GPxG8KXIcCZzaAazIlJfBDPX5rivDpOJwC1yjwFeq2u3cUzyWn4UxH&#10;4GDs0gDPywTq1oDWtY1lb+2Df3p38SxymszWs6+AF7ztVafdsMzOcwn4XWpvqZTfYG/Jt3cLfsPS&#10;N/mtvxye31bgNfyuWgBvwu8qgTf9+DcFbocCZzaAazJtevxBH33WCV9IoNe998bD3v81Qfj0HU6B&#10;axT4avXTn+8snk5Okxld4GDs0gDPywTk1sDVtbWAt9ShvTU5yfNl33TCW9CffuRnluF35NK3BPwu&#10;XfqW+uO3s3ctv+GD38pvsLeUDL9h/7l7XPxyYvwuBD4IvylwHQqc2QCuyZSawB3Cww4Hb1fl8du1&#10;lMMpcO3A065ff/fPVqDPXP2d4unkNJlRBO5oHQ7wvGSgbg1oXdt07K197a7/XjyRnLgJb0F/8Vu/&#10;0M7eUiS/S5e+I3ee+/x29ia/G/F7UeB98tsIvJTfIPAQv6sWwFvxu+n+c+mxFPh8KHBmA7gmU4IC&#10;n77DKXDNCdx4gE26HQ/9rHhGOdEzpMDhC6oqkPOSAbk1cHVtfcNbglMxnKhdcGL/ADeiN5xjt14C&#10;r3bXv3/tua/eekOH/AZ7S13xG5a+I/kNO8+V387e7fgN9pbI73p+VyyA983vQuBt+U2B61DgzAZw&#10;TaZkBa4FEC6N5XAKXPMFbgNasCl01kX38JJsTadvgcMXTlXA5uUDcmvg6pgma+95s5M8N6LHz8M/&#10;+QW81G3PfP1ftOB35NK3VMpvsLcE9pbCO8+V32BvqVt+x3zwW0qG31bglt8q8Knwu0LgPfGbAteh&#10;wJkN4JpMiQtcq10MH9jhFLgWFrgNyMFG7M7tDxVPKidu+hA4fIEEAjYvH5BbA1TH1A7eUry9Hbld&#10;cEJ2wQl83sbpnRvR4+eam++Fl7rtpW/7YiN7S434DfaO4XfpznPL79Klb8nfeW75DTvPO+E32FvK&#10;h9/rAm/P70LgffN7LvAWH/+mwO1Q4MwGcE2mdAS+uVrg2nQcToFrB512nXtbD2wIBBRhw/fozrXi&#10;eeVETIcCh6+FqtyXVYcBuTVAdWTt7B0PbwngLcFJ2AUn7XlwVr/1pE/8p+K55NRNeAt6T/yO3Hku&#10;jchvZ2/yezr8LgTehN9VAu+E34+hwOdDgTMbwDWZkhL4Ie//mgTwtinCR3c4Ba5ZgduAE4HAJ2yY&#10;Lr/p/uJ55UTMMgKHF3w4+DrqJCC3C1AdUzt4S0PZG07jRXq2/+8P/X+Lp5NTPbVb0NXelt+dLH3H&#10;8BvsLQG/wd5V/Iad56PwG+wtrS6/rcAtv63ALb8LgS/BbyvwIfmNAi/jNwWuQ4EzG8A1mdIR+AHv&#10;ufHQM2cCDyNcGt3hFLhWJXAXACMc0IX12j/98/8onlpO3TQVOLyww8GXTFeBt12A6pgcvAe2tz3l&#10;QnBy9k7dRfY8f+3X/8/i6eRUz6VXfRNe57a933F1t0vfEvA7culb6pDfzt4+v2HnufLb2Zv87orf&#10;hcAD/C5bAC/ldyHwVvxe5uPfyu/HHEGBz4YCZzaAazKlJnAt3uHAb1evDqfAtVqB2wAe4YA0rPPO&#10;uuie4qnl1E2MwOEFHA6+NDoMvO0CVEc2CrwlJ20/OCF7p+siOL1LJ32cG9HrZ9/jLoTXuevxB/7J&#10;quw8V36DvSXgNyx9j8JvsLe0uvwu3X8+5/eGwHvitxV4U34XAu+I3xS4DgXObADXZEpT4BN3OAWu&#10;NRK4DUBSm6UO6ypeki1yqgQOr9Jw8CXQbeBtF4g6stbwliZobxc3oofn+w/+CF7ktue84eKu7C31&#10;x+/SpW8pht/O3j6/Yec5+b0kv63AW/K7bAF8CH5XCXzObwpchwJnNoBrMs0EvscJlyfQZk/gkiJ8&#10;ag6nwLXWArcBVGoDRrLWnXLOHbwzWcy0Fji81LsNsO0CTsc3GLwlgLcE3na5s64JTstFcBr340b0&#10;8IS3oL/i5Gt65TfAWwJ7S6X8dvYO89vZ2+c3LH1H8hvsLZHfS/IbBN6G3xUCj+P3osBb8fvfHfE5&#10;ClyGAmc2gGsypSPw177nxoM9gWtTczgFrnUicBsAJiZQJWvUdbf/oHiCOdXTSODwku488LYLOB2f&#10;g/cA9gZ1S+Bt26K6NTgVF8Gpu6qTPv6f1v6FP3KqnMAW9Ccc+Ced8Lv10rcE/C7dee7zG5a+l+d3&#10;6dK3tAy/wd5Sgvw2Ap8Qv+cCX5bfFLg3FDizAVyTKaE18NNuEIFrIHBtOg6nwLXOBQ6BbSIDZLJw&#10;vCRb7YQFDi/angJvu4DT8Q0JbwngLYG3bR68JTwJa3C6DqSn/fsffLh4UjmLE96Cvufxl/a09N3J&#10;zvNG/Hb2ruK3s3ckv8HeEvkdy28j8J74XSXwGH6jwCP4TYHrUODMBnBNpvnnwN90eQKJwA9531el&#10;GIeDuiFFeH8Op8C1A0+7TgwAVOgvZ+xGATgZdO62+4rnmFMxFQK/CF6fnWelDQGn4+sK3pH2BnVr&#10;4G1bJLwlOEUHKk718zP/577yfxRPKmdxLrj4VniF217xruuG4TfYW6rld6m9JeA3LH37/Ial71H4&#10;DfaWMuR3IfCx+F21AB7HbwpchwJnNoBrMiUocOtw4LdrXIdT4JoK3AaE6C9gdqOAoOyBH3JhMDRD&#10;Chy+oGxg6UYtCW+pEbwlULcE2LZ58JY2zrcQnJar2ji9L572uRHdn7W1XfDytj3x4E8DvKUBlr6l&#10;Un47e/fNb2fvSH6DvSXyuyt+FwLvgt+FwFtd/BwF7vH731Lg86HAmQ3gmkzJClyboMMlClzzBe4C&#10;V/QdGLtpINLc4iXZwjOAwOHLxwaWbtQU4C2Bt20evCUktwvOw1VtnNK9s73Ejej+fPu7O+DlbXv+&#10;mz4/Fr/B3q13nvv8dvb2+Q1L36Pw29k7Z35bgZfyuxB43/yuWgAv4zcFrkOBMxvANZnSEfj+ZQLX&#10;pubwf/z/UOCzRODuvT6wwQbYGCYwdouAqWl32907imea401PAocvE5v7smpXh/Bext6AbciDt4Tk&#10;1uD0G2jjNO6d4TX5FrCNG9G9CW9B3+eU63rlN8Bbqt153prfsPRNfq8cv63Au+J3IfDl+F0I/HAK&#10;fDYUOLMBXJMpHYG/9rQbtrzvqxLwW1OEVzlcET6YwylwzQrcBpywAUKGDIDdOrBrMv305zuLJ5uz&#10;OB0KHL4cbPBF1KKJwFsCbNs8dUtIbheceANtnLq9s7rmTv7yjYAb0e2Et6A/yWxBH2zpO8zvUntL&#10;pfx29q7it7N3Fb/B3lKY32BvaRl+O3tnwW8j8L74PRd4yce/G/G7agH8cAq8GAqc2QCuyZSUwA8W&#10;ac8RPnGHU+BalcBtwAwb4GT4gNbLB6ZdrT5z9XeKJ5uzOEsKHF72EHy9NG15dUst4C2BuiXANuTB&#10;W0Jyu+CUG2jjdO2dyTV3wnffAv7+wX8unlrOL395173fg9e27UVvuXxEfkcufUvA79Kd55bfsPTt&#10;87t06Vsiv4fmtxF4Kb9B4J3wuxB4c35T4DoUOLMBXJMpQYE7hE/W4RS4FiNwG9gDAreMEoi68wC9&#10;U2vHQz8rnm+OmaYChxe2H3xdtGhS8JYA2zZP3RJ62wVn2nAbp2jv7K25kzyc/D9x8b3FU8v55S+3&#10;nn0FvLZtr3z3V+LtLUXyG+At1S59V/G7dOm7D36DvaUwv8He0jL8dtiWpsPvdYEPzu+KBXDHbxB4&#10;iN9VC+CN+E2BLw4FzmwA12RKU+CDOVwKO1zyHU6Ba00FbgOTQECa0QNIDxDYeJjOuugeXpLNnxiB&#10;wwsYghd/61YI3pIHbwnJ7bIn2Npa29v16P/8X8Wzm/c88uhOeGHbnnbEfxxl6buK32BvqZbfYO8q&#10;fjt7k98bv+yI34XA++e3FXjn/C4EXsfvf0OBz4cCZzaAazIldSU2ELgWQLg0sMNn7/ko8PWWEbgN&#10;uOJnqTOpgM0JdOf2h4qnnLM+pQJ/5lEXwasUghd56zpRt9QO3hKoWwJpQ566NSS3y9I63MZJ2Ds/&#10;u8Lwdv3d//GPxbOb94S3oL/gLZdbew/D78ilb6mU387eMfyGpe9IfoO9pTC/wd5SFb/F3rX8tr8k&#10;v+P5vS7wCH5XLYBH8JsC16HAmQ3gmkxJCVykDfx2xTgc+O1q6vAAxfX9HwWuve6065wNgA2tA8aU&#10;BgyebIDbVenRnWvFs86ZT7zA4cXcOvdlpYGlG9UhvCXANuSpW0Jvu0DX4Tq0t34v+Dg3os8nvAV9&#10;33d/ZUh7L8Pv2p3nym9n7yp+g70l8ruW34XAp8fvQuD98LsQ+CK/KXAdCpzZAK7JNBP4Hm+6PIH2&#10;33rDljMKaQO/XRNxOAWuHXjadfouH8AAnFgmEE5p4N7VCvQ7hS676f7iWefMJyBweLkumf0icoRu&#10;19jwlpDcLtB1uFp7u9M1nMb93LcA/Y7AjegP/+QX8Kq2/d7Rn50mv0uXvsP8Lt15bvlduvQtjcVv&#10;sXdi/AaBj8jvQuCN+F21AO7xexMFPh8KnNkArsmUnMC1aTucAtecwG1WEQCM5bPwrgqIm2Rg5s77&#10;x3/+H8UTz6n6HPiRF8GLs1326wW+lFo0ZXhLoOtw/dlb40b0a26+F17Vtr1OvLLW3t3yu9beUi2/&#10;S5e+++A32FsK8xvsLS3Db4ftDW/DL8nvBX4vLoD3w28K3A0FzmwA12RKVODTdjgFrpUK3GZ1AfDo&#10;JLB3VcBXVttZF91dPPGcHgRuvy4k+Kpp0ZDwljx1S4htG9A6XC28JXdahtO1nzvVw7cA6cxP31k8&#10;wbnOsVsvgVe169dfe+70d54rv529Y/gN9q7iN9hbIr9r+W0FHuB3IXCP34XAPX4XAu+T34XAG/G7&#10;YgFcsEGBy1DgzAZwTaaEPgfuC1xalzbwW3P/FPjt6snhFLhWK3CbJQeApKsA3oEAnMyPl2Rz04nA&#10;7etfgq+OFrVWtwTk1oDZfp66NfS2DXQdbjB7a/Kt4Sc/31k8x/lNeAv6M47+bKm9pVH4Xbv0XcVv&#10;Z+/++A32lsL8dvau5bfYu5bf8Evyu+D3XOABfluBd8hviQKXocCZDeCaTOkI/DVbbzgQ+O3q0+FS&#10;pMMlffNHgWuNBG4DjYBVugrUHQ78yU4555uP7uQdm2bTTuDwIocvgdalB28p3t5wQi4tDG9JvyPI&#10;t4avfuuHxXOc34S3oL/oxCsB3tIy9paA30sufYf5XbvzXPkN9pbC9pbI7xXmd9kCeCm/C4E34jcF&#10;boYCZzaAazKlJnANBa514fAAxfV9WwzFKXCttcBtABVgTLeBumMCl2bVdbf/oHj68554gcOLGV7q&#10;rVtG3RKQWwNm+3nk1hDbNnB1bfHw7tze2vs+/a3iOc5vAlvQH/+6PwF7S6MsfUu1/C5d+g7zu3Tp&#10;W5osv8Xetfw29h6V30bgAX5bgVt+W4FbfoPA++C3FXhrfksUuAwFzmwA12RKSuAHnXGLNH2HU+Da&#10;AVuvUxUAGFoHgJFAOH0E5I4MsJpq//TP2b3U/QkIHF6uErykW+fIrQGqYwJya8BsP4/cLvS2DWhd&#10;W7f2didtOJm73Gkfvh1IP/n5/yye5pzm+w/+CF7Ptmcd85cx9h6G3wF7x/C7dOm7D36DvaUwv529&#10;ye/W/AaBt+F32QK45TcKvI7fEgUuQ4EzG8A1mRIUuHU48ts1qsOv/fr/+a37/m/tjvv+QfvG3d+X&#10;d+qphqfRea/b+mV5o2+dAIpYMrCNZOXca+DtRgFiV7pzt/3dndsfku74L/9PeEnk00c+dT288qVn&#10;HnmRvibhRbtk9qvJcjoy8LYLmF2aR24NsW0DV9cWA29pGHtrF16x/Y6/+79df/2t++HZT7LSl7Tr&#10;Ze/4Ui2/Ad4SwFvqdem7it/O3vH8BntLYXtLrfkNS99N+S3YzoXfFfvPa/m9LvAl+F21AB7Bb+kj&#10;f/afBOHYHQ/A12DaXXrVN+GsUrR4rFgmAVyTKVmBazEOB367+nY49JI3fx7PNamnArdZPwAtls85&#10;3AVsHiDAdrtAuavSXsdfDC+AnBOBw+uzdfarBr6gIgNvu8DYpXnk1hDbNnB1TDH2joe35E7OcNJ2&#10;udM7nPZd7huE/a7xyndcBU90brkt6L69p8ZvsPdE+A32lsL8dtiWsuO3EXgMv63ALb8LgQ/CbxS4&#10;h43yDv4L+ELLNDgsLI8ArsmUjsBfXSZwbSUc/tI3fw7PNannC9xmXQHk6CTQuARaHjIwducBhkfp&#10;qA9+bbfN58FrINuWFLj96pDgaycy8LYLjF2aR24NsQ2Bq2tz8J6+vV2/sflceK6zSregL7P0LS3J&#10;71p7N+V3qb2lsL2lsL2lsfhd/JL8ruZ3IfBO+F21AO5JozIKXIPDwvII4JpMCa2Bv/uG151xiwT8&#10;do3rcMm984N3hBoFHshiAyjSVaBxDZw8YiDqFe2VJ10Br4FsayFw+1UgwddIZIBtFwC7NM/bLpQ2&#10;BK6OqRG8Y+ztTr9wWra50zic3l3uGwF8g3DJP3rusVm/V37JO7408aXvML8jl76lEfkNO88la2+J&#10;/O6J34XAB+a3RIFrcFhYHgFckykpgR94+kzgAYcrwvtzuNTa4RR4ZOAQUEqHgcY1gPEEA/ROracd&#10;diG8DPIsRuDwUocvhPgA2zYwdmmet10obQhQHVMMvKV4eEvulAunYlsn9p51xlf3PSnfjei/veXT&#10;Iy59N+V37dJ3Fb/B3hLYW1qS387e/fO7sDf5jfvPe+U3Bd4uOCwsjwCuyZSawLVeHS7pb4C3aDb3&#10;fg7e57ncm0L3NjFDgW/e+mUxAGihUUAUAEzngcY1ADALd+Bp18HLIM+qBA4vaXjBN8pKGwJjl+Z5&#10;24XShgDVMTl4h+3t4N25veEEbtOzfeA7QvEbzHeQbDei7/mmz7Xj9+hL31X8BntLYG8pbG8pbG+p&#10;Nb9h57mUDr+NwEfktxV4Kb8LgffKb4kC1+CwsDwCuCbTTOB7vOnyBHq1EXiHDq994wVv12y1Dpfc&#10;e8RsBW4DQjQK6CKBbfoINO4CdjLbnsd8Fl4JGeYEDi9aCV7YjYIvKBsAuyrP2y6UNgSojiwG3lJP&#10;8JbgpG0Ln/8l/Q34jeOMrz73mEzfLr/8lC+H7S2BvaWJ8BvsPRF+O3tH8tthe8Pb8Evy2/F7LvAW&#10;/LYCL+V3IfCu+C1R4BocFpZHANdkSkfg+3kC14ZxuATv3lzurR68BbTJm8V9TrryGUf82e9FdZFr&#10;j2CRv62yI/vtoPd8BZBgA1o0DVQjOTb3HWjcBhbNs8Ped/OzjrxolMS9o6cv/he/6VL3yoSXbtPg&#10;C8cGuq7Kw7YLme0Hoo6sKbyHtLc7pcOp3lb8Hvhmsd4rT77maYf/mfT0svQfBXpqoMNKekqw3533&#10;lMP+1Pbkeb9blv4j2+7rPflQbPd5+vgZR392+aXvvvkdufQdw2+wtxS2txS2t2TtPSS/HbY3vA2/&#10;zIffRuAL/C5bALf8tgLvmN/SIRdveu35DA8LyyOAazIlJfDNHr9dq+JwDd5WVuXem8LbVsi92Z29&#10;320VvOeuCN67F8F7/UCABxuQo0VOOy5g8wCBxiFgKmsdHFgInpQBgheeBC/OFsEXCARfWVXBl6oJ&#10;vrRLglNEZAvnIu9MZXMnNzjpVeVOnnBStbmTMJycXe40Dqd3l/sN+A1iPfetBL7FuPTbEHx7csm3&#10;MOmA02/22/ze8l4zb//3lPTqea95z022/ea96rSSXjlvv8X2nac3GIPiL3gugb2liSx9x/Ab7C2B&#10;vaW++W2xDfyGnefqbfgl+T0uvwuBe7RgjNUGcE0mEfgfPfONlyXQq979ldnblPk7GHhb4wogXHJv&#10;nuBN1Ubrb7/gbZnL/QZ4Y2dz7wLh3aHNvZuEd5lVuXer8C4WWnj72yp4F14RvJvfCABQFXACAoq0&#10;C0QkgZoGDpRYGjgz2+CwlAaHd+DgpSXBy69d8IUAwRdRVfAluRh8IZcEJ4TIFs483nnJ5k5lcIqr&#10;yp0q4RRqc6dcOBXb3KkbTuku9xvwm8J67tsHfFtxtba3BOrWau0N/FZ7l/Jb7Q38bmTvAL8B3tLw&#10;S98x/I5c+pbC9pbA3tKq8Bt+SX6H+G0EXspvK3Dym7HWAVyTKTWBF+9X8na4BO9roYU3xK2C9+XV&#10;wVv8IlBBIGCGHyilXeAlDVg1YsDLmECtEw/+42OCQzRi8LLR4AXWLnip+8EXSyD4AjTBF2x58OUf&#10;38Z5xjsL2ey5C05rVbnTI5w2be40C6dfmztdw2nc5X4DfiNYz33LgG8lrp7sPcrSt9p7rKVvqQW/&#10;Wy99S2BvqSm/wd5Slb19fsPOcynM7wLbpkV7b/AbPvit3oZfxvB7bm/y2/C7bAGc/GZsmQCuyZSm&#10;wIv3LqM6XNLfAG/4bO4NIrxxhNx7TXgPWpV7Lwtvc/023h8vEbxZrwje928EVAgHAoEAMMsEoNKA&#10;XhMMmLpywR9ngsFLQoMXzzLBSxqCL4dw8IW2GHx5lgRf5o3aOLF45xzInazgJFaVOxnCSRJyp1Y4&#10;5doiT+Cz4OS/nvs2Ad8+XCnZW6qyd6Ol79b87mnpO57fYG8J7C31zW/7y1757exNfpPfjI0bwDWZ&#10;Uha4NhGHS/D+z+beL8L7SJt76wlvSQO5d7fwrtdv4x3zEsE7+OoAAxsBIcIBTvzANksG6NKAZyyx&#10;4OnW4IWxZPCi9YOXfTj4gloMvgzLgy/qRm2cRrwzDOROTXDKCuROgHBitLkTKZxgbe6EDCdqm/s9&#10;eMJfz31rgG8Zrhh7V/Eb1O2qtTfwW+0dz2+1d2Dp29rb8RvgrYG9pXh7D89vgLcE9pbA3lLY3lLY&#10;3hLw29nb5zcsfUthfhe/jOB3sdZtasfvmb1Xgd/rAh+Q3xQ4Y8sFcE2mdAS+36lfkfco8FZGc293&#10;4G2QK+xwqcbhUvRbOng7aHNvH+FtJeTeicI71Krcm10J3gf7bbyHXiJ4Tx8MkLAR0CIcoKU0kM/y&#10;AcxsADk28eDps8GTvnzwsiwNXt7h4AvHC77iyoMv4UZtnDS88wlkz0VwmqrKne7gNAi5kyecVG3u&#10;JAwnZ1vxe+D0bloJezt+g7q1rpa+Qd0awFta9aVvKWxvCewtxfMblr4j+e2wveFt+GVH/Hb2XiF+&#10;g8DJb8ZWOoBrMqUmcA3e1mjurQ+8JXLpO6cAxSMdHniH534DvDWE3LtJeJdpc29MJXjPWpV9+wvv&#10;jP3cu+rZG+slgjf61QEbFgJy1AaeKQ1c1FXgNwjgx4YPnhEbPJVdBS+80uAFXBt8gXjBF1d58KXa&#10;tI3zg3f2gOyZB05Kgdz5DU59NneqlOAsanMnXjghu9xvwFO6KQxvaWB7S8PbO8BvgLcWY+8p8xvs&#10;LYG9pbC9JbC3lDC/nb0nzu9C4B6/C4GT34xNJoBrMqUpcA3e4mjubRC8PXJFOjxE8fU3c/Amz+Z+&#10;D7xTtLl3lvCmE3LvU+H9ayD7hhjeK/u599mzt9pLBO/+gwEnFgKKxATaKQ3U1HmAPT+AImsdHFg/&#10;eGo6D15apcFLNCb4QvCCL6LK4AuzUQtnA+9cAdnzDJyCArkTGpzoIHd6hNOmzZ1m4fRrc78HT+Om&#10;ZOwN/FZ7l/Jb7b380re1dym/4+3dLb8B3hLYWwJ7S2BvqSm/nb2r+G2xDfyGnecb3oZfevau5Xfx&#10;ywnzuxD4SPwuBO7xuxA4+c1YnwFckyllgWvwdkdzb4ngrZJrOg6X3HtNeA8KuXeu8I42kH2LDO+e&#10;/RbefC8XkCAYMAMDpcQEFqoKWNVf4MOqwJnZBoelKjjI/QUvm6rgRRgTvNTLgi+WyuALsGkLX/ve&#10;mQGyZxU44QRypy8Jzmw2dzKU4Dxpc6dWOOXa3O/BU/d67iQPJ3+X+zYB3z5c7hsNfANywXcrTe1d&#10;xe+Avbn03dXStwT2lsL2lsDeUjy/YelbiuE3/HJa/F6391j8LgROfjO24gFckykdge976lfkLQu8&#10;lXHB+x7NvT2Ct00u9wYL3ni53Fs0eOu20Pr7PHj/Z3O/B95H2tz7TnhLCtk3svAeN5B90wzvp/0W&#10;3o4vHVChLhDIQgCYyEBKgYBegwW2rA3IuhLBHyEmOErDBC+JQPAyiwxe0mXBV0Rl8IXWooWvdO88&#10;ANlzCJxeAtnzFZzKIHcChBOjzZ1IJTjH2jZ+G5yr13Mndjjhu9y3BviW4XLfXOCbjgu+Q2kx9gZ+&#10;j2hvCeAtdbL0PTV+g70lsLcUtrcE/Hb2ruK3/SXwu8C2Kcxvh+0Nb8Mvjb2z4rcVuOW3FbjltxV4&#10;Kb8LgXuEYIy1DuCaTKkJXIO3NRq8AXK5t0rwFsrl3mzBm7D/P3t/HndLVd55w3k7UfEAKogoooKY&#10;2Emn++nn6Y4cEZBZRJkOIGJyiKJBUUHjdAAZ1KDgyDwPDigKiTKocQA1ifFoHKKoSbRxzNOYmO7H&#10;oZ/ufrHff/q99r5WXXXVdw27ak/3vuvU+nw/fDj7rl133VVrXev33av23obFNcS4BlXmQxb02DaI&#10;lcCSKBIqsFyLyFvGx2gk7Bgf0EcZfWagEJOAmRC4TXugUmVgaGsIBHWdgj9qDcGFLoMu1B502hTo&#10;9iUwoKajMaijUQ98xUAxKWMFCoULWLlDGQRWPFFUPbYNi7PDijmKvGHTAaYJwyYUTDQGJibFJi9Y&#10;t5J0b9NvWLei7g39VvdO6re6N/Rb3XvdLX3H+j3HpW+h7N4C3Fvw7l3Wbyx9C23027n3oN/L1m9v&#10;4IN+DwzMHYhrbxgZ+F4nXNsDxMA1rFiUQcRREIYMi02IU4YFLwQyz3w9XEDK9FgwFZBZgSVdJOAy&#10;PlgjcydppPZ5ALWYBKQlAcynE9CticDlBlYcXL6JoHt0At0yA7p3CQyc6WiM32h0x/j6gNJRxsoR&#10;ylSM1TeUPmDVEoXUY9uwIDv67d6m3xBvZc2XvoUVXPoWyu4twL2FnHtPrd+Q7Zb6jTvP1bfxz4J+&#10;m3vPWb8r916iftcGPuj3wMB6BOLaG3po4IrFGsQdBcHIsAiFaGVYCEM481iSQ8JrUCVCJEWPbYPE&#10;CSynIr/GWPZFJi7jozZSeBIf5Udpfh5AOVoAn0kAL+oKlKwlEL+BJYPL0RJc+q6g42VAB54ABsjU&#10;NIZqNJZjfDVAoShjxUdAXQJW0FDogJVHlE1gm7ECV1i5Rhn3WNnHdGDYxIEJxcAEpNgk5WcuT1f3&#10;Fpbv3sISlr6Xr99wbwHuLcC9hfb6DfcWoN9Y+lbZ9vod/rlt6DcMfM767Qy8od/OwBv67Qx80O+B&#10;gUUDce0NvTVwxSIOoo+CkOQpe7iwfA8XkEGBJVckWuCjMFJyGR++kctzNPL9nICKtAO2kwbiNB2Q&#10;t05AFwemAKe0K7iaU4BOlQdddDIYCFPTGJXRmE3ixz7KQhlfbVCIgJUvAZXN4+shSqWn3gwl12El&#10;GqXbs4LuXV767ure0G9176R+w7qVbWTpW4B7C2X3FlZEv4NsOzrqd3DvQb8n6Pdg4AMDiwHi2hv6&#10;8z7wvVMGrljcQQwykJmMlh4uILcZFvIQ/hpUYREhEthmiKTAB1lkXODDMXLzRHwiR1hP4kP/KPfP&#10;D1hKO+BCaWBWswDNmxrY5jYITsjU4ALNArpNHnTCyaCrzwIHYDRCk/hhjgpQxtcWlB3g6xVKGbAC&#10;iMIIbDOWWYeVZZRrT1m8hbJ4C5hljAW5N/Rb3XtxS9/q3v1b+hbg3kLZvQW4t5Bz75x++38m9Rv/&#10;bOp3cO+W+m3uPRf9Hrn36uu3M/BBvwcG1hcQ197Qp09iu0WzCwKNsYYeLljmQxZsUGVHZEpgmyGh&#10;Ah9tkXqBj8tI0hPxGR3xPQdlYH5AYLoAWcoC+5odmOF8gb6uIDjg+YJTPTvoDJNAH2sFuvQscKBF&#10;IzGJH9EY7BPxlQRFJsaqEwoXsHInoBJ66s1QVB1WhFGcPVbMUeQ9K+7ept+wbmV29xZy7r38pe/5&#10;6jfEW4B7C3BvIefebfQbS98C9DvItqPf+j1y70G/BwYGHBDX3tArA9fIslAPL6i4RTdEOo9FQETD&#10;BlWURMQEtpmAzAos6SIBx/gAjWw9ER/ckekLUBLmCtymC1CpCcDT5guscsDAiZo7uMqTQBdqCzrt&#10;7DQGVDTicvjxi6E9EV83UFJirByhTMVYfUPpA7YZC6nDCi8KsscKOAq7YVMApgYDU4lhkw4mIyPp&#10;3sIi3Bv6re6d1G9YtxK7t+l37N6dlr6n0O8lL30LZfcWJuq3l+3p9Nu5N/Ubsu31O/yzqd/m3l6/&#10;8cbvoN+Vexf0G+4tzKjf3r0H/R4Y2GaBuPaGHhq4su49XKiSJRInsM2QX2Ms+yITx/hIjbTdBp/m&#10;EfQLeHMYycO8gfl0BLo1GejcooGdrmvwpy0aXLh2oHt0AN1ydjhwopGVw49TDOE2+CqBAhJjxQdF&#10;KcYKGgodsM1YNptYsUUR9ljRRjE3rOxjOjAwfRg20WACMnSeivW74N5CV/cWFrr07d3b9BviLah7&#10;T730vbb6DfcW4N5CQb+Td557/YZ7q2x7/Q7/HPR70O+BgW0MiGtv6I+B/17TwJW18nDBUh3SnsfS&#10;IVJjA5c1kUGBbYZEG2NpGCk5ic/ZiOAT8RFfgAAUoFQsAHjRVMDKWgH9W32gxwY2W31wIVqDi94Z&#10;dLy5wAESjaAcGJIYsG2waoBCkcRKjYAqBKx8CahsoN4SpdJhpRUl12MlGqXbY6UeU4CBKcOwyQWT&#10;jjF39y4vfc/dvZP6nXNvoU9L3wLcW8i596L1G3ee176Nfzr3XrR+j9x70O+BgYE5AXHtDf0x8Ke8&#10;8BbNLgg0FnQQgAyLSohQBiKXYeEMoc1jIQ/hz2NhESGSVLkTeRTYZgIyboyFY+TmJJa8BYTyNvjc&#10;DysoQ9lYGBCnaYG/dQPSONAJnMzu4FJOAzrVHOFAiEZKAT/6MDDb4Mc+ykISKywCag7w9QqlDNRb&#10;ojA2sXKKMuuxsoxy7bHyjrJvYJowbELBRGPYlISpapXde02WvteLfpt7t9FvuLeQ1G/8s5N+45/T&#10;6Tfe+D3o96DfAwNrBcS1N4wM/DdPuLYHiIFrUlmyhwuW1ZDhDAt8CILAsiMyZQOXRJFQgd8SqTfG&#10;4jKSdBIfx5HUW+J9AKpQBhIiwFLmC+RqNiB70wPt3EbASZgNXJrpQYeZO+zt0Ygo4EcZBmBL/EhH&#10;EUhiZURAhYmx6oTCBWyzESiGDiueKKrASjFKtKcs3gKmBsMmEUwuhk1DmJ7auDf0u417Q7/VvWdc&#10;+lb3nn3p27t3Ur/buPei9RviLcC9hYn67WV7on4H2XZE+h3cO9bvINuONddvc+8+6Xcw8EgSBgYG&#10;FgTEtTf00MCVFfRwwfIfcqHHoiQiJnHBFJkV2GZIwEksQCNbJ/EBXUB8b4OXBAEKMRH6yeKBgM0J&#10;+OH8gc2uOTi8xYCTPAfQGRYBu3TU58tgQGG4tQGDGkM+iRUNAfUkxsoRylSMbcnS18QKJgqpxwov&#10;CrLHCjgKuwfTgWETByYUw6YeTElTuLfpN6xbSbq36TesW/HKbcTubfodu3dh6du7d1K/1+/St1DQ&#10;74l3ngvlO8/rR6bVb3PvWL/NvSfqt7n3NqXfwcAH/R4YWAEgrr2htwauJD1cmNHDBSQzw2Ic4p3H&#10;4iBiIrBkicRJqpyK/BpjWyITJ/GpGoE7iU/tyPQtgTxALSYCdRHgNosDnrYA4JYDAk7RnMElXhzo&#10;tAI69kQwcDCsWuLHL4Z2El8fUDqSWPFBUYqxLVnomlh5RNkEVmxRhD1WtFHMPaj/hk0WmESMpbm3&#10;MEf3Ti59e/c2/YZ4K+t66VuAewvt3buNfifvPPf6Hbk39RuyPej3oN8DA30F4tobRga+1wnX9oD/&#10;mDJwZTU9XLB0iNTosaCJAJqgSq5ItDG2JVJyEh+1kcKT+CgvIOi3BFIhwDomAqsRYD5LAFK3LGCq&#10;6wj8IcsAl2wJoFsK6LptwOjA8GkJhioGchJfDVAoklipQQmKsS1HoLI1sZKIUumx0iqg6nqsUKOA&#10;Gyj4HpsgMHEYq+zegrduI+feyaVvWLeyOkvfAtxbgHsLXd1b6KTfyaXvqfUbS98q216/wz876Hdw&#10;78n6Xbl3Z/2u3Hul9DsY+KDfAwMrD8S1N/TKwDW4INAY03m4MLWHC5bwkPw8lhQRIoHlTuRR4oIs&#10;Mm6MbYncnMSHb+TyHD7fI/13Ar4BG2kDnEeBGi0NSODAEsAlWCbodQI6ZxswBDBAOuFHJQZsDj/2&#10;URaSWGFBwYmxLUeglDWxAojCCKycosx6rCyjXHtQ5D0t3RsTjbBk955i6du7t+m3d++u+j3j0vfU&#10;+g3xFiDeAtxbgHsLcG+hoN8Tl74F6Dfcu35kfvpt7j3od1f99gY+6PfAwFoBce0N/THw33vhLRJW&#10;LMQg3BgzeriANGYgwHks8CEIeiw4CsiUHouhAhIqcdEWqTfGb4wwHePjuICwnsPnfihBJ6AiAlyl&#10;DTAiBeK0VkAdB1qC07hWoFMp6H4tQT/HQOiEH30CxmYOP8xRBJJYDUF5ibEtR6BwNfEVD8XQ4+sn&#10;SqvHSjFKtAeF3VMWb2ER7p3Tb3Vv6PfquHdSv+e+9C3AvQW4twD3FuDeAtxbgHsLOfdur98J2Y4f&#10;idw7p9/4p9dvLH17/cad50G/K/ce9HvQ74GBlQLi2hv6ZuCKBRoEHaPs4QUVn+jhAvKcx/IfcqHH&#10;ciQiJvDBFJmVuLCLHBzjN0a8TuIzOuJ7DsgAVKErsBQ4THugTArkanWAfPYe/PmrAzqMgq7VHnRm&#10;Ab29ExhoGIY5/IjGYE/iKwaKSZJ6e5SpCKtvKH3ACiYKKbDai5rsQSU3rOxjOvCsuXubfsO6FVi3&#10;ou4N/Vb3hn6reyf1W917W176bqPfE+8810ece5f0O8i2YxH6jTd+91K/vYGX9Hsw8IGBtQPi2ht+&#10;beeDz/rN46/pAf/RGbhi4Qahx1hlDxcsWSJxAsupyK8JXPxFLI7xGyNzJ/HBXUCszwFJgEJ0BfYi&#10;wHA6Aa0y4GDrC5jtksHBrC/QDQx0m06guwro0l3BgMJwK+AHL4Z2El8fUDqS1NujKEVYQUOhA1Ye&#10;BVROjxVbFGEPSrfHSj2mAMMmC0wiwoq4twDxVha09K3uPXHpW9173S19t9Hv5NJ3Wb/DP/P6nZDt&#10;5iPm3rF+m3vH+o07z+ei3yP3HvR7YGBgfkBce0OvDDwElyYWdBCADM1JsYpbtELkMiycIbR5EPU8&#10;Fg0FpEaPpUwE0BhLrki0CVwgRlCO8RsjhefwaR5BvwDkAWoxBXAbAf7TFaiXB7Y2sK7BxfWgS3QF&#10;HVJAp50CDBwMqwJ+nGII5/DVAIUiSb09SlCElS8BlQ1YSUSpBFZdUXg9KNceK+8o+4ZNEJg4hG3T&#10;vU2/Y/de/tK3APcW4N4C3FuAewvt3VuYqN9w7/qRlH4n7zz3+h3+uWD9hnsL3r0H/R4YGFgoENfe&#10;0B8D/71TPiAxpQ4xTSz0IAwZU3u4YFkNGc6D5OexpIgECSx3Io8CH2SRcRO4iIzoHOM3FhDNk/iI&#10;L0AACkAqoBzTAfNRIEhTAEPzwOsGVhBcMg8u9BSgsynoltOBAYLhUwBDEgM2hx/4KAsxfmMWnAhf&#10;r1DKgBVAFEZg5RRlFqA+G1bMUeQ9NilgsrBJBJOLYdMQpqd62orEWym4d06/Yd2Kujf0W90b+q3u&#10;ndRvde/k0rd3b9Pv2L17ufQtJPU7IdvxI5F7L1m/zb3nqN/m3oN+DwwMzALEtTf0zcCVOtA0sQCE&#10;YGRYhEK0ssiFKOax6IZI50EK9FhwFJApPRZDBSRU4KMtUm8CF5qRp5P47RHWcyD6QwzKwDdgI1MD&#10;NVIgUVMDnQPwwIGFgpMPcOFmAX1JQJebGgwBDJAyGHoYmDn8GMfwT+K3Z3mJ8NUJhQv4iodiCKx+&#10;orR6UJA9VsBR2D02EWCCsIkDE4phUw+mpHqqcr7tWah7m3579zb9hngrnZa+vXubfpfdu6DfEG8B&#10;4q3AvQW4twD3FuDeQif9nrj0Xct28xHn3pP1G/+M9dvcO6Xfwb1n0W/ced4T/XYGPuj3wMAKAnHt&#10;Df00cKUON00sDCEkGRanELMES2BIZobFOMQ7D0IhsByJfAl8MEVmBT7sIgcncDEaCTuJ3x4JvgCU&#10;AMJQBioiwFWmBu5kwLJmBPqXBAI5MBGcwCS4EDOCTmKgU80C+jkGQhkMMQzAAn5EY7An8duzmET4&#10;WoQyFWP1DaUPWMFEIQUowh4r2ijmnqR4CzZZYBIxbLrBNFRPT81py5iXewvLdO+kfsfundTvNVn6&#10;FmZxb2EK/Q7/bKffQbYd0G8sfXv9xtL32uh35d4F/YZ7C4N+DwwMKBDX3tBnA1fqoNPEghECk2HR&#10;CpFLmOjhgqU6pD0PMqLHYqWAxAkspyK/xvj4i2ScwAVrZO4c/imI9QWgChCJicBS4DCzA79SIGNz&#10;BNJYBhbaS/Anl8HJnCPoAAZ6y4ygMwvo7WUwlDDQCviRi0Gdwz+FpSPCVx4UpRgraCh0wFdIFE8P&#10;Sq7HSjRKt8dKPaYAwSYITByGTTGYeuopKZqtlNV0b+i3uveaLH0LcG8B7i3AvQWItwD3Fuau33Dv&#10;+pG8fidku/mIufc0+l25d0K/K/ce9BsCMDAwsIZAXHtDfwz8P5zyAUktiDJGHXqaWEhCePKsoYcL&#10;ljIRQGMsuSLRxvhAjKycoJm2EcST4CmI+wWgEBCMicBeBBjOXICDeaBtCwLaOTVw3QWBXzo1OAkL&#10;AhfUg24wF9BdBXTpiWDIYEAVwCDFEM7ReBYKRYSvMyhBMVa+UNZirCSiVAKUWY+VZZRrj5V3lH1h&#10;pdxbgHUrBfeGfqt7z7j0re69IkvfAtxbgHsLcG9hCv32/5y49F0/knHvsn6Hf+b129y7k35j6Xui&#10;fpt7L0K/R+496PfAwIAD4toberUGLmFFEwxijVEHoIiWHi4gjVlQQ4DzWOBDEARIkMByJ/IosCAr&#10;IOPG+IiM9JzG5W9E8xz+KXCAMlALiEcb4DYKFGhewNYANG+tgNOuCTiktQIXCODizhH0RgGdtg0Y&#10;Ghg4Zfx4xFDN4Z/CgpDCVxUUnBhfr1DKgBVAFEaAogqsFKNEe6yko9QLZfEW5uvewtTuDf1Ourfp&#10;N6xbaenept+xe2/LS9+1bDcfce49Wb/xz6n1G3eeD/o96PfAwDoC4tob+mbgyvI9XLDchjznsfyH&#10;XOhBoAQWQwUkVOCjLVJvjA/NyNNpXChHXi/gnwUxKAPlEOAkLYH8CBCkuQO1i4EZDswRnOoYXKy5&#10;g86moE+2AZ1fwAAp48cdhmQB/ywO/xS+hqC8xPjqhMIFfMVDMQQopB4rvCjIHivgKOyClX1MB56k&#10;eAv1dBPNRMqi3dv0u6t7Q7/VvZNL3969Tb9j9+7T0ncb/cY/2+t3kG1HUr/NvddMvyv39vo9cu/5&#10;6Hdw70G/Bwa2cSCuvaE/Bv5/OQNXyh4ulD28oOIWyBDUBItxiHcei4OIiQD5EvhgiswKfNhFDo7x&#10;MRoJO4tL6gjxBfyzIAwTgY1AV9oDNVIgUYsDNpgDVjngwblKgtO+ONCRFHS59qCTYwhMxI8vAaMv&#10;B57FkZ7CVwwUkxhfi1CmYqy+ofQBlE1gxRZF2GNFG8VcsFKPKcCwyQKTiLAe3VtoufSt7p1c+vbu&#10;bfodu/fyl74FuLcwhX77f7Zc+s7pd3Lpu6zfWPpO6Xdw71i/zb1j/YZ7C4N+DwwMrAIQ194wMvC9&#10;jr+mB4iBa3BBmllZDxcsHSI1AiROYDkV+TXGx18k4xgfrAXE7jTN+I5wX8A/CyLRBrgKTKYT0CcF&#10;orUcoJFtgJ2uU/BHtQGnbjmgkyjoTp1ANxbQzyfix5GAUVag8UQM6gy+OKB0xPjKg6IUYwUNhQ6g&#10;SAIrrSi5wAo1Crhg5R1l37AJAhOHUBZvYY7uLXR17/LS90T3Nv327p3U721z6XuSfmeXvmvZbj5i&#10;7l3Wbyx9z0G/K/f2+o07zwv6DfcWptTvyr0H/R4Y2DaBuPaG/hj4f3jBBySjaILJeXhBxTUzxSpu&#10;MQvxy2NZDRlOsISH5OexsIgQCRBAYyy5ItHG+ECMrJzEp20E8Swu0yPul/FPFOAYE4HDCPCcrkCx&#10;DPjYGgId7Q34M9cQXHoDXaUr6KgCOvNEMFgwlMo0novBm8HXAZSIJL7OoATFWPlCWYtBYQRWTlFm&#10;PVaWUa4FK+Yo8h6bFDBZCKvj3tDvJbu36Xfs3ut36burfkfu3U2/wz/z+m3undXvyr0T+l25d6zf&#10;WPoe9HtgYGBtgbj2hr4ZuLIePVyw7IhMCZBHYyzLIuPG+IiM9JzER3Ck8yzNrA8NKIPnQj/aAMNR&#10;IEJTABMzYG7rCwjw1GC36wtcUAMdYArQCRV01zZgUGDIlMFzOVQz+FGPgpDEVxUUnBgrVgLqGEAZ&#10;BFY8UVSBlWKUaMEKOAq7xyYCTBD1xBHNKYpNPZiShEW7t+k3rFtR94Z+q3tDv9W9od/q3smlb+/e&#10;pt8QbwXiLUC8BYi3AvcWIN4CxFtYgnvXj7TTb7h3/chU+o2l7zXXb3PvQb8HBgamAOLaG0YG/qTj&#10;r+kB/9EZuDJ3DxcsgSGZGRbjEO8Uy3/IhR6LkgJSJkBCBT7aIvXG+NCMPJ3D53JE9ixNAYAelMFz&#10;BZhJS6BAAkxpauBsHmjewJqDC+TBZZ0adDMBXbEl6PYChkYZPJdDMoMf3QLGfhJfQ1BeYnx1QuEC&#10;KHrAV0sUUo8VXhRkxYo2irknKd5CPVlE84hi0w2mIWFt3VuY+9K3undy6RvWrUC8BYi3AvEWIN4K&#10;3FuAewtrrt8Tl77rRzLuPbV+487zWfTb3Hsu+j1270G/BwYG0kBce0OfDVxZEw8XLNUh7QkWBxET&#10;gSVLhM4YZFbgwy5ycBKfpBGyk/ikjhxfoikG0IaJ4OmQlvbAkRSo1IxA8GIghwNzASc5BpdpRtCF&#10;FHS29qB7o/NPBE/n0MvjxzKGeQ5fLlBJYnwtQpmKQZUDVh5RNoEVWxRhwUIrpo8AAOhzSURBVEo0&#10;SrfHSj2mAKGeIKK5Q7EpBlOPTUmYqgwot7HK7m367d27oN8QbwXiLUC8FYi3APEWIN7KEvS74N7t&#10;9dvcu6zfcO/56re596DfAwMDawvEtTf0x8D/w/PfLxkFUcaw0IMwZCEJ4cmoY1aEhTOENo+FPIQ/&#10;xdIhUiOwrIkMCpBfY3z8RTJO4rM1YncOn+AR7ks0hQE60QbsAT7TCUiUAeOaC3DCHHDLAQGnKAdO&#10;+FxAxzDQkTqBDiygh08ET+cQy+PHrIARncRXBhSNJL7yoCjFoKwBK4YoksBKK0quYmUZ5dpj5R1l&#10;X6gnhWi+UGxawXRj0xCmJ8P7tifp3kLBvXP6XXBv6Le6N/Rb3Tu59N3SvQWItwDxViDeAsRbgXsL&#10;EG9hCe5dP9JFv/HPOeq3uXes33BvYXr9rtx7Lvo9cu9BvwcGBppAXHtD3wxcQawxLAAhGFlgQpDy&#10;1KkrwrIaMpzHMh+yoGBhESESWPQUkEoBEm2MD8TIykl84EYWz4FYj9BfAiIRmcZE8HQFwtMVuJYB&#10;N5s78Mk2wFTXEfhD2oDTNXdwuT3oIZ1A51TQjduAPXAo5cHwxODN4esASkQSX2dQgmJQxICvfiiM&#10;wMopyqxgRRjFGVg9R52vp4BodjBsKsEUY1MPpiTDJi+g7p1b+p7CvaHfSfc2/fbubfoduzf0W917&#10;m1r6rh9J6XfLpe+yfpt7Z/U7tfTdVr8r907od+XeK6jfI/ce9HtgoO9AXHtDPw1cQcQxLAwhJAlr&#10;6OGCZUdkSuDDKHIqQMaN8REZ6TmJj+ACAnoOxH3IwASajgEDaQl2IsCIpgA+5oHFLQeo6boGf9py&#10;wEX04NJPAbqfgl7aBuyBg6UIhiEGaQ4MeRSEJL6qoODEoGTFWK1DGQRWPFFUFSu8KMgeK+Ao7EJd&#10;9qMZwVh37m36PZ17m3579zb9hngrEG8B4q1AvAWItwL3FiDeQlf3FqbQ74J7T6ffhaXvWL8Ld54H&#10;/a7ce176jTvPC/oN9xbUvReh3+beg34PDPQMiGtv6LOBK4g7hgUjBCbBshQyllEHsgiLcYh3wBIh&#10;kqJgUVJAygSWTZFZY5B6k/jcjEidxOdypPYC0ABIwgSgH5GftAQ7UaBMUwN5A7C+gSWDywFwKacG&#10;XUtBJ2wJdjICg6IIhhsGYwE/ujHwc1j1QGFJggIVY8UNRQ/4aolCKliZRfkFVrRRzIW61EezgJEU&#10;b8GmGEw9BqYqY1twbwHiLUC8FYi3APEWIN5KV/2e+9J3G/2Ge7fT7+bSd0a/sfQd6zfuPPf6jTvP&#10;l6zf5t6Dfg8MDAgQ197QHwP/P5//foksiDIGoo9hIQnhSZjo4UKdzyIs1SHteSwgIjgqliwROmMs&#10;rSLFxiAHJ7EkLSBkJ/FhXUCULwA9gDxMpmkmUJdOYFcKtGpGIHtJoIsDU4BTmgSXZkbQbRR0sE5g&#10;V+z2k8CwwqArgIGMYZ7E1wqUkSQoRzFWylDiYqw8omwqVlpRcj1WolG6lbq2R2VfsQkCE4dg0wqm&#10;GwPTk9HJvYWCewtd3Rv6re4N/Vb3hn6reyf1G9atQLwViLcA8Vbg3gLEWyi79zL120y7lu34kXb6&#10;nb7z3Om3uffS9BvuLayEflfuPej3wEA/gLj2hv4Y+P/1/PdLUtH4glhjIAZ51tDDBcuLyJGKZU1k&#10;0BjLr8i1MUjGSXy8RvLOgRCPiF8A2gCpaAW8JRKbTmBXBuxrXkARC0A4tylwKgrg9M4R9AcFnacr&#10;2NsI9O1JYPhgcJXxAxbDOYevDCgaSVB8YqxwCahpwIohiqRihRQFFlhZRrkW6mIe1XnDJgVMFkJZ&#10;vAVMScbS3Bv6nXRv02/v3qbf3r1NvyHeCsRbgHUrEG8F4i1AvAWIt1LW7xVZ+q4faep30r1n1G+4&#10;twD9NveO9dvcexb9tjd+d9bvyr0H/R4Y2JaBuPaGvhm4MqOHxypukQtRzFNHtxSW+ZAFPRYfBSRL&#10;waKngFQKfJxF0o1BVk7iA7eAOJ7DJ3uE/jLQCchGW6A0kfZ0BXvzQNIWBCSzPfDYFQEH2QmcmUWA&#10;S+xBx+gK9hZA720BhgkGURk/NjFsc6AIoEQkQamJ8ZUKRQz46ofCKPjKiaLqsSIsoD4LdQGParth&#10;EwEmCJs4MKF4MA0Za+Xept/LcW8B4i3AuhWItwL3FiDeQuzeq6zfcO/2+g33HvR70O+BgX4Dce0N&#10;IwPf67ire4A3cKXs4QISkmFxCjFLsASGZOapk1yE5T9EQ2BpEkFT8WEUORX4gIvsmwQBOolP4cjo&#10;BXzihwyUgWYI8JC2QHgiL5oO7BNA6pYMrHVlwWEvGVwygMs9HdjnCHTOdmAgCBgsZfwYFDBCc/jx&#10;jlKQBCUlia9LKFkxVutQBhUrlSihwAovCrJQl+uokhtW9jEdCDZZYBLxYN4xkuItrKB7Q7/VvZP6&#10;DetWIN4KxFuAdSsQbwHircT63ca9F63fSffurt/Zpe+EflfundXvyr0T+l25d0K/K/eO9dvcu4V+&#10;B/ce9HtgYKA9ENfe0B8D//fPf7+kFkQZYQU9XLBEiKQILF8idyqWTZFZY3zkRRpOglSdxEdzAcE9&#10;BzQAkjARGIgAS2kLjGgMxGkWsOcYeODAosH5B7h8s4A9B9D92oGuLmA4TATDDYMxB4Y2Bn4SFJAk&#10;vgqhQMVYcUPRU6wwomACK7MCKrBQl+ioehtW6jEFCDZBYOIwMNF4FuHeOf1u797Q767uLUC8FYi3&#10;APFWIN4CxFuBeAvevTvpt39kaUvfZf2O3LutfmPpO9ZvLH0P+j0wMLBegLj2hv4Y+P/5h++XpKIJ&#10;BrFG0MRTUHGEJ88sHi7UOS/C0iGCI7C4KSCJKpZWkWJjfAhGPk6CnJ3D53Wk+TIwBPjDROAnAhym&#10;A1CmCvjV7GD/SWCPAxPBCUyCCzEX8CsC6FpdQH9Gh28DxhRGXAE/ijHAc6BcJPE1B+UoxkoZSpzi&#10;KyGKJLDSipIrWEEe1eSoXBtW3lH2hXXt3tDvpHubfnv3Nv2GdSuwbgXirUC8BYi3AvEWIN5KV/cW&#10;VkS/Wyx9l/Tb3HtG/cad516/cef5dPqNO8+Dflfu7fV75N6Dfg8MDERAXHtD3wxcWZyHC0hjgmU1&#10;ZDhPnflSWF5EjgQ+gCKbKpZfkWuTWCxGYs6B8J3D53hE/DIwB3hFG2AvAvSmG9CqCjjYfMHvKgML&#10;7SX4k8vgZM4X/K4adJsuoLsq6NUTwcDBsCrjR6uAsZwDlSGJlRcBlSfGChcKmmF1DyURWCFFgVXq&#10;IhzVZ8OKOYq8YFMApgYPJhTDph5MScJaubfp9xq6twDxFiDeCsRb8O7dUr+nc+/6wZR+z2Xpu6zf&#10;haXvWL/h3gL029x70O+BgYF1AcS1N/TTwBVNNrGKWxhCSDIQqjwWwhDOBItuiHSgToERFh8FJEtg&#10;eRQ51bBEi6SbxGdlxOgkiOM5EO4R/ctAKqAcLYHYCPCfaYB9OSBsCwW/emqgu3MHv25q8OcvFPzq&#10;BugM3UGHFNBpW4IBguFTBgMTwzYHikASX0lQZJJYmRJQwRQrdCiAMVY5UVQFK7mjqhsVZMMKOAq7&#10;YGUf04EHk4hh0w2mIWE13Rv6re49o37DuhWItwLxFiDeSlf3FlZk6bus3xOXvhP6nV/6Ftrrt7l3&#10;rN9wbyHn3kLzzvNp9Nvcu6DfI/ce9HtgYNsA4tob+mPg/8cfvl+DC9LM1B4uIGMZFsgQ1ASLcQIS&#10;nqdOhCksTSJlxlhCRXI1LOAi+ybxARrZOgdieg6EfihBGciGABtpCcxHgSBNCTytCQRvbcGxLRkc&#10;zNqCYyO4xFOBzqagW7YEQ0DAMCmDAYjhWQDjPYmvGygpSawoCahXipU1lLsYK5UooUpdZqMK7LGK&#10;jWIuWKnHFODBrGHYFIOpx6YkTFXCHN1bmNG9Tb9h3QqsW4F4KxBvAdatQLwViLfg3bulfrdx71q2&#10;40fmp9+dlr7L+j3xznMhd+f58vUbb/we9HtgYKA9ENfe0KNPYvvDmyWjaIJZjocLls+Q2wRLdUh7&#10;oM6IKSxfInfGWGZFljUs8iINJ/GRGmk7B4J7AcgAVGEi8BABrtIeqJECiZoJSF0EnHBg7uCEJ8Al&#10;mwF0JAVdrj3o5AIGwkQw0DAMC2Bo5/BVAgUkiZUgAdVJsSImoL4BK4wCaqZQF9Wo3nqsRKN0C1bY&#10;UfA9mCY8Nq1gurFpCNOTMIt755a+k+6d0+/luLcA8VYg3gLEW+nq3sK6WPrO6nfKvdvoN5a+E/pd&#10;uXdCvyv37qTfduf5PPW7cu+Cfpt7D/o9MNBXIK69oW8GrnT1cGHRHi4g/3ksMo5SY4SPm0iiwEdY&#10;pFvDQjDycQ6fsxHBcyDQF4AkQCHaAEsRYDKdgD4pEK25ARVMAZ8cADhdWXDm5wE6iYLu1Al0YwFd&#10;vQ0YUBhuBTCEc/hqIKBWJLGCg0Jk+KqFggZ8JUSRVOoqGtVYj9VklGvBijmKvAdTg6ere9tUZZMX&#10;WH33FiDeAqxbgXUrEG8F4i3E7j3F0rewwvrddO/W+g33Fgr6jaVvr99Y+o7129x7Fv029x70e2Bg&#10;oCUQ197QTwNXLNwg9FgYQkgSLD8hVxmIYsDSG1KdYJkPWRDUCTKFD6DIpsCHWuRdw5KxgNCcxCdv&#10;5PICCPoFIA8C7KINcBgBntMVKJYBH5s/cMgWwE7XKfijWoFTN29w6Q10la6gowrozG3AkBEwrApg&#10;qBbwYx9lIYmvLSg7hq9RKF8xVvdQEpW6bEYV1WNFGMVZsNItoKp7MB0YNnFgQhFsusE0ZNMTpi1j&#10;rdx7aUvfsG4F4q3E+l12b2F+S9/CTPo9zdJ3Wb/zS98C9Nvce4n6Hdx72fodpfaBgYF+AHHtDX02&#10;cMWCDgKQBSMEJsHiFGKWB8nMY0kOIU+wCCggHYI6U6awPIqcGuNjLhKw4eMyknQSH8cFhPUCEIAy&#10;8AqIR0tgOAIsaDpgYh7I2zKAjvYG/JmLB5fSgw4wHeiKArprSzA0MHDKYEgWwDBHEUjiKwmKjOEr&#10;EopVjBU6FEDFiuSoTkYl1PBVFwVZsHKNMu5B8ffYZIFJRLApBlOPTUmYqozeu7cA8RZg3Urs3r1b&#10;+i7pN927jX6nlr5j/Tb3XjP9rtzb6zfe+D3o98DAgABx7Q19+iS2myWyIMoYFnoQhgTLSchPFq0Q&#10;uTwIah4LdgIyn2CJEGERNCJmCkuoSK4xPvgiExs+QCNb50BMR4gvADEoA+UQ4CQtgf8o0KSpgbMB&#10;yN5KAxNuCXaywuDSAFzWqUE3U9AhW4LOL2CAlMHQK+OHMwZ7Dl83UFIMX39QmmKsrKHcKY2qGNVM&#10;j5VZlF/F6jNKtwcF32MTBCYOISnegk1DmJ6Mubi3UHDvnH7DuhVYtwLrVmDdCqxbgXgrEG/Bu7fp&#10;d9m9hemWvusH106/Jy99F/W7cOd5J/2Gews59xZMv3Hn+aDfAwMDcwTi2ht6ZOAnjwxcQawxLAAh&#10;GAk5DxcsaSGBeZDbPJbzkP8Uy4jIjqAROlNYZkWWTWJRGCnZ41M1AncOn90R68tAGCYCGxFgLO2B&#10;IClQqdmB48VAEQdmBKc3BhdodtCFFHS29qB7CxgCE8EQK+NHLgZ1Dl8fBFQPw0qNgCoUY0UMxc2o&#10;a2BUIT1WVAXUW8EKMgo1QIX32IyAmcImEUwugk09mJIMm7w6uXdu6XtB7i1AvBWItwLxFmDdCsRb&#10;Kbt3Ur/7tPRd1m+4t1DQb7j3nPU79cbvoN+Ve3v9xp3nBf029x70e2BgAOLaG3pl4JZayh4urKGH&#10;C0iEgo+MSJOgzqAZLMUi3Sbx+RjR2fA5Gyk8hw/0AuJ+GYhEG+AqAnymE5AoA8Y1L2CGBSCZ2yw4&#10;LQVwqucFOoaBjtQJdGABnbwNGEplMEgxhHP4aoBCYfiqgoKTxEqWgGqm1EUvqofAqigKrOArMIqz&#10;ByXdY1MApgbBJg5MKMK6c28B1q3AuhVYtwLxViDeCsRb8O6d1O+eLX2X9Xvi0rcA/Tb3Lus33DvW&#10;b3PvTvqNpe9BvwcGBmYH4tobfm2ng8964nFX9wBv4EpLDxeQmSxOIWYJFsIQzjyIdMBSIAKiYgkS&#10;yTKmTqUZLNQi7ybxoRl52vDhW0A0z4GgDw0oA8FoCUxGgO1MAVzLgJstCIhle+CuKwgOuD04RQsC&#10;l9tA95gCdFEB3bglGDJlMBgxVHNg4KMsGL6GoLwksQIloHYpdYmLqh+wsolyqljJRSkGKOMeK/uY&#10;DgSbLDCJ2OSCSceTFG9h23RvoezeSf1e0NL3cvS709J3Vr9TS9+L02+783wN9Xvk3oN+DwxsM0Bc&#10;e0N/DPzfnXyzRBZEGUFTTkHFLSohQgmWrpC6BMtkyGoeJDxguRB5UbFMiawZU+fUDBZzkYCT+BiN&#10;hO3xiRx5vQAEAHowEbhHS+A5CnRoOmBlHojckoGsrgvwJywZXD4PLvp0oPsp6KgtwaCYCAYdhmQB&#10;P8Yx/D2+YqCYJLFyJKBSKVbQRjUtKnceK5IC6qdgBVZA7fWgaHusyAuo/zY1YMoQbELBRONZqHsL&#10;BffO6TesW4F1K7BuBdatwLoVWLcSu/d8l7476feaL3230e/Cneexfpt7r4J+m3tP1u/KvQf9HhjY&#10;loG49oZeGbgkFY0viDXC6nu4gAQp+IiJ9AkasTWDz76IxUl8tkbs9vikjhBfAGIAbWgDzKQ9ECEF&#10;yjQLUDgA9xtYGrgQABdxFtC1FHTC9qDbtwGDC0OvgB/LAka64SsDikYOqzwoSkajgkX1zeOrIgqm&#10;YhUVxRagUHussKPgCzYdYJoQbBLB5GLYNITpSUiKt7BS7i1AvBWItwLxViDegndv0+/YvRe59C2s&#10;nn7n3Vso6Hdh6TvWb7i30EW/g3vH+m3uPej3wMDA7EBce0PfDFxZQQ8XkP+ApUakScWHTuRR0Aiy&#10;GSwNCwjKSXzgRhb3IL4j3JeBM8Ao2gBv6QRkSYFWzQ6ULwmkcaATOJlJcFFmB93GQB9rDzp2GzB8&#10;BIyvAhi2GNQeXwdQIpL4OoMSZDTqVVTNgNVAlEfFSihKK0BZBlbMUeQFmwIwNQg2cWBCMWzqwZQk&#10;lN0b4i0s2r0FWLcC61Zg3QqsW4F4K2X3Nv32mq3uvbZL37Po94xL3wL029y7lX7nl76FnHsLpt9Y&#10;+p5Jvyv39vqNO88H/R4YGIC49oZ+GriiySZWcQtDCEkeS1RIWoLlMOQzwdIbUh1AIgSWI5EvFcug&#10;yKYxjWibwUdkpOccPoUjoHsQ6xH6y8AlIBstgdV0BTZlwL7mCERxIpDPHoM/fCI4sXMEncFA5+kK&#10;um5LMEwwiMpgeGLwevx4F1ANkviqgoJjNKpTVLuAFT0UQ8UKpoBaClCHPVa6UdIFK/iYCASbJjB9&#10;eGy6wTRk0xOmLWFbc++kfrdc+lb37s/Sd1G/C0vfZf2e5c5zIXfn+WT9rtx70O+BgYGpgbj2hv4Y&#10;+L89+WZJLYgyggUdBCALRghMHgtYCF6CxTLENcHCHEIeQDoEPlYicSqWSpFWk9RhN4MPzcjTORDN&#10;Edw9iPuQgTLQDAEe0hI4z3TAuwx42kKBbU4HFHcJ4ACmA6dioeASe9ArpgCdsyUYCAIGSxkMQwxS&#10;D4Y2Bn4OX0NQXgwrRKNaFJUpYCUOpU/xFRLFE6DwAivXKOOCFXkUf8GmBkwZHptiMPXYlISpSliC&#10;ewuwbgXWrcC6DYi3AvFWIN7CRPc2/fam3Wnp2z9SP9jRvddWv+HeQif9NveeUb+jO88j/a7cu6V+&#10;487zQb8HBgYmAnHtDX1aA3+fJBVNMLGKW+hBGBIsJyE/GRa2EMIEi2gC0ptg2Q6ZDyAvAkuZCKCG&#10;5VTk1ySNBJzBJ2mE7Bw+ryPNA2gAJGEiMBABltIeSNHUQM88kLo1BCq75uDw1hBcMg8u9NSg47UH&#10;XV3AcJgIhhsGI/CjGAM8h68VKCOeuuZEFSnGChoKnWElEaUSoMwCK84o2opVdRR8waYDTBOepHgL&#10;Ng1hehJWzb0FWLcC61Zg3QrEW4ndO7n07TVbaOPetWnHjzTcW5is34lHluXeXfW7sPQd6zfcW5hO&#10;v7H07fUbd55Pp9/m3oN+DwwMQFx7Q98MXFmEhwuWvZDJBEtsSHKCRT0BKdCD+BhjuRN51LDkikSb&#10;xDLxKBZn8PEaybuAz/GI+AB6AHloA/xEgMN0AuI0I9C5GKjgwILAaY/BhZsRdKpOoDML6PBtwLDC&#10;oAN+tAoYyzl8ZUDRMBoVJqo/MVa+BFQ2xQogCmMMSiuwaoxCLVgZR3kXrPhjUvDYJILJRbCpB1OS&#10;TVU2eRmd3FtYR+5t+h27d3Lp2z8iLGjpu5bt+JE11++Ue7fS7/zSt7CG+m3uPej3wMBAGYhrb+iP&#10;gf+uM3DFwg1Cj7B8Dxcs+SERAqTJGEuiSKiGBVlk3CSNoJzBB24BcTwHwj2iP4A2CPCKNsBeBBjO&#10;FMCv5gIMMAdMciAJTloOXIK5gK4yBeiuArp0GzBwBAwugIGJYZsDRQAlwmjUk6jaxFixElDHFCt3&#10;KIMxKKTAyi/KsmKlGyVdsIKPicBjEwcmFGFw74nubfoN0161pe9F6zfEW+h057nX74l3ngs59xYi&#10;/Q7uHeu3uXes3+beM+l3lMUHBga2NSCuvaFXBq7BBWnGgg4CkGDZCJnJ4hRilsdimYDEJlieQ84T&#10;LAgKyIgA+TLGsikyq2HRFqk3SSM65/EpHBm9AEI/lCAGRgHlaAncRoECTQdMbO7AHtsAL13v4K+b&#10;CE7g3EEHmA50RQWdtiUYIBg+MRiAGJ4F/HhHKfA0qkdUW2KsNKFkGVbcBNQ9gLIJfL1FKRasUKOA&#10;K1bhUfw9NllgErHJBZOOYFMSpiqdvxbt3gKsW4F1K7BuA+KtQLyV2L2TS99es4Vh6VuYrN8p926j&#10;3+beWf2e7nPXBv0eGBhYABDX3tCjT2Lb/D5JKhZiEG4s9CAMCRaVEKEES1dIXR5LaUhvgsU7AclP&#10;sFyIyBiDxAl8VEWKNSzvCojCSRp5Oo9P5wjuZeADsAUA2RBgI+2B/CjQpKmBsy0HiGj/wN+7BHBZ&#10;pwbdTEGHbA+GgIBhEoNRhjFYwI9rDHlPo0pENSTGVyEUKMNXMxQ6gCIZYwUWhVexyoyiLVhJR6n3&#10;2NSAKUOwCQUTjWDTEKYnm7a8dQsq3mvi3gKsW4F1K7Buxbu36bd376R+q3uv+dL3quk33Xsx+l24&#10;8zzod+Xec9Pvyr29fg93ng8MDHggrr2hbwauWKBB0BEW7eEC8pxgaQ8pULGkiAQZgwwKfHhFrjV8&#10;CEY+TtII2Xl8ZBcQ6MvAE2ARMfAQAa7SCQiSApWaHTjeCgLvnR3sf9XABZoddCED/a096OQCBkIM&#10;hhIGWhkMYQxwT6MmRBUjxtcclCPD1y6UtRhURWDlFGVWsVKMEq1YDUd599h0gGlCsEkEk4uQFG/B&#10;piqbvJSce6t499K9hZx7r6Ol77J+z2fpu6zfefcWptNvLH0n9Lty74R+V+496PfAwMB0QFx7Q38M&#10;/N84A1cs3CD0CJqHCiqOaCVY8BKQyTyW4ZDtBAt/AnKhYMFRQKYEyKMxPs4i6Ro+FiMx52gk7zyI&#10;8gj6ZaAQEIwksBQBJtMVGJQB45ojkMOBuYCTPEfQMQx0pK6gGwvo6kkwZDCgymCoYiB7GmM/qgxJ&#10;fIVB8TF8pUIRi0EZBL5+orQKvvaiLAtWtFHMgdV/TA1Czr1tosEEJNj0hGlrXbu3ELs39Lulews5&#10;94Z+p9xbKOl3zr1n1O+5L32X9Zvu3Vq/4d7CdPqNpW+v31j69vqNO88H/R4YGCgDce0NIwPf87ir&#10;e4AYeBVcyNQeLiBpCZbDkM88FukEpD3BsiBiouKjJFImQEJNYgEX2dfwQRkZOoeP46NEngcRHwIw&#10;EdgF3CMJHEaA50wBRMsDN1sc0MttHJycxYHL7UEnmQJ0VAGdOQkGhYBRUwZDEgPWw2Ee1YEkvp6g&#10;1BhWlATUqxgUPeCrJQqpYsUWRVixKo0C7rGCj4lAsGkC04dgkwsmHWG9u7cA61a8e5t+x+4N/Vb3&#10;Ti59e82uTTt6JNLvknubbCceae3ey9Hvgnt31W9z77J+w70H/R4YGFgFIK69oT8GPr4L/QMuxBDL&#10;PchDFpUQoQQLWAhegsUyxDVgCQ/JT7F0iNSoWLJE6IxBZk3iUy8CseHTM4J1Dsb0PIj+EIOJwDoE&#10;mEkSGI4CEZoaKJkHIrd8oKwrDg5++eDyeXDRpwadUEF3TYJuL2BoTARDDwMTNIZzNN6T+LqBkmL4&#10;+oPSlAQlLsbKI8qmYqUVJVexsoxyDazIo/gLNjVgyhBsQsFEIyTFW3DT1gLdW4B1K7BuA9atwLqV&#10;ie5t+u01W8i5d3Lp2z9SP5hx76R+x+5dP9hav9d86bus33BvYbJ+r8jnrg36PTAwkALi2hv6ZuCK&#10;CzQk5+GCJSckKsHyFnKYYCkN6c1jgU9AFhQsLArIkYplTWTQGKTYJD4KIyUbPlIjbRdoZPciUAII&#10;QxvgJAK8JQcUSIEszQgUDsD9BpYGLgTARZwRdDAFXTEHOraAzt8GDDEMQNAYudG4zuGrBAqI4asN&#10;ClESFLQYK4YokoqvpSizgq/DKNEeK+ko9YrNBZgjhLJ4C5iMBDdV1eItbIPuLXRa+m66t1By79q0&#10;40eK7r3K+j1x6Vso6HfhzvOg36ml70G/BwYGlgzEtTeMDXzT1T3gd5yBGyvl4YLlP0RDxcdHJEvF&#10;0idSaQxybRIfjpGbPT5nI4IXaGT6IlAFAS7RBhiLAKspAE0y4FRzAdaXBN440BKcxhy4IrODbmOg&#10;mxVA1xXQvduAQSRgoAE/QkeDNBrCSXw1EFArDF9bUHaSoHzFWOlDSVR85URRVazwoiADK+Mo74IV&#10;f0wKgk0ZmEoEm2gwAQlJ8RbWtXtDv9W9od/q3smlb6/ZtWknH8y4d1K/Y/euHyzqd1f3nl2/W7p3&#10;V/2GewsF/S7ceR70u3Lvuel3FLgHBgYGDIhrb+iVgWtwQaARNOvEKm7xCLFJsFCFsCVYFENEUyzD&#10;IdsBS4RIioqlSQRNw/IocmoShN0YH5cFhGkD4RvRvACzfhFYBDSjJfAZBdpTACrlgX3NF7jiRKCg&#10;vQR/8kRwSucLOoMHXagAuqWCDtwSDBYMpRiOxGio5vADH2XB48sIikwSVKoYK3QCaqBipRIlVLEy&#10;i/ILrGijmCtW8DERCDZNYPoQbHLBpOMmI85T68W9haR+e/c2/faaLbRc+lbNhn6n3FsouXdt2vEj&#10;RfeeQr9ndO/56re5dzv9bi59Z/QbS98J/a7cO6HflXsP+j0wMNAViGtv6I+B/+4fvE9jSlcPFywt&#10;IUUJlrGQvQRLZkhsgkU6RD1gAVFAdlQsXyJ3Kj6eIrkmQfxN4jM04rXHJ3KE9TJ0gCIQDAEG0h4I&#10;jwI1KgPj8sDTFg2cc0ZgvHMEv2hGcBIWDS6xBx2jDLqcgs7ZHgwHAUMGcLhF47GAH+MY/h5fMVBM&#10;kqAoJfGVDUVPscKIgqn4uoqSC6xQo4ALVt5R9gWbFDBZCDaVYIoR3ATEuWk57i3AuhVYtwHrVhbt&#10;3rVpR49E+k33nrj0rY9M1O+ye6+tfnda+s7q98xv/Pb6jaVvr99Y+vb6Pdx5PjAw0BKIa2/ooYEr&#10;lmmQdVwMIhaeEKoEi1yIYoIFNQQ4xRIekh/wkRFpUrHEiSSq+MCKLJsEmTiJD9YCYrfhY7qAEF+G&#10;ejAJuIcAP+kEpEiBPrUBegbgdWsOtHbJ4GBWAVwvDy50G9CdFHS8TqDDCxgUMRxW0bgrgOGMwe7x&#10;xQGlIwlKUBJfx1DiFCuDAiqkYlUUBRZYWUa5Vqyko9QLNhFgghBs+sC0IrhJpzEZCWXxFqDcBpTb&#10;gHIbsG4Fym3AupUZ3Rv63dK96wcz7m36nTbt6MGye0/U7xVf+hYK+l2487yTfpt7D/o9MDCwBCCu&#10;vaG3Bq4szcMFy23Ic4IFPgFZEFiCRLJUfABFNjUswiLdJkFKzuHTNoK4B/Ed4b4MtEGAV8TATATY&#10;S1cgTgYsqyXQuRio4MCCwGmPwYVrCTqJgU7VFXRpAd0+CcdONL4KYNhiUHt8HUCJyIGCk8RKloBq&#10;pvi6h5KoWNlEOQW+DqNEC1bAUdgVK/6YFASbMjCVCG6iaUxANjFhwvJAuQ0otwHlNmDdCpTbgHUr&#10;SfeGfqt7Q78L7g39Vs2GfqfcW6B7L3Lpez3pd8G9hYJ+w72n1m9z71i/zb0H/R4YGOgKxLU39MfA&#10;/03KwBWLO4hBgktIxHIV8pZgaQwpTbAYh3inWP5DNIyxTImsqfhIirRqWKhF3s2B6JzER3ABAd2D&#10;WI/QPxEaRQvgLQr0piuQKw98rBMwwAKQyQGA01UAl6ATuPQedJgpQI8V0LGTcIBEI6gMhicGrwdD&#10;HgUhB2pLEitQKFyGr3IogIoVSRTPGCu8KMiKFW0Uc8FKPaYAwSYITByCm1Y449hkhEnKgG97oNwG&#10;lNuAdStQbgPWrbRxb9Nvr9lC7N5CL5e+l6TfefcWOup3duk7od+Vew/6PTAwsCZAXHtDrwxcYwoC&#10;jWHRB5FIcIGJWMxC/BIsnCG0KZbqkPYUS4RIisAipoD0qfiQivxqWNIVEIKTIEznQDRHcPcg7kMG&#10;JgLZEGAjOSA2AuRnaqBhHsjbdMAeWwI7Xafgj2oJTuB04FIC9IHpQIdU0G+TYAgIGCYTwTDEIPVg&#10;aGPg50AZSeJrEcqU4Wsayp3iqyIKJrAyi/KrWIlG6VasvKPsCzYpYLIQ3FTCWcYmIExMhpl2DJTb&#10;gHIbsG4Fym3Auo1Vcm+h5N61acePOPdO6nfKvTvo95ovfQsF/S4sfZf1G0vfCf2u3HvQ74GBgYUC&#10;ce0NPTRwBeHGM4uHC0hjgmU1ZDjBQp6A/CdYQBSQHYEPncijio+tSLSGj79IxkmQsAsgsiPQe6AB&#10;AjxhIvAQAa6SA9qjQJBmAcIWA9+bF3DR3oA/c17gosTgss4COpuCbpkDnVzAQGgDxhoGI/BDGAO8&#10;AIpGEl95UJQMX8FQ3BRfA1Eega+rKLmCr8ko14IVcxR5xWYBTBCCmz44s0zt3vBtD5TbgHUrUG4D&#10;ym149zb9bu/e0G91b+i3ajb0e6J7J/U7du/6waJ7Z/S75N6rrN9wb6GTfpt7l/UbS98J/a7cO6Hf&#10;UbAeGBgYmAjEtTf01sAVBB2PpSKkJcFlKWIJDMlMsOiGSKdY5kMcVHxkRJoEPoYioSo+yCLjGj4Q&#10;IyvnQOwu4HO8gJQPYAjwhzbAUgSYTAGokQGPmh04XhKI4toCGZ4Inr624MQmwQWaHXQhA12uALqx&#10;gK7eBgwoDLcYP1QxkAugOOTwdQYlyPD1CqVM8RUPxTDGqigKrGJFGMVZsQKOwi5Y2cd0ILjJgvOI&#10;TTGYejyYsAz4tgfKbcC6FSi3AeU22rs39Dvp3sJsS98T3Ls27fgR595J/U659wT9ntK9p9LvGZe+&#10;hYJ+F5a+Y/029y7rN5a+vX4PS98DAwOzAHHtDf0x8N/5/fcixBgIPR4LSQhPgotWxAIZgppiSQ4J&#10;T7EUiHSoWIJEsozxwRSZ1bBoi9Tr8SkZAToH4ngBn+8FpH8AeRBgF22AwyhQnQLQJw+Ma45ADsvA&#10;NrcpcCrK4CTPF/QNA92pALqogs7cEowaDCuAIYkBWwBFIIevJwKqjWGlSUDVUnx9Q+mLsbKJcqpY&#10;yUUpVqxco4wrVuoxBQhuguDcYdMKphsPJikDvm3Atz2wbgPWrUC5jandW1iAewud3bt+sOjeGf0u&#10;uff0+t3dveem393vPA/6nVr6jvXb3HvQ74GBgYUCce0Nv/aIg8/aY9PVPUAMXJMKAo0HGciwwIQg&#10;JVjMGictYvkMuU2wYCcg8wkWCgXkRcUyJbJmjI+qSLGGz7uIwobPzUjVOZDRyyD6Qwxi4BWwjvZA&#10;chToUBlYlgditlBgmFMAoV0TcEhTgNOyUHC5PegkZdD9FHTU9mBoCBg7AEMPA7MMhnwOXz1QWAxf&#10;hVCgDF/NUOhirEiieCq+xqL8Cr4+o3QLVthR8BU3I3C+sKkEU4yBKcljsg3g2x4otwHrVqDcRtK9&#10;c/oNzV60eyf1WzUb+h27d1K/U+49Qb/L7r22+g3xFjrdee71u3DneSf9Nvce9HtgYGAuQFx7Qw8N&#10;XEG48SASeSw/IVcJLnURi2sCkpxgOQ8RUPExEQlSsZSJ9BnjwytyreFDMPKx4cO0gKidA8G9DJQA&#10;whAD3xDgJJ2ACClQpjZAyTwQubUC7rqC4IDXClw+gOs+EXQtBZ2wE+j8AgZIDIYYBmAZDO0cKBQo&#10;I4avOShHhq9dKGsxVhIFVEvFKiqKrWIFGYVasUqOIi+4KYCzg00cmFA8mIY8fubywLcN+LYB5Tag&#10;3MaC3Bv6rZoN/a4f7OLetWlHj0C/t92l77J+p9y7rN9w70G/BwYGlgzEtTf01sANZB0D8chjcQox&#10;S3AhLIGlN6Q6xZIfEqFiqRFpUvGhE3k0xsdZJF3Dx2IkZo9P2MjfBRDoy0AVBLhEDGxEgLF0BbJk&#10;wKxaAn+Lgf4NLAFcghhcxJagwxjoYF1B9xYwBGIwiAQMtDIYwgV8TUC58PgKg+Jj+EqFIhbjayDK&#10;o2IlFKVVsfKLsqxY6UZJV1zZ54xgkwUmEQ+mHg9mKwPKbUC5DSi3AeU2Zndv6HfSvc200w823Fug&#10;eyeXvv0j9YORe7dY+q7dO6nfZfdeD/rddO/W+m3uXdZvuHdCv6MYPTAwMDAFENfeIAZ+5h6bruoB&#10;v50xcAW5x4O05LF0hdQluExGLMwJyHmCBUEBGVGxHIl8qfgYioSaxGdcxF/DZ2XEaI9P3gjlBRD0&#10;JwKLgGYkgasoUJquQKg8cLBOwPpywB4HJoITmAOXoxPoBh50nq6g6yro5EkwWDCUJoKhWsCPfQGV&#10;wfCVBEXG44sS6lWMr3gohooVTBRSxddblGLB12qUccEVedZ/wWYHzBoezDUGpicPlNuAchtQbgPK&#10;bczdvYU5urfpd6zZ0O/YvU2/c+6d1O8FLX0vTr8h3sLkpe+yfqeWvqfW72Hpe2BgYL5AXHtDrwxc&#10;kwoCjQcxyIPk5LGkhQQmWEQbpzRi2Q6xT7FciMioWKwUkDgVH0yRWZP41ItAbPgAjWztQRxHWC8A&#10;AZgIBEOAgeSAzAhwnumAdwEI23TAGCcCEe0Z+GPbgPM5BbisAF1iOtA5BXTgHBgOAobMRDAkC2CY&#10;owh4fN1ASTF8/UFpSuLrG0qf4iskiqdiBRaFV7HijKKtuKrOmm/TAaYJDyYXD6Ykj8k2gHIbUG4D&#10;ym10cu+cfuPBgntDv+sHu7h3bdrJB4vuDf3eZpa+S/pN926t3+beg34PDAwsGYhrb+ihgRvINwYi&#10;kQdBymPBS0AmE1xiS2BpDylQsaSIBKn4oIkMqvioihSbxEdhpGSPT9UI3B7EdIT4MnCDicA9BPhJ&#10;DtiOAimaBUgagODNBWjnvIAATwF2OC/w588FXCaASzwL6HgKumgOdHgBg2IiGHRlMJwx2D2+Pgio&#10;HoavNihESXw1Q6FTfD1EqVSsnKLMKlaKUaIVV8ZZ4QWr/5gaPJhQPJiGDExbHii3AeU2oNzGSrq3&#10;QPdOLn37R+oHnXsn9du7d1K/57n0vZL6PXnpO6PfhaXvWL/NvQf9HhgYWBAQ197QZwNXEHc8SEge&#10;5CqP5TDkM8EC3DjDEQt/AnKhYtkRmVLx0ROp1LDwilybxIdjAdHZQNRGEPcgviPcl4E2tAFmokBg&#10;ckCHDLjT7MDrksAMlwMUd6HgVy8NnOcYXKzZQXcy0P0KoD8L6PZtwOAqg2GLQe1BKUCh8PjCgrKT&#10;xAqXgJqm+OqHwqhY8RRQVwVfe1GWhWbdZlW3go+JAGAG8WDeMTBVeaDcBpTbgHIbi3PvnH6nH8y7&#10;t+l3rNnQ7/rBontDv1d66bu1fkO8hU5L32X9Nvdupd+ppe9BvwcGBhYHxLU39MfA//Xz0gauIPp4&#10;kJY8yFgei2UCEpvg8lwCy4KIiYqPkkiZig+jyKmGT7QIu0l8YkaY9vj8jXQOEOsR+icCo2gDvEWB&#10;3hSAMhlQrPkCISwAt9zGwckpg3M+R9BVDHStAuiuCjp2GzB8JoLhicEL/KhHQfD4GoLyksNqFMqX&#10;4WsdyqDiqyUKqWLFFkVYcYWaNVywCo/i78GU4cFE48H05IFyG1BuA8ptrFP3NtNOPxi595osfQsr&#10;u/Rd1u/C0ndZvwt3ngf9jkLzwMDAwFyAuPaGXhm4hRVkGgMxyIPw5EHkApbSkN4Ul/ASWDpEalR8&#10;uETuVHw8RXI1LOMKiL9JfIwWELI9PpcjsgPEfcjARCAb7YHYKFCgMjArD2RsQUAmOwFrXVlw2J3A&#10;6VoQuPQedJgy6IoKOm17MEwmgmGIQQr86BYw9j2+XKCYJPEVCcXK8JUNRU/xtRFlU7HSipKruLLM&#10;ii1YSUepB5gmPJhcPJiSDJu8YqDcBpTbWBH3jvR7bu5t+t3JvZP6XXbvpH53de9l6nenpe+yfpt7&#10;l/V7WPoeGBhYNBDX3tBPA1cQcTxIRR5kKQ8SmMdCm4A8J1jgG2e+BJYXkSMVHzeRRBUfWJFlDR98&#10;kYlz+GyN2O1BWEeUB9AASEIb4CGdgPwo0KSJwMEA5G3JQFDXHfhzlgwuJUA3mAi6mYIO2QkMhDZg&#10;uGEwAgxkDHOPrwwoGjl8/UFpMnwdQ4lTfCVEkVSskAqosUKzDrNK+xqO8u7BpODBVOLBBOTBtOWB&#10;chtQbmMu7p3T76xmJx9suLdA94Z+q2ZDv+sHi+4N/a7cu6HfZfdO6jfEW1mnS99l/S4sfcf6be49&#10;6PfAwMBygLj2hj4buIK440FI8iBaeRDIgGU4xDvF5b8EPj4iWSo+gCKbKj7CIt0aPgoLCMpJfOAW&#10;EMc9CPGI+AB6IMAf2gBL6QoEyYBNtQHCFgPfG1gTcFFicFlbgv6joLN1BV29DRhQAgYdwIDFcPag&#10;CKBE5PClBoXI8FULBU3xdQ8lUfGVE0VVcYWXNVmwoo1iDjAReDB9eDDpeDBVeaDcBpTbWHP3tscL&#10;7m367TXbTDv9YOTeXZe+g3vn9XsuS9/rQL9T7t1Kv1NL34N+DwwMLA2Ia2/ok4G/RwIKcoyB6ONB&#10;YPIgZgHkM2CpDmlPcYkwgQ+UyJqKj6RIq4bPtYi8hs/HiM45EMQR0z0I94j+MTAHAXbREmhMVyBR&#10;HkhXe+B4OeCKA1OAU5oDF6g96BIedKSuoBu3B6MGwyoGAxPD1oPBjlKQw1cVFByPVScULsNXORRA&#10;xddJlFDFlVlWYMFKNEo3QNkHmDI8mGg8mJ4ML9sAym1sC+5t+u3dG/odu3et3xn3Tuo3xFuZ79L3&#10;fPV76qXvsn4X7jwf9HtgYGCZQFx7Q98MXEGs8SAJeZCfPEhdHsQ1YCFPQP4TLCCOM2ICHzGRPhUf&#10;UpFfDUu6AkKw4UMz8nQBBHTEd4DcDyuIgVfAOtoDz5kOuJYHhjYd8MMycM5tBJyEMji904EL7UH3&#10;mA501PZgaAgYOwBDT8DY9GBQY8gX8DUE5cXwtQhlyvA1DeVO8VURBVNp1lVWXV+TUa4BSr0HE4QH&#10;04oHk5HHJq8YKLfRA/eGftcPTuPeDf2O3Rv6va0sfZf1O+XeZf0e3HtgYGDJQFx7w8jAn7Dpqh7w&#10;ZGfgCiKOB8HIgzjlQQgDSG/AMh/ioNKMjAl86EQeVXxsRaI1fPxFMvb4JI2QXQDBHbEewAcgDDHw&#10;DQFO0gmI0CxAzACMbnbgmdMBs10aOIypwTmZEVwygMs9C+iEnUDnFzBAYjDEMAABBi+GdgFfK1BG&#10;PL7yoCgZvoKhuCm+BqI8Ks0qyhorWBFGcQYo7ACTggdTiQcTkAfTlgHf9izUvXP6nXww0u+Ee0O/&#10;a81OPhi5N/Tbu7fT79q9k/rt3Tup3xBvZZal71XTb7p3a/029x70e2BgYE2AuPaGPhu4gcRjICR5&#10;EK0AMhlAngOWApEOlWaITOBjKBKq4oMsMq7hA7GAuGz4eC0gfBdAoEfcB1AFAS4RAxtRIC1dgS/N&#10;CEQuCVRwccBgVwQc5OLAaU+Cyzcj6FpdQcdWMARiMIgEDDSAQYohXABlAUXDQJFBCTJ8vUIpU3zF&#10;QzFUmjWTFVWwkotSHINK7sEUADB9eDDpeDBPGfBtzwq7tzDBvc200w869zb99u4N/W7p3tDvYel7&#10;sn6nlr4H/R4YGFgrIK69oVcGLgEFUcaD9ONBZvIgaXkQ0QCyHbBQKCAvKs1YmcAHU2RWw6dbBF/D&#10;p2RkaA9iN0J5AQR9aEAMLAKakQO6IsBqpgBaNUegfwUgkwMAp6sALsEcQbeZAnRdBT08CQYLhlIM&#10;BiOGahk//FEcPL6eoNQYvi6hZBm+vqH0Kc0Kyfop+BqL8gtQugHKvgeThQdTjAcTk8fLtgfiLays&#10;e5t+pzU7+WBH907qd3Dvpn4n3Lup3xBvIbh3Xr/X19J3Wb/p3oN+DwwMrB4Q197wa4846MwnHHtV&#10;D3jySSMDVxBrPAhDHkQoD4IXQGIDSHvAx0QkSKUZNBP4qIoUa/jIizRs+OgsIFh7fBZHTC8DAYAe&#10;JIFjwEByQGYUaM/UQMAWAeyxPRDU9Qj+opbgBC4CdIOpQbdU0IFzYDgIGC8xGHQYkmX8SEcR8KB0&#10;oLAYvgqhQBm+mqHQGa4esloKvqKi2AIUaoAiDzBBeDCteDAZeWzyAhBvoU/uDf1W94Z+T3TvWr8z&#10;7l3rd9G9hSUsfQtL0++Ce7fX78G9BwYG1haIa2/op4EbSDkGghFAovIghwFkOID8B3xwRKZULHeO&#10;o2cCH16Raw0fgpGPPT5PI20Dn9ER3ycCN4A5xMA9FChKDgiPAjWaEQjb0oCL9gb8mUsDl3VG0OUU&#10;dM4C6O0CBkUMhpWAcVfGj2gB493jqwQKiMfXHJQjw9culDXDVT/WRsXqJ0orQFmOQVX3YDoAmEc8&#10;mIA8mLMMiLewJu4tzOjeI81OPujc2/Tbuzf0u6V7Q79j907q9za19F3Wb3PvQb8HBgZWAYhrb+i5&#10;gStIPB7kJA/SlQexDCDPAcTBGMuRyJeGJdFxGE3g4yySrscnY4Rmj8/ZiOAeBHfE+onAGQR4RRLI&#10;iQCBKQApMmBQcwGON7Dm4ALNC/QlBR2vADqzgj4fg4EjYHBNBIMXQ9vjq4GAWmH42oKy4/GVCkVM&#10;adY6VkLFCiYKaQxKMUAZB5gCPJg4PJhuPJikPBBvISnewnzdO9bv9u4N/a41u8ls7t3Q7+DeTf32&#10;7p3Ub4i30rOl7/b6XVj6HvR7YGBgRYC49ob+GPhvnfQeSSqIMh4EIA9ikwdhCyClASQ8gHQYY8kS&#10;idNoxtM0PuMi/ho+LiNJexC+Ec0BMj0S/0RgFFCOHFAXBZJTAOLkgWjNF8jhwFzASZ476CEGOlUZ&#10;9FUBXToHBgiGTxswQjF+PRj4KAseX0lQZAxfkVCsjGZlY91TrDyibMag8AIUbYCCDzBZeDDFeDAx&#10;ebx1C7lFb2Fl3bvW7OSDHd3b6Xft3rV+O/eGfndb+nbuDf1e3tL3nPS7pXsP+j0wMLBegLj2hr4Z&#10;uIFk40Ee8iBFeZC9AHIbQOYDyIsxljWRQY1mYE3jgy8yscdnaMRrD0I5IjtA1ocJTASyoUBIksBt&#10;DFhQGfiVB0q2aGCY2yw4LYsGF92DrjIR9EMFnTYH+r+AYTIRDEMMUoABjuHv8RVDQD0xfP1BaTKa&#10;dYxVTrFiiCIZgzIbgyoNUOE9mBoA5hQPZiLDz1zKRPeGYAsr7t7Qb3Vv6Pc83bup3xBvZe5L39Pr&#10;91rfee71e3DvgYGBlQLi2hv6Y+BPahq4gqDjQTbyIFF5EMUAMhxA/otBgoyx9CkgmCrNCJvGR2EB&#10;QdlAsEbs9iCsI8oDaAAkoSVQEQG6kgPyY8CU2gAZA7C4NQT6ulLgUNcQXD6AS98GdDADHTIHureC&#10;UdAGDDcMRoCBjGHuQXFA6fD4UoNCZDSrFmuaYnUPJTEGRTUGZRmgpANMBx5MIh5MPR5MWELOvXOL&#10;3sIy3VuY0b1Nv717Q78r927od3Dvpn579671u7t7Q7+XsPQtrIl+D0vfAwMD6wuIa2/oj4H/5knv&#10;1uCCQCMg9HgQlTwIWADJDCDVASTCGGTKGMujAqKq0gy1WXw+RnT2+LSNLA4Q4hHxAfRAgD+0BKIi&#10;wGfKwJEMOFVLIG8xcL+BpYELEYNL2RJ0GwPdrAw6sIBO3hIMKAGDDmDAYjgDXwdQIjy+qqDgeJo1&#10;ihVM8FUOBTAGJTQGRRiggAMUf4CJw4PpxoNJSpjavfGgMCf3Ftq690izU493dW+n37V71/rt3Bv6&#10;Hbt3e/1OuHdev/u69D3o98DAwGoCce0NvTJwzSuWY5BvBGQgD5KTB3kLIKsB5DyAjBiDlBnjQyry&#10;q9FMuml8aBYQqT0+hSOgA4R7RP8YmIMAu2gJTEaB8JSBSnlgX52A7xWAOg60AecwBy5KJ9AZPOhC&#10;ZdA5FXTjlmDICBhWMRiYGLbAj3eUAg8KCMqL0axFrFSKr2kodzEomDEouTGo2ADV3oNpwoPJBWBW&#10;sgnLlNsY3LuDezf1G9atLH/pe73o9+DeAwMDKwvEtTf00MAVizWIOwLykAdByoP4BZDbADJfDFJj&#10;DHJnjI+tSLRGM/5m8UkaORv4dI7gDhD6BVhBDLxCgHu0B6qjQIraAOnyQNWmA67YBlhoz8Af2wac&#10;0unAxQXoFRNBx1PQRTuBcYGBkwSjD8MT+HEtYNR7fK1AGfE0Kw/rkuIrGIpbDMpjDApsDEo0QHkH&#10;mBo8mFA8mIYEm6T8zKXk3FvFu+DeEGxhRdwb+p1x74Z+B/du6rd371q/nXsn9Tu4d1O/y+4N/V7C&#10;0vfi9HtY+h4YGFi/QFx7Q5/eB94wcMUiDqKPgHgEkKs8SGMASQ4gBcYgR8Ygicb4IIuMa/hAPM7E&#10;aXy8FhC+PYjsCPQx8AHYQhJYhwAt6QR0yIA7tQF6FgO7mwvQzkUAGS6AJy4C/PlzAZcpBhe6DehO&#10;BrpfJ9DtFYyOGAwxDMAYDGEMcA/KAoqGERUZViHF1yuUshgUwySoqAAFGaCYA0wEADOIB1OPYBMT&#10;Jixh7u6NB4W1dW/o96LdWyi7d1K/vXsn9RviLXj3nkK/12Tpe9DvgYGB1Qfi2htGBv74Y6/qAU96&#10;7rstuyDTCJZ4kIQEpCUPMhZAPgPIdgC5MAaxMgbZNMZHWwHB12im5CyI3QjlAGkeWR9AFQS4RBII&#10;iQBvmQJYkwHLag+MLgm0cMlAdBcBfuMywalOgkvWHnQSD/pVV9CxBXT+JBhEAgZaDMYpRrEHwx/F&#10;wdOsJ6w2hi9NKFwxKH1JUD8Bym8MqjdA5fdgyvBgohFsGsL0JNjkBbsWcu6t4r009xYK7p3T74J7&#10;O/2u3bvWb+fe0O/g3k39hnUrsXtDv5e/9L1y+h2F3YGBgYGVAuLaG3pl4JpLLMog4ggWgBCMBIQn&#10;DyIXQFYDyHkxSIoAKTMJ0moSn3cRhQ0fncfpOQviOMI6QMqHA8TAIgSYRhIYiwKxmQKYlQc+NgVQ&#10;wTJwy20cnJwyOO1TgEvvQYeZAnRaBd07B0YKhlIMBiOGKsAwRxHwRKWDtUXxVQgFKgkKXRIUTIBi&#10;G4NyDVDqAaYJDyYXwaYeTEmCTVim1sZauXdu6Tv54DLdu9Zv595J/Q7u3dRv795J/fbundRviLfg&#10;3Xuifs/u3mX97ubeg34PDAysByCuvaGHBq5YrEHcESwMISQpyFIeJDCA9AaQ/ACCYwxyZxLk1yQ+&#10;BCMfe6JInQUxHSEeQACgB0ngGAIkJAeURoH8TA00DMDfZgEy2RWI6wqCA+4KTtcs4CICdIBZQJ9U&#10;0HuTYCAIGCxJMOgwJAGGMwa7JyoRrCGGrzkoR0lQ1pKgPMagwAIUZ4DCDjApAMwmgk03mIYEm6T8&#10;zKUkxVvIubcK9rp376Z+T+fewiKWviHeSiv3np9+F9x70O+BgYG+AnHtDWrgV/aAvZ777mRksZSD&#10;9CNYNkJmEpCrADKZB2EuBlkQIEcmQRiNQaLN4ZMxQrOnmbNLIL4j3AOIgQBzSAIDEWApOSA8Buxo&#10;RqBtMbC+efG/m+1N1/wlTHVdgD9qEdiFCGeqam+8+i/1cVzQGUFnM9A5c6CrCxgOSTCsBAw9gGGL&#10;QQ2a1YC1wvC1BWUnB4pYElRC4fwrPhsu4bh978f/FRXVg1Icg2IOMAt4MH0INrlg0hFsSsJUJah4&#10;9929G/qddG/od3Dvpn7DupW27t3U74R7L33pe9DvgYGBgSQQ197QHwN/0tjAc/HFQg/CkGBRCRFK&#10;QdLyIJ8BZLsYpEOAoJkE8TQJYm4SH5cFhGlPM3+XQKxH6I+BMwjwiiTwEwEOUwZeZMCj5oXpXxlI&#10;YxuCf1TtzDdd+pDfe67w7066Glv2GJzGHHotwpmqmp2xf3vSVXa9uoJepKDLlUFnFtDhk2DgCBhc&#10;MRieGLzAj/rxwGdZMHwZQZHJgXoVg6IHYOD3ff9Heh0fdeArfDlF7QUo3QBlH2C+EGxCwUQj2DSE&#10;6UkoTF5d3bt+nOItTO/eQsG9y/qddO9av/PuXeu3c++kfgf3buq3d+9avzPuXet30b2FVu7dRb8H&#10;9x4YGBjIAXHtDb0ycM0rhShjAQjBSLHkhEQlIHUBJDaAtAd8TEyCxJkEmTUJgm8On6ERrz1RKC+B&#10;uC/AB2JgFAKsIwnsRYHklIE+eaBbiwCuOBGTz+AfVeuTgeNPnghOaY5wpqrWycDRMTzoTmXQURV0&#10;6SQYGgKGTwwGoIBBCqIBzgpg+IqBYpIDpSkJSlwSKY9lA0exBSjUAEUeYIIQbPoQMLMINvVgShJy&#10;E1ZOvIXasXOPU7yFtXFvp9+Lcm+h7dK3c2/od+zeSf327l3S77J7D/o9MDAw0BqIa2/ooYEbuWQj&#10;WB5CThIsRSFgKchhHgS4GOQ/YMqdA+kzCVJsEqThHD5YC4jdniisTwAmAFVIAt8Q4CQ5oDcKRGgi&#10;sCwAPVsO0M7gH1Uzn/zdk67GlhOBAHcCu5ovOAMzEs5U1ZIGjgsN0Ekmgk6ooLvmQOcXMECSYKBh&#10;GMZEA5kj3UBxQOnIgUKUBAUtia+KBQNHgTVQlmNQ2AFmBMGmDEwlgk00mICEwvQ0V/duiLewKu7d&#10;1O+Fu3dTv717J/Ub4q20cu+J+j2Vew/6PTAwsM0Cce0N/THwJz733RJZEGWEQtCxeITYpFiuQt4S&#10;kMkA8hxAHIzx+TIJ8mgS5NociMg5ELgRx40/ftun5L9Rji8BSRBgEUlgIwKMpQAUyIAvtQFKBkzk&#10;lkDwj6q1WdGF3y4U/OpVIJypqtkZ+zcnXYXriIveBnQtA12xALq3gCGQBENJwHCLiUYrB7WBIoAS&#10;kQMFJwfKVxKUQaWTgaMUA5RxgClAsAlCwNwh2OSCSUcoTEkT3RsPCl3dG4ItrK17Q7+Dezf1G9at&#10;BPdu6rd371q/nXtDv5ez9D2jfg/uPTAwsC0Dce0NPfokthNvGsWRcXxBrBEKoUewtIQUJVjGQvxS&#10;kNIAEh5AOoxB1kyCkJoEYTcJcnMBBHEL6G+48nM//+X/1P//Nyddq/8T5fsJwB8EOEYSuIoCpSkA&#10;TfLArNoDi0sCJ5yF4B9V63RP9bYAzrwQzlTV3F0DV+FSlkGH8aCbFUDXVdDJk2CwCBhQMdGQDOM3&#10;CQY7SkEBlJckKFNJUO5i2hg4Ci9A0QYo+IpNCpgsBJtKMMUohWko5961YEfUP1pF927odxv3rvXb&#10;ufcE/XbuDf1u694rsvQ96PfAwMBABohrb+ibgYdoUqUZpByhkIEsPCFUKZa6kMYEhLYYZD5gSTEH&#10;QmcSJNckSMA5EKYL+HT+N/f+oyTgi9/7hd8+8cpH7PsiRHkhiv6TgV0IMJAckBkF2lMGNuWBg00B&#10;bLAATDKH6oe1bcfAcboK4BKEM1W1NgaObuBB5ymDbqmgA+fAcBAwZJJEQ49j0+MHtYAhXwBlJAeK&#10;UhIUtyRaGwsGjjILUKJjUOQFmwIEzA6CTR+YVoTCpGNTlU1eRi3YEfWPVt69a/1elnsn9du7d63f&#10;Kfd+yRvuuuoDW+/49Lfu+9G/3PfDfwkdK9V+9ov/IRts/doPbr79q2e+85PD0vfAwMDAIoC49oZ+&#10;GniIKVN5uGBZChlLsASGcKYgwwFEwBhT7hzIoEmQZXMgFudAyM7xh+fcpaHkez/+r489/GxJwE8+&#10;/lIkew+UQIAzJIF7CPCTAhAeBWrUho997h/0L52iPfCr/9/3//H/EWQnN/zZV19w3sfgeAbscSLh&#10;F1Rt/Ro4/q724AROJJypqnkDh1170BnagC6noHMWQIcXMCiSYHAJGIBg0dYtoP4kQSlLgpKYM/Bd&#10;DjwD1dVAWQYo6YqVfUwHgk0WAuYRoTDR2PSEaUuoBTsiI97CQtxbWDn3bur3RPeGfsfuLRz/qttu&#10;vuOr9/7D/VKiQ0+aqt33g5/c/smvvfj8Oya696DfAwMDAy2BuPaGHr0P/MSbsqllKhW3XIXIpVgm&#10;Q1ZTkOoAEmEMUmYMUmkSpNscCMoFEL49n/3i90IG+d//e9MpWyQBP+qgV1igR9yPgS0IMIokMBMF&#10;AlMAUmTAoMAsBh63n//iv3/mC3/3h6//CPywK2F3VTOfjN/VvF7AHzhfxKXDmaqanbHfGRs4LnpL&#10;0JEMdLwy6M8Cun0SDB8BQyzGhqeCEV0GlSEHSk0OFK4kKIBGewNHEQYo4IoVeRR/xSYITBxCYVoR&#10;bD7CPCVkpzD7EcVbSIj3enLvpn7Duo2JS98T3TvWbxXv+//5F6H3zK/97Bf/7fZPfHHTGe9N6ndX&#10;9x70e2BgYFsG4tobevc+cEsqEZZ7kIeEcmCypIUEJlhEE5DeFOQ8gIwYg7iZBFE1CSJvDgToHIjj&#10;R5zxZ37pYOuXv64h+Hd//0b5KYK+ABOIgUsI8I0k8BYFelMG4uQxy5qvgVvb+uV7T3rFFf9+87vh&#10;ii0Je6lam3uqe4wtWRcIZ6pqjdcs3OXOge7hQacqg+6qoGMnwQARMIhiMAwFP4ongiKQAyUlBwpU&#10;EhS6JOdNMnCU3BhUbMFXdRR8waYDATOFUJhKbALCxCSUpi37EcVbWGH3bup3G/fO6Xdb927qd9m9&#10;z3rnp7b+7Q9Dp1lku/fb3z3zwg9sOOKyqfV7cO+BgYFtHIhrb/i1hx905u7HXtkDGu8Dt9QSYTEI&#10;8Ugp5CdLXQhkiiU2hDkFmS/GlDsHcmcS5NckyME5kKoLSDS//k+/EuJG1TYedZqE4N2fcZZP8Aoc&#10;AJKQBKYhwEZyQGwUKFAbvF99dDEGLu2BB3518613Pf7ws//d5ndDFwGEUwi7qFovDRwnYSJwZhDO&#10;VNVyBu4vPUAnaQO6ooJOmwNDQMAwSYLhhsE4EQz2AiggOVCOkqCsJbHCmDXwA85AjQUo0YqVcZR3&#10;xaYATA2CTRzJucMmHUxGQmmqsh8VxVvIubcK9tzdW2jv3ln9nod71/rt3Bv6Hdy70m9x7/t+VHp3&#10;d9ykMku/8sgj4WftmjzlzDfftN3hby+496DfAwMDA0kgrr2hPwa+Z/Q+cKEOMRGWipCWhEKWEiyH&#10;IZ8pluGQ7RSkwBhLljmQRJMg0eZAOM6BqB3z81/+zxA0qnb7x+7RHPxvN78Xmd4DPRDgD0ngIQJc&#10;pQDkx4ApFYjXwH0yy9E+sW398tf3OeaM3zz2rd4DFRimJzy5arinOgZyuxxwDFOD0zId4UxVzc7Y&#10;b590FUxbQB9oAzqYgQ5ZAJ1cwEBIggElYNBNBKO7AApFDpSdHChiSVAMha4GjoKsWNFGMVes4GMi&#10;UAqThU0xmHqU3NxUP07xFmZ17/rxdeHeTf3u6t61fo/d+yVvuKuNe0utvvdb35EpTGqCvqPK2G7v&#10;zQ/d92XbVWw69c1n/skVsqVs36bCS+fc9Edv3u4Zb4v1u6t7D/o9MDCw7QBx7Q29MvBkoBHqTBNh&#10;IQnhSSmkK4tlAhKbYqkOaU9BLoxB0IxBNs2BmJsEibkAIrjwrvd8IeQL1372819qZNnz2X+CfF8A&#10;5iDALpLAUhTITBk4kgGnUmIDt3z26INeUfHKHJLYLrzkxrs/t1VOUXh+1O7/yU83HnXa4w8/+98/&#10;/2Z4Y47wzKphRRcGuyL44180MGohnKmq1a9ZPPcqXPGJoNsY6GZl0IEVdPUkGDIChtVEMKLLoCAU&#10;QJHJgXqVBKXP09LAUX4VK9ECqrfgKzyKv1CYGgSbVjDdCKXJyH5E8RYW5d4q3ivu3tDv4N5N/S64&#10;976n3Hz3X383dJFMk6p78613nfrqN2v/EcS3N+z/yh0OPmfHZ75jx2dfXvqysWddtuHwt5961g13&#10;/8VXC4Vd2+jl6ae97CHPvHRq/R7ce2BgYJsC4tobxgZ+zJU9YK/n3CRJpQ4xEYUfCZaZkKWEctiy&#10;lIYAp/iQh/yn+JiYBIkzCQJrEgTfHIjRBTSRf//H/zUki2a78sYPSYh5xNNepJsh9LcBXiHAPXJA&#10;YxQIz0RgU0Z8F7olNohZDjXA3z7pqvMu+ej3fviTsJdmUwl/1NNf2lLCw9OqBgPvNybVE/FXIZyp&#10;qrU0cHQGA51nIuicCrpxDgwKAQOnDToqW4KBXwDFJAdKUxKUuCRSHs+7vGTgKLaKr8ko14qVdJR6&#10;pTAd2CSCyUUpTED1jyjeQivxFmrHzj2+2u4tTHTvWr+de0O/g3tX+n3WOz/1s1/wLi1rDzzwq61f&#10;/roX74fu8+IdDn3Dw551Sf1d3w33jvQ7+sDzF59769av/H34Bakm5X20un7g68vuPej3wMDAgABx&#10;7Q19M3CjzjQRpR/lPVwoZC/BchvynOJjHxKhYsqdA+kzCVJsEqThAojXMSdXX0IWN4vCTzr2HQj0&#10;AnygDbAOAWZSAKqjQIraIK41u4GDN171Fz//5f8I+3JNP9Bul6e/9N89/2aYZEx4TtXWtYHjT2sP&#10;TmyZcKaq5g3cq3UMukQb0PEUdNEC6PYChkZLMAbLYKQXQNEogEKUBAUtia+KOQN/5AFnoMD6Cozi&#10;rFgBR2FXysXfJg5MKEJpurEfuZmroiHewnp173b6PRf3rvV77N5CYelb3Pv2j92jH1kibLf35u0P&#10;eI2Kd+3e1O/IvSP9Np76/Pfe/qm/feCB/xV+X7PJb7/wkhsfss+pD37mpUn9Htx7YGBgQIG49oY+&#10;GfiNUYhxESei8CPBEhWSlmBRLJnGLMYJSHiKD4LIiIrPl0mQR5Mg1+ZARM6BzG38zTd+HAJFqqnV&#10;7HrgKxDuATyhJXASBepSADpkwJ1iCgYOVfNA/8CzXvnh7/9j4laCm2+9S3b7+MPPxvZA5DM8oWrm&#10;k8l3Na8X8GfOl3CmqmZn7F9XBo7r3hJ0JwPdrwC6tILO3xIMtIlgdJdBiciBgpMD5SsJyqDSxsCt&#10;3qIUK75io5gL5Wpv0wSmD6UwxdQ/iuYsiLcw0b3xoLAg9xYW5d5N/Z7dvfc95ebc14zF7r3Dwec8&#10;/Kir1b0zS9+1e9f6nXFvwT7w/Kl/+J7bP/WNnIePKvxTNj/40Au9ew/6PTAwMOCBuPaGnhm4RhYE&#10;Ghd3UhR+agELwUspJDPBBztkPsVyoSVFgKwZg4SaA2E3B6JzDovgzzzjT0OOyDT7WrJ//ZwrkfUL&#10;wCLaA2lRoDdlYE2GV6yCgfvNDJPwMuKEf3PvP4Y9Vk2Son4U0JOOucjbY0x4QtX8ii623EbA6Y0J&#10;Z6pq9WsWJ16FK5gDncRAp5oIeqyAjt0eDKU2+OF8/hWfVeT/7XEPSkEB1JYkKFM5UPRAwcCtwKLw&#10;Kr4+o3Qr5fJuUwOmDKEwoQj1T6N5ypTbyLl3LdgR9Y/Wp3tDv4N7N/W77N7CS95wl/+CTN+kh9jn&#10;q5Xdu7T07dwb+p38srFNr/zQvX//f4cjcM2664MOOr+Dew/6PTAwsC0Bce0NvTRwA/nGpZ+Iwo8E&#10;y1vIYUo5q/mohxSoWFKEgRsInUkQW5MgAedAmM7x0c/yrW73fus74f+qplnnsc84SxM80n8b4Bjt&#10;gdUY8J+JwK+6GvhEvBb+5F/4KT76KsYOG0/+3T+4SbeBaiph66r11cDtRLUEp9oTzlTVCgaODuBB&#10;V5kIuqKBrtseDJY2mE57rr/tK95Y5P+v++BfPfmEK373D96DUV8AZSQHilISFLckWhtzBr7zAWeg&#10;zBpWjVGolXIxt4kAE4RSmETqH0WzUjRtZcVbqAU7ov5RL9y71m/n3tDv4N7t9PuBB36ln06iPHTf&#10;lz3s2Zebe0O/Z1z69vptXHjNZx94oHFg1l0f/LSXDkvfAwMDA0m8tfaJ/hj4ns+5cRRZEiDuuDCU&#10;ovBTi18Ckplg0S2X3iz5IREaS1NxAbE4B0K2B19CpmsL4R9VG33u6zhh/M7zbkDohxi0BAbSCWiP&#10;AU0qUzDwpptNwx+e+9E4O+qrGLsffjb00hM2rVp8T7UBp10yOJipwXmbgnCmqlafsROv8tdRQR9o&#10;CbqZgW7ZCQyHlmDogeTXGUi78JIbd9h48l7Hvh0D34NykQPFJ4evYzlQEgtr4KiuVn5RlpVy9faV&#10;H5OCUJgyhPqn0UwUTVUzuTfEW1iOewvt3VuYi3vX+u3cu6Df4cPPxn1jtPR92AWT3Luh39MtfXv0&#10;Q9c2nvye+35YfyOaN/CCew/6PTAwsC0Dce0NPVoDP2Fk4CG+JED0GVFno4jCjwRLYwhqSjnMCZYF&#10;kRGNFVRxwSfv62/7SggRVRt9rszvPRfL4A888CtNGE949puQ+wGcoSXwkymAHRmwKaO4Bj7aAPKW&#10;BDboifev7wYX/u0f3ISNjbBp1fyKLtx1pcBfsVBwCcKZqpo7Y1fatW4POo+BzjYF6PAtweAq85Of&#10;pr8/SaRFz8mTjrvEj32UhQIoNTlQuJKgABrnTjJwK7YowsrEWm2lHlOAUpgm6h9F884YTE/TuHf9&#10;+ODex1y/c16/t3756/au74fu82K/9B3cm/oduXdTvxPundfv+APP7/58mCUbBp7R78G9BwYGtnEg&#10;rr2hVwZeR5MuKl5HpRQTftpOxfG4YenQ3BuYiudsHDk1ByJvDgToAkjt9gXgYjLhoarpjX87bDwZ&#10;ub8MjKI9EJjpgEd5Jhp4GXhgzBGv+DBCZC1CR18EqzTCplXzBo4tewnOYQG7EOFMVa2lgaMzeNCF&#10;pgOduT0YPm0wow6nINX0nOy8/2kY/gVQUnKgQOVAuVN8VTzv8s+EYx03U5qdDzijIN5CuThbYUfB&#10;VyZMCvbTaK6JJiM3VVWTl1ELdkT9o4x7Q7yFjHivnns39Tvt3k39Fvcu6Pfdn9uqXULY/oDXLOgT&#10;15LundRvfb/3lTf/tRzbfT+4Xw/MG/ig3wMDAwMeiGtv6KeBh5jSxcOFOjlF2I/SP3WJDUlOKac9&#10;YXYVFxBekyAHF0Cw9px/RWPdSZq9v+7hT3tRTs7tdlaYQBvgG52A5EyNitaMBt6G+CPZdAHnkaNv&#10;JqNSKmG7qq13A8df1xKcxjLhTFUNBm5enQQdY2rQUTuBAdISs25POAWppudEQAUAKB0FUI6SoKwZ&#10;vgZaYSwYOGqsUi7FvpKjyAsTZgH7UTSzjMEE5Kan5rQl1IIdUf8oJd6zuHcQ75Vxb+h30r1Nv3Of&#10;fO7f+L39gWcm3bu09O3cG/oduzf0O3Zv02+T8Pt++C8POvhNcmxq4IN7DwwMDMRAXHtDj94HfsKN&#10;ycgi1FknAXKSC1IpJvzUBThkO6Wc/4SlqbiAcJwDaVv4UvNLyB544Fd2j59odnyDuuqNyDmivwBD&#10;aAlspCsQoU589LNZA4enGV782nDxe/m+XL3DX/h3J78XG6t8hu2qZj6ZfFfzOgJ/7BwJZ6pqdsae&#10;fOJVduFw6WcEnbArGAItwXBL8q3v/lM4C81277e+o+dEQAVQUChyoOzkQBEzfMVDMRRaGvjEwmt1&#10;GyVdmVD27afRbBJNNyPq+SieqkywI8LjTfEWVt29W+p33r1r/U65t3LvP9wfeoBr9v4dwd74Hdy7&#10;0u8lL30r9olrp557u/xXJFwMfNDvgYGBgSQQ197waw876MzHHnNlD9A18FKC6eLhQp2rUkz4adHD&#10;hYmJcAVVXJDYvfn1d4WAUzW7zW/7jSf/zu+/R7bB3YAW5X/rhCuQ/gH8oT3QlSmAL+UoGDi2VEzn&#10;CkAOn/WKPwu7rpp9oN2Tj78UGythu6phRXcWoMQAG68UOMkgnKmq1a9ZPOdKXMEpQNeaAnTv9mBA&#10;tUFGdHz7rn0TnvDog1/T1boFFJkcKFmGr28ofYaUx3OLBm5lNldprVCjgCsTirz9NJo7xmCKcRNQ&#10;PDcVpi370eDeKfcWbr7jq+Hyu2bfhSnscOgb4qXvlu4N/Z5i6du7t9dvQ5T71w975+DeAwMDA0kg&#10;rr2hbwbO1BJhMWiUhBIgRdUxa5S0Iso/FSzhIfkpEwOiYCq+Ijb+2S/eFzJO1Syp7/7M8zSmx19U&#10;pts8+pDXIP2XgV10AkozHTAroauBl4EWGj//5f837H3c7DWOPY/8E3imErar2hwNfNXAiZoITrgR&#10;zlTVpjZwdJipQe9tD4ZMG0ynDZHwL33jx+bhYi82qLffePKTT7oeRSAHikkOlCaPL2WocobVQymP&#10;516WNfBCXbWyjHKtlKt646fRfBFNKCPqGSeejwpTlf2otXtDvIUFubcA61aW7N7CS97AV4Sl+ds3&#10;Ru/9brp3Ur+Dezf127t3Ur8T7p3X79i9Vb+NQb8HBgYGYiCuvaE/Br5n9D5woQ4xEXUqSoBQNaJO&#10;XSnsp9kN1puKC4jXwjNOvy23vi3865NusEAfflw1W5HQbaAELYF7dAXOMx3zNfAc3//xfw17Hzfz&#10;iscdcT4MUwnbVS15T7UAm10T/PHMAs5YV8KZqtpEA0c3mAV0y65gULREB+ZEZHjudthZYt16NnY7&#10;7MyJ+o2iUQCFyPBVCwXN8NXPV8WCgfvNFCvCAuqzMqGG20+j2WEMJhE3xcSzT3lush+1E28B4i2s&#10;e/du6jfE2/Bf7qXtZz//pb0rasP+rwzuXel3y6Xvie6d1u+Meyf1e3DvgYGBgTZAXHuDGvgVPUDf&#10;Bz4h0ERYSBrlpATIWCPqHJZiwk9dBEQ6VJap4gIicgFN29fd9uUQc6pm6rLrwa+2UC5RPvdeccn3&#10;PvErsIX2QE66AjVqQ8HAdQOY23TkDHzXA1+BLZWwXdVyBr6C4A9ZGuFMVc0buF3ruYAuNwXo8y3B&#10;EJuIDd42oDgUQMHx+BqF8mX4WocyqLQxcF91UZCVCUXbfhrNBWMwZYyo55R4xilMRvajpngLU7l3&#10;Q7yFlXDvon4n3Tun3zsdfd1VH0h8lf2pr36z9oHtnnrKw466uqt7Q7+Dezf1O+Heef0elr4HBgYG&#10;ZgHi2hv6Y+B7nXDDKKm0yDfpn5Y8XEDqqmPZKJmlmPBTFwotKYK5qLjgky5CsAfROcnPf/k/Q8wZ&#10;N/uiLOFJx1/uM/orLvpE2Khq+rk49l7xAnCJ9kBdpgMGBSYaeAFIYIF5Gfhc3tXcM/RahDNVtbkY&#10;ODrSdKBLtweDqA1+wE4EpaAACovH1yKUKY+vbCh6htbGgoH7Govyq0wo0X6DqP5HE8SIehKJ5heh&#10;NPvYj2Zw79yit7D67l3rdzv3Fp72gvfFn19gH5kh7PisS9S9k/od3Lup3969a/3OuHet3xn3Tur3&#10;4N4DAwMDnYC49oa+GXgdXNrEnQiLUKMUlQAhbESd0lLYT7MbuJiIiGmYigv4keEzK+Ks4eOvgHDs&#10;QaRW3vnu0VeY+mbf9bLz/qchrwvfa2qkfS3ZHkddCBMoA9PoBPRmFtSyZjHwNqglwsDtVv/BwMvg&#10;ZBYIZ6pqXQ0cfWNq0F07gWHSBozQiaAClEEN8fiyg6Jk+AomoL4ZqIQ5A99pbOAotsrkmmw/jar9&#10;GEwKzVkjnlMK0439yM1cRvdF77x7N8VbSIv3OnFv5Y5PfzNc9arZFCNsf9A5c1j6du4N/Y7dG/o9&#10;LH0PDAwMzAWIa2/o013oDQNX6ogTYT9K/9QSVRpkshF1bkthP81usEQVF3wmRlz2+IQNo37ggV9Z&#10;3Nnj6LfLBojv8S3r+q1aD3/ai3QD6EFL4CFdgQJ1Jf6QOTsJkLRZCLuumi3sPOaQ1/jNzDzDdlXr&#10;k4H7v3eOhDNVtaSB49LPDrpiVzAQWmLjsSV+yE8E5cLjKwyKj8fXK5Qyo1D3smvgTz+DBXZiBbaf&#10;RrV9DKaAEfU0Ec0gQml+sR/Fc9Y83Du36C20dG8ot7FW7i14/d4ntQBuo3h8//ls7t3Ub+/eSf32&#10;7p3U78G9BwYGBqbDW2uf6JWBa3BBoBEs7owST0ThR0KdsdIgpY2ok1wK+2l2gwWouIDga/igLCBG&#10;G39w9p0h5lTNtHD7jScjlwua5nHXuuXjvTZdbInfgDm0B6IyBTClAgUDx5aCuVwnXvnWT4VdV82+&#10;2HaPZ/8JNlbCdlXruqIL4MAtwU5WnHCmqmZn7MknXIGLOB3oYFOATt4eDKs2YPCWQWXwoJig1Bgo&#10;TShcRpsqd84kA59cb/0GUTGPCv6IelKI5gthwoRiP43nqW3QvZv6DeU2vHsLDz/6uvgbyOzSC9sf&#10;/o5Yv4N7N/Xbu3et3869od9TLH179x70e2BgYKAr3lr7RH8M/Ikn3KBhxXIM8o1Qp58I+1H6pz51&#10;JUBoG9EIdikmbzAnFRd83kUa9iBA+2yNT1aTZp83+7hnvQkZ3bjrM/RV/ZicXQ48Aw4QA6/oBGRm&#10;OuBUSicDnwi0UPngx+8Nu66a+eETj74IGythu6rNaOA9A+dcCWeqarMYOLrNdKADdwIDpw0YpxPx&#10;pQCgaKCkeHwVQoHytKlpVhhzBr7T08+YUF0dKN0VKPIj6lkgniPKM4j9KJ6VKsy3DVi3kBNvYV27&#10;d06/Y/dWfvaL/xEuedVsCG+378sWeNt5U78T7p3X78G9BwYGBqbAW2uf6KGBKxZrEHcEC0OjPBRR&#10;+JFQJ7A0yHAjGlEvxcQNBEucAsKo0Sa5+hAsICJ7fKo+9GX8EjL7djHhySe9G3ndOOzlt4UnVM2e&#10;+FsnXg0rKAPr6AqEZ2rma+BJcOOAv9s/Z9Rh06ptIwaO89aJcKaq1sbA0RNmAZ2zKxgaLcHYnAhM&#10;2+OLg4DS4UHBQTky2tQuwWqgFcZzL7snXMJx8wZu23gaxTaq1WNQ0kfUZT+aEYQJU4b9NJ6JKvzM&#10;pUC8hSncG+It9MC9hRe/gTdk+c8E3f7wt0/j3k399u5d63fGvWv9zrj3oN8DAwMDU+OttU/0x8D3&#10;OL5h4IalHKQfoc5GKSb8dJ2ruIBwjOjsyS1lC48+9Eykc+T43OL5Yw47UzeAJ7QHWtIVSFFLCgYu&#10;P4WzTcH1t30l7Ldq9prFDhtPxsZG2LRq68vA8bcsh3CmqmZn7LdOuMJf7rmAjtcVdPv22BhsCQYy&#10;aG/dgi8sKDueNpXKVzwUQyFn4HgfeKO0RpV5DAr4iLrIR/VfmDBB2E/jeceB2UqAeAuT3bsp3gLE&#10;W1iQewvLdG/l7r/+TrjeVbPPBN1un1Pp3k399u5d67dzb+h37N7Q79i9od+Dew8MDAzMgrfWPtEr&#10;A7fIgkwjWOJBGBIsKo3SUsSEn/qUlgY5b0QjDqaYuIHggykyq6dNxhV8YkaYFnJv5xaedMLVSOoe&#10;ifWFN5D/6+clFs9hEe2Bt0wH3CmmbOBlIIExzzzjT+OPF9KPrxMe+4yzsL0RNq1amxXdbRa9FuFM&#10;VW1eBo7uNB3o2O3BUGoDBixYtHUXipKvbyh9hpTHc4oG3iikUR0eg3I9olHVo5ovlGYE/9N4rqnA&#10;9CTY5GVMFu9O7t0UbwHKbayyeyu4Bd3fJbTh0Avm7N5N/fbundRv796Dfg8MDAzMjrfWPtFPA1cQ&#10;cQQLQAKykVAnpxQTfupDWxokvxGNgJhi4gaCj6oCgqzRJvUqPklLsL7u1vRHmo9i7gFn+ICO+G7k&#10;vpas8AZyA47RCYjNLJhizWLgE/nWd/8p7LRq/vt1fvO4SyCTRti6ajkDF8O//rav/M03fvyTn/4y&#10;bOqayL9cqc9+8Xvves8X/LPWFzilOcLfXLU2Bn7+FZ+Vqy+nCC9IWZOzKldQtpEt0X8KoNN2wobJ&#10;YS+/TcbpN7/7E7yCI4f6pW/8+J3v/mvbEmMzxo9owTt2jK8VAiqJRyvPIS+99e03ff6uz/xd4TTe&#10;/9NffvM7P7nzM393+lv+HLVO8VWxcBe6boCSW4HiPKJRw6MKf/oFH7/znr+TA5PDC7+s2eTP+d6P&#10;/otsc+4ld2NmEWzewZQkYNoS5uLeYt1vu/4v77z723JU2VP9z7+49x/uv+Pub5198afX1r2FNvr9&#10;sNQt6PVbovbevLjbzqHfK7v0fewZt1x58+e3fvX79/3wXx54gK/napMf3fv3//n2T9275W0fx9OX&#10;zIVX3yOHev8//zwcWdXkyOUg3/eRL8ufg6dMJLdPabrbuz//D2v7h8tvl5MvRxJ/nIE2vUDy5596&#10;7kfw3OWwcfNNchrLBylneG0PMokcufb/cgeQvw5PHFhlvLX2iZGB73bMFT3gCcffIJEFUUZB4hEs&#10;DyEnKRNku/xTy3BZkAVHWKAcRcYMrbZpoeKCqbiAH3k0Vef8Wdjj2HdZFkdw95n+HTelv0j8YU97&#10;kYlBeyAhXYH/dGVxBh7fri/N7q58+NNehO29doatqxYbuLi3qHW8wJ5rDzzwq3s+/41D/uha+xVl&#10;xOrDM8dN+gw2mAX84Tk2n3NX+PVVk0ewjRG2qFrOwOWKv+KiT8qlaX/qtD3wwP/64te+c+7FH/Od&#10;B12xE2G/VTvv8s/aiLjlY9+YeHibTtkiw+3Rh56557EX+7GpyIAN21XNxnWM+baCouHxdebaW78s&#10;+hr23rr97Bf/7z2fv/ek19ySq36lu9CjMhuV4kBdtKN6LuL9pa//qPvV/9U9f/WN5/7xe22iwQR0&#10;1z3fDpuO2533fFunqincG+ItvP7iT3/xb6c55q1f/YcTXvmegnsH8Z7k3sIi3HvEUdfdfDs/Bd1e&#10;EX7o019Tdu9av517Q7/bundTvxPuvVz9FlMVF0paR7mNrvtX/n7LRR/GDmcn/IKqQXpFk3Jqh3bf&#10;9//vLRfe8q+ecbF/eoyolxhj7kWHuP3sF//tynd/7NcPeSv205Wwu6oV3F5MVcyw/RFqk+O8+y+/&#10;senlN2FvC0Kui3h1+N2t28SDlNMSNh030WBsMJHwzKrF51k6gKh1+9MrPf/uv/zaxudO6FeGXLvw&#10;zHGb4k+YHRnm4ddXbYqXqNYjENfe0DMDl6QSEozpt4EMJFg8EiDhgpl2UrbLPxXqVJcF6XBELmh6&#10;Wm3jVLxg4z4iC/ipgK/blWbfjPWwp70Q0dzjbVzAIox9cM4Tjnq7OoDpRFcgKlPgHWkiBQPHll7k&#10;JpLUb/9ix17Hvh1P8YQnVA0++cEWhpZsMkVdddNtj3vmeb/7B++BFYOTI/vVY3jUga/wx7lQcA79&#10;hwX+9vNuwMZho6rZGfvN46+wK3j+FZ/Fy09TNLmIV7/v4086/nL0ujb4fh52VzU7YPkzw0P5Zu/7&#10;UH7zxOsxPIWwadVsYx3O01m3cOhLb73rM383Xffz7d5v/6fTzrlhrxOuRaFrZ+AovIG6REfVWzjn&#10;0nu+96P/EvY7bdv65W8852WXPnHTNX7ekclIlDtsMW52gR592PneuoWceAsQb0Hce/Zjvu/7P37x&#10;WdfsevSVq+XeY/0Wtn7tB+FAq2bfyrHhGRfO4t5J/fbuXet3xr1r/Y4S5OKQCA43mK5Jpbry3XfN&#10;bqRG2G/VrGSdevYHpnil4O7Pbd246czc4b3vI1/uarbaJIpsetF5v3HQm7DD9oQdVc3+TH+ooosi&#10;bGGLadt93//HLW9538RXIqaj6+sXuXbvt7976pZr4oOkgVeF+sH7vBRb5gjPrBrO89QdQELOlTfe&#10;9qD9X/evDr/c/7qY2H71GNr/CbODke5DzoI6xooAce0N/TNwJevhgg9DSsHDhQmm7cCPlDrnZbGk&#10;WNNKs1tsI7RRcQHRWR/80tcbViPVyuLO7s9+i8Zxs+4cku9v+eg3wi6qpsVrp/1Os4U4j3ePrkBj&#10;psZMzNPewCeiKnj4GX+a0zybY+IFcBCeUDV74qGn3jC7Q0qV32HjyeWXAAQIsE2xi/hssxg5jeEX&#10;V81Owm6HnYUzL4SNqmYbq4Fvfv1d8TsCZmlyNl78unfseczb0cc86MYg7KhqesBt9Nu/jiM89og3&#10;qXJjkIatq2bbT2Hd9vg7bvp87v7n6Zqk8H1PPH/P464albUxpfeBs8wG6oIc1WrlpC0fmWK5Ptek&#10;Zt58612POnjLHpuusTmojYF3cu8TX/vh2d3bNznV+xx/1qOOvHR13Fu/4hsm0/gU9GdfldTv4N5N&#10;/Z7o3tDv2L2h38tf+tZFv3Ai5tSkXFx46XtnMVIj7LFqWrJOffWbH3jgf4WHOja51hI/Ylma8QUI&#10;GaFyVA9+6qnTOUzYS9VsKlEzFG2bYkm50KTmF16JmI4Lr76n5f0ILdvo5ZLjXv/rh73DfsXiDHzj&#10;SZfP/urGSGWfsnlit+cyePVXzPdy5JDxHn5x1ewkPGi/V2HjngFx7Q39MfDHNwzc6LAkLsxFxfG4&#10;USe/LPRwwRxb8F4N2mzmVbyNjT/vrDvCQK+aveS2/caTf/O5N+nGltEVJHvl0JfdinUw29Vex10O&#10;/Y6BjXQFqjMLczRw4brbvpJbHrR7DYSJEhueUzWtyxJWfvLT7FKDJC2ZPxRJNuHRTFNDeOwzzsLv&#10;9cQ3gethLG4Z3J9JXBebGgW/rG2E7apmM5ls/M53f6HNmq2dPUFOZni02OSa7nLgGfo9fOiiEwm7&#10;qJocsFyU8I+qyZHIg4qMLz0q+9OEwn0rugdr9hSrCcB8W8FPD33prXjxLtek79lpnNgPpckfJXF5&#10;12ec88QTb5TyeO6lOQM/HdXVyu+oAkfFWdDqfe2H/mYRV182e+oxp+92+AU6+5QNvL1766esXXPL&#10;F9scsx/ybY5ZLoec6ocffNajjr5mye4txO6t3/IdDq5qNo9st8+p0y19T3TvpH579671OwqOi0Os&#10;qc2in7/oQnh0UpMtNx7zyt84+M34pZ0I+6qaFKKxfv8q/LvZ/HHmtpGmEj6y5UrCy/Zl+xTCQ6kW&#10;lhaestlLY0vCLqpm9VasrOU18gdZ+NutyTbyW0S6Ji7bTkSkruXrF9MVanu5ZEEGLlft/n/6WXgo&#10;ar5TTTxmLcJllV3bZfDbP3Vv+K3jZudQWM5LAGsIxLU39MrANbU0DVyZckk8qeJm2gIynFL+qVAH&#10;wSz0cKWVZrfYRmij4nd95u/CWK/aplO26IDf9dAzsbFSsPHPfPG+sJeq6d5Gu3J3w8K9c8BPpsB7&#10;dXvumoeBb379XR/82DcKy4MWK4U9jroQT48JT6uazAqjmSmacmRCEgmUedF2Ljz8aS8SSRZOO+vy&#10;m//0k7mJSmeaJzz7TSbAMVMvg+PP6crhp/Mz5PVoBfm7sLEStquabf+ZL/D6WpMzI5O0nlvdWBGp&#10;Vl5y1mU33/bn936LX5Xkm1xZefoTjnwLemMZ6fDh+VW78sYPhf8btzs/9Tc4qp0POOOxR7zppee+&#10;+7FHvPHRh54p7i0PPvG4y/yQFGyohh1VzfbjR3fZuo3fP+uO5Ef9WZNTJMfPfrjfaTs//Qzh+Jdc&#10;eNHlH7j7c1ulu4YnRE2evuM+L9xz01UTDdyK7ajeRqVY8OX6S1/PxnRJvXLtLrzkRquByk77n668&#10;ZMtlV930Z7JNLkNrJH3E/qfvcdz1OQN/1GHntxFvIXzC+fE33fOF74a9RE2POT7V2z/1lB33e7nw&#10;4i2XyjEXeqzsQf7k7Z/24l2efemauLfT7/AdY+HIqman7qFPf82U7t3U74nuDf1evnsL5aVvuaBx&#10;nX/IxheIJyhnXnC9bFCuVKp5svHUmhd2VDXpSPGI1jEVH+fGTWdeedPt930/8Sqe1GHZTCU8aY9S&#10;BKTPY5zqH77pjy6Q3SbnuFA6nrK5698bnl81m0pu/wQ/sMBabirRgxTGF+hjublYm/yNo5cMZlAv&#10;8cny2wGShVrOvJ3MCy+9eWKhlgv664e9YxEG3j7kWOc/9bWX3HzbJ3InVq/dgw44G7/as1bL4Bs3&#10;34RXc6yntT+H6xeIa2/okYEfd8MorFSrB5GEK8tbEhcmb2DRMAslXGmj2X6bwmZC0sYPfSlXraUc&#10;64AXnvic6woRXLFwrzzvbK6oW3h60onXqQ94FVe8dZeBtEwHfDumYODYUjjvis8a1932lY9+9u+/&#10;9d1/mnhfrp0WIXkHdUx4ZtWkNEuyCf8YN5mWfNAR6xaxf/KJ12A/yjtu/OwDv+KNgrIHfW5ySVnZ&#10;/PrsMji2nC9ybsPvGzc71NzRyqUJm1ZNjxMnTZskUbkiPs/tvP9pj3vWm550/OW//fvv9pdbkV70&#10;vNd98M5PfSV3s6VM/xIdHnPYmclv41PQt4Xw5KpZ6JHDe9n5t9ixCaLcv3XSTebYxl4nXCX/xagU&#10;dLTq3qzZ3rxyTxzyUkBe/pZP5NZj9Uz60PnIg169+5Fv1bvKY/Y84drXv/OOL341LRujbPd7z339&#10;Oz4c/j1ulod2evrpdXWNCq9gxdnqc06/5VTr71I27L1514O3PO7Id+y56RqZGjBlCHsce8XVN99z&#10;3w/uD893Tc6ARMMd9nnhnZ9uvCvHhvzIwFu79+OOu/GLf/vDsItmwzE/dO/Njzjwdbs88y2PPvIy&#10;/0Fr9llr+z3/ujs+KT02/dqB7Gq7vTfv/My3rq17C2e+8xPhmKpmMfShB53T3r1r/XbuDf0O7t3U&#10;b+/ea6LfEsRzq7560f34evC+Z/zGgecV1nU3nnT5le/55P3/lH3/wqgXTat5YRdVg/ZInPBF9UH7&#10;vSq55L7lbR+NC6mOF9G/8O+qyRmw/iCImfzGQW9K3lv+vg9/Md6tTpFdfSY8uWqFqUSaPO7/arFZ&#10;8T05vTnt3/SyG+7+y2/kBqbsTXYy3VsGTj33I7n1+bhQjzrSQW/KdSQ5w1su+tOtX+GCjTYtRFsu&#10;vDX8e9zmYuDlkCPWXej8F171ibgDyB70uYUOv1bL4Ffe/Pnw+8bNDrV8tL0B4tobemfgRknFuy2J&#10;C7OouP00t4FQh8UslHClrWO33Myp+LXRl5DZ3LbLQa+WtN0pmguS9fHuSin0WuXFGbwqGLBxBWZS&#10;AFYzNd6vYgOfY5MT4qeQxz/rTVDHHOH5Vbv7c1vD/42bZB2bTcW999p0CZ4eIy4dL2PqVCp7wMae&#10;3DJ4wdtnBy9q6HHqofpr5wmbVk36tmSO8A/XfBDZfuPJIt5PPul63QM6ScxhL7/tS19PC5KEUdnh&#10;TvufphKOfpskPDNqcuS6vq1HqJoNvG8LGJhK2F3VdIfCxKHti8bBL7019wKTP5MbNp682zPf+KQT&#10;b0T9URrFalzlnrfl9u/9KLFqIRda/vzwj3HzBo4aq+SqcVK/ZTxaXxJ23OeFuz/rIpsLMEcImEre&#10;fsNf/fwX/z3sq2qyT4ngt3/8s+Hf46ZGIXgDh3gL3r1z+q0aZse8/VNPEfGOv2BMsE9ZU3YVD3/R&#10;++/4dONGR2ta/Hc6/M059xZg3cq83FvYvmzgh7+9du+mfnd171q/V8m9BdHvzHcsNTrqyD3EPLus&#10;5Yro3v9P/0/YXbPpnqfQvPD8VFN1VMTuym/ATrriqdEN7frKZtjtxhdM1BKsykqz6tHp9vvw5KpJ&#10;h5QzFv7hmuwcrzi0f9u5XPd7//4fw46a7ebxu9W6vg1Ydph743fDvZ+y+UEHnN2+I4md3veDxOen&#10;yAnJFeqpDbwQckb9v8UVTN4CEMbRxhdgY8+aLIPjetXjvXiovQHi2hv6Y+CPg4Er0y6JC0hXgmUv&#10;ARKuJLOdYT/NbSCYiudtvNZv0EiueVpuhiTtX3Lbc9NlSOFexQuRPf5kda0jksiTq3YxsHEBolLG&#10;C9J03PWZRRm4hBIve3ttuth0MQYKGnaRaj7rPPrg1/zO778Hz83xios+icVM9Ubhice8HRsbC1oG&#10;x5/vue62xktFjY6a/+SzsHXVMJ1Lk/34O9nEvQtL1gXOu/yzyTVhvS65TyJUfD8PT2s2MzfFbjKH&#10;cgsYiTFhj1WzfWIzxVu3YEUjefM5zmTSvRtFKapsyi13fT0+kxJAw/+Nm4Wh0V3ovq4Wa29Sv2VX&#10;9UsGe28298akoGDuEHRmOejUWz7zhf8U9lg1GUfob97AYd0CxFv5wJ1fC092TXZb15CMe0O8BXzW&#10;2mlvvOv+f/5F2GPV9IUD2e1Oz3onxFuAdSvd3LvS78q9G/odvuJbDPwdNHDrWmLgE5e+g3s39Xui&#10;e0O/g3svXb+F5Op3wz1afJpUgfEHSifu3NFpuuuew5Oj5m+ma6mOIuHhyVUr6Ld/l3iZ+GZ+7eSd&#10;1jPDM6uGiqRNPTkc3j4vne4j33LvKtdX7X/jwPOwfYHk6zgo1J3c25P8WPJcoZ7awH3jCzqtDzt+&#10;ccdCTqG3L38ZvLAAPst4X0dAXHtDrwxc8wolXGmxJC4gRQlIWkpLD0+mPWHiBkILFRcYUpVGnM3j&#10;N8OW+I4fafaS2477vBBxPKYg5Dmxf9xRb/PCYMpdxiuKAY2ZCJSpzNwNXJKE5Gb/6vhuh52ZvL25&#10;QNhX1Hwukd3iWQZ014g/dk6Pc+f9T8OWntwy+HTfyDURfNi7ZZ3CArgQts40f94e9rQX/eZzrkY3&#10;aIN1sD84+86kmmpyevShZ+pm6MaKdfXwHNek59TJW67vEW/0I8gPuiQYpGGnVbPd2vY56zY+s5Uf&#10;9CDNn8nRO7ebN5w36k9Uxyrqinf6mz+eu8VdGwx8YqWVx6/90N+EJ7vmI91O+5/+xOOvxxSgYLJQ&#10;3IQSpphrPvjFsN9Myxl40r2F11/86fDMqklnqFdF5JgPPvsxx1zb1b2N/V54873/wLvoNZuObkc/&#10;8oqCeAtwbwHWrbRx71q/x5+yFhu4/cnbPfPignvX+u3cG/od3Lup3969a/2OAuISSL7n2V/0Tu6R&#10;Q5wkuTqqbtYp7odnNpuvWnLAeEoBfAyVb419ttZvIVYpmz7aS3J4ZtXkYML/jZv802ttJ0+OSd4O&#10;IL9C5+WWS/fJDxHwhXp0B0H3T6TzJI/TtzkauD/yrvcCCHG/Cq/CPPVUbOlZ8jI4XnqrX9DZNhbA&#10;BYhrb+ihgRuUcGGuS+LCiqu40Mi4efxmwvd+3HhjmJT4MOB/77m7H/U2H8QtoOdA0M/d3P4wJ/Ze&#10;JAxTkTIQGMVcqD2wKWNeBi7Thoi3v+d8+40n7/7Mc+0m506EnUbN5n5x5q5WLzzj9NsgPBb4CscZ&#10;P0sv8S4HnoEtZ+e8Kxp38/oo9oSj3mKb4SIK4Qmp5md0u1G8DDpPzGEvuy2WcDvaJxx7sXZUdGZP&#10;eI5r0n/0IIUN7rsJCmAw+h+FnVbN9uwHO4qG5+Vv+fPwTNf8mXzEfqfp0revMyhWTVDiAi8vSrgl&#10;odH7wPN11aruSVs+Eu/N6/ejDt6Cmi9galBs+oimlRFlCYeB58RbeOxxNz79jz6A1zF9yn/o3pt3&#10;Ofwtbd27Kd6Cf6d3fJe7HueGp70Yym1AvAVYtzKFe0828Bncu9bvlXRvAYtg2rx+z3EpLHmv+89+&#10;/ksdy+3dLDyz2erbdjp+5pkcVdhF1Orz0P1z1PBVYbY+316VwzNTzQ/M0dvpZ9NaRc5DLLeh7smf&#10;P+mFg/huAmm+UHd6CaNAWcLnaOB2hqc78vh8WncqnMz4WYtbBsfbJXzImfEFnXUExLU39MfAdz/u&#10;Boks3sAVSrgy7ZK4gDSmrIyKCwiyAR98R9k3z0ln3h7GetVs1hwF/ebGPqALPtMnOST/AW/xze0G&#10;bFyAnxQwDwdwpJbEBi5zSRvkHAqi3FqpDXG8xx5+7hOPvRhSp5hDlgmH0mxeJPQbsKYAC9q2z/JX&#10;W+Pd8vLn67Pmvgz+ze82PlnAOur2G08um3N4QtQsaAqxfqMztET726Ev4wsT0vR8ytGW34UhHT48&#10;wTW/tPKYZ5yLIaMUlBuEnVbN9ozx7vH1BK/ZSfOp7uH7nfbEE2+0jVGamqCaBXz1O/2CrIRbT8Nd&#10;6EqjzI4rc/y932X9xlwg+PkimkrqiUYmnWtuyUq49dtdDju/4N7KHXd/KzytalZSRL/xWWtp8Z7k&#10;3oK+2Ru3o1v42/GQc5fs3sKGlIHbKCi5d1O/J7o39Du499rp97Fn3BLLzIL0W0lKeBgaG1/Q0nPC&#10;05rNakL5E6eTJL9Ye8Y7cnP397Zfnw/PTLX6FfY56beSlFvtDxMNMH4jwyL0WylIuBXqGQ3cl+up&#10;zzAWtG2f5e6U+26wuS+Do9vbZDHF603rF4hrb+iRgW+6PmSXMfBwoWHgiktISE5j6miF1CUgmSnm&#10;4VOruNBqG5dHEVUdiLY1FoVHaTgiflek3SO92zPfiI09LW089yVnjxx/wFsbvIobkJYy5uEA7hQT&#10;G3iohpKeDzijDY971psEUe69jr/c290shENptvqq5e8/n8gHP9b40GabZsr7nGIZHH9RG/7g7DvD&#10;3qtmSULOMDYG4QlRs0D/sKe96MknvRtXfyLoTob2uvMu5+cgSNPL9OhDz7TOiY6thK2rJi6kx6k8&#10;8firdGhAuQUbNTl0tIb9Vs32zDHeRB+M37TiF39Uv1GCmqBwBXyVGxU6VwCTt45LSxp4o6K6anzu&#10;JXeHp1XNh1Gv3yj+ipsgMHGMqCcXN+N88W/TH7feMPC8ewtP/6MPYGT5t5ju+ux3zcu99bPW9j3l&#10;Zvw6PdTRvehHX7NA927qt33IeWzg9urDdoe/a+7uXet3lAiXSXz/ub/oc9dvJbnWqme75b2+4Tmu&#10;eV+aQh7e9xHeQCetvhVoqjty4zXhrnsLT4uav0dpxm9Wj7nwapZce+2g0B/iD5/zhXq++q0k792Q&#10;Ni8Dt5Azxf3nBvqVHVt5n8tZBo/fKDHLa1jrF4hrb+iXgVtq6eThQpWWkKIqQtJCAlMspXlWTMUF&#10;RN4a5OlDXvohRC4/a+55wrV+4wLm4YYl/t8/i19LZr9Cv+Sskz8o0BXFlKYlsCaPKVbBwG2bGOjf&#10;3AmH4pr/tJvfeu712L49513euM1bmu5zlwPOwJYAJ8pmtTm+7pBbnxcm3joentNs9avLv/fcJ51w&#10;NS6iB93Dg04F4pef7LD3OvE667ro3kLYump2PoUNG0/uNGQwMAUZsGG/VbOdj8ZyExvjRrwAboYg&#10;x7bnpqtQc8agQNU0alpU8RQpid/7UeIrlLyBN+pnVIGFeA/1qwb7vmSv469HqVdsOoimiRE2lXCK&#10;GXNA5M/aagM/9Dybxbx4G1gA993gkYe9KRZvYTr3Ni667nPhl42bXwaHeAuwbgXu7fR7snt7/Rae&#10;+nx21HqZ8Rlvo34794Z+B/du6vcKurdQ+MhuYaG3oRZ+dZuFvvAc1+xiTedL8fFIszH7oP1fh+1b&#10;EnZUNdshNssRntZs/l6qqQ+sTHxHQLgtIv/aQbwAXr+UM9dVek/y4wOtI81i4D7kTPfhdkrcr1oe&#10;2xKWwXPr88K2swAuQFx7w6/teNCZjznmih7QMHBlzkviQsheyGQKJFxZExUfJdcsyME1Gq/vjAzB&#10;JqRdD9limdviuGKP50Di/9LXG+5kqW7XQ8/0quC9QvE/LWMy44EOtQF+NZ2BtwGK2IlwKK7ZPYq7&#10;HvxqbNyJw15+W9hj1ezvxZZAngjZCMvgk9S9JfGB2cvh9tlmBcJzXLNOKOx+xJt0M1x9gK7ShkNe&#10;xu/rynV+ELauml9g2fmAM7BxDAYghqcQ9ls12/nEAf686E0r/r7Q3Y94c7POoBzVNMpXVN8UXwmf&#10;tyXxhkbLQPo+cBRbRavxyy/4WHhO1Xy4ecIxV6C8W/Efg3mhMXdwWmnOO8l70WHgsG4PxpT1+R33&#10;eznEW8i5N8RbSLq3oKvc9/2okaG1tmy39+adjrp6ae4t6Eedh4OoWv2q2aEXtnHvWr+de0O/g3uv&#10;gH4LEC0pF3bR57valiT+1K72C33hCa5ZgZ16TTjsqGpyNnSHwtQCifvt7a6KljsMT2u2+j0CrW/a&#10;70r83oT7i5/jHa+mNm7gX9hLOfHvlTYXA7eT3Okj/WI2Rh8xoLsVsCVY9DJ4fGBzWfNfj0Bce0N/&#10;DPyxm67XjNKQcCXv4QLS0ogqSyFmVdRRDClNgYQr5uECEqHiwyVyp9FmG6GRZUv4ZByAHlihFPA5&#10;xoZ5+MSwbpwTfS2Zvha7ffEDpWDjCrYpABs34Ehl4jVMOz/QM8F8b77ARYVwKK5Zpd7j6Ldj466E&#10;PVbNXpHBZjHzXQbHScDOvT795onXY+OY8DTXLMqPOuFJ7/bXEX2gJehmRvxhhJokkp3f+nnYtGp+&#10;uT75JnAot4AxCMJ+q2Y7x2aGjfcPfPTr4TlVs2C04z4vHFcVlJ2aRqWK6piRq3vx+2Wsj+28/+ks&#10;sA4pyPGXhNmQ2eWgLVbMfbWPJoIRNllwEhmDuUaQaQg1VppdzUceep7JNtjtuBuvbtq77/O7Hn1l&#10;wr2b4i1AvIWyeytnvfNT4VeOmwX9hx12wTLdW9/pjbem1+tgB75+dveu9TuKgGtCbC/1wG/xsVuz&#10;EzuG9bqJC33hCVWzbiNMLaVhX1Wr88lTNmPL9mCRtjbwdiuZ4WmuNcx2Me8RUDp9jnd8D79/mQAb&#10;z5f4bRRzMXCr2LOf5LDHqrW/D2Khy+DYeWMBfPFjf6WAuPaGHhq4QgkXKg9PqjiSU6BKV0hdFXU4&#10;s8Tm8QZu+CCIjGjkEqen1TbIuCVG+h2/u9Jq9E5PP6OlYFs0L2+Pj4a2SWu3Z78FLpHD5MSDbSYC&#10;OzJgU0bBwP1m3t9ywAlnIRxK1fzKQFlHYblJwk6rZgFl4nd05ZbBH3nAGTiMrhwWfaqZHVW8AI7T&#10;roSnuWbT+WOPeKO/lG1A5zHQ2ZRDow8jtJl196Pehv4s6LPCplWrw5Mc8DPfKBvAtwU/3JL4cRr2&#10;WzXbeW57QYtGbiALj3v2W6M6ExWlqGopberbuZfyzZCxgft66+swNNiHmz02XeNre1T2R9jUwClj&#10;DCYXwc8+8Vd5Fwx89IXeyqYb8eHkFhMffuBrG+Ldyb2b4i149zbgvTpYHrrPiyHewuLcW9n6tR+E&#10;gxi3ur/t94rJ7t3U71V2bwXW5O/TWdq7QKEBdgwTV+HCE6pmQyzphy3BerXdCjTLquPcDby+tXvB&#10;Zhu/QGO/OjY0nLqlvUwgFN7OMLWB+5Azu46GnVat7gOT7oNY3DJ4bs/CtrYALkBce8PYwI++ogfA&#10;wA16uFAlIYQkBVkqUOUt5LCKkNVg4IZPfoaPhubeoE0MbbON0Ei9GfDGyChMRxF8EthesB/lbH/H&#10;fV4IkRBUQiYCdTGw2UTgUZ6WBl4GNjgRKGVMOJSq2fQ2+kjwaOOu4Au3bRrY67jLsWUMVqqtR7V5&#10;boHrmsvI9vcKex53Oc6egksQnlk1vz7zpBOvw8YGOoMHXagM3oVhp+VR+RvRw6ZVs6sg2BcE2uDK&#10;gcEo2I/CfqtmO+f21c0yyiGnfSg8oWoWAccL4HVtadSfqDoZbaqZ3yZ3z85O+59u1RWFV4hvQTeb&#10;3eWgLa3EW8AcEU0lik03NgGd+Jo/C7+1akkD9+6t+BdufHF+1JGXtnfv3KK3AOs2djr6upvv+Gr4&#10;xeNmLwA97NmXL9a9m/ot3Hz7V8JBVC28drbxlKR+J90b+h3ce8X0W4A11a8TLfFjkGPNC2/nnnQM&#10;YeuqWSefxR9gy/U+Z3iv9dwNvL7ZfvFfFoU3KVgBxK+O72de2ssECr5kfnYDryf9GW5/MGbpA3iJ&#10;yirzjMvg+BA7H3LmssC+voC49ob+GPhuGQNXLP00qLIRMpOAaBVw8QvJrGJVVLywmdBIwxXxgtKS&#10;m5WYxx35VhMDwTzcgJwUgIob2KwlIlpzMfCWwCELhEOpmq0MzL7aLMxi4PFitWb3hz3tRboB/pCW&#10;wLvsA37k78U5zBGeWTVLcjvtd5r36hh0iZag+739Jn5CrFqE/1Z8ELarmjfwPY69zI8XQIXOEPZb&#10;Ndv56ClN6/bERcNuJdj9iAt8nRmVmqgQKS0LV2ObqjDiRnSrIWLgKLOK1uEP3Pm34Qnj5m328cdc&#10;HlX1RuXnpDAG04dgk8sIzDvH3YglZW/gtXg79xZOe9NHw9bjZjK24amnJN0b4i1M597K8X98a/jF&#10;42a/fYfDLmjv3sIs7q2fsnbqefzcAXOJBz/zUu/etX7n3bvW7yjzrTmxNdnrREteBMutPJffzh22&#10;rlr9MWwzrN7DlOyVoDnuc0YD96a0hFdJ4g8b118Ns41Xoa1QL+c7pXEjup2lqQ18Lrc/GLP0gXix&#10;OnTL2V7awGsWNnzm8veuOyCuvaFXBq6pBe4NkIRGVDkJEUpB0gq4QIasVrGWKi603czl4/hNlctv&#10;mjB2fvoZ0AMPbFyBrpSBDhnYLEnBwKFqAAY4X8KhVM0C/WMOPxfuOgU5A8+tNoNbPtr4PjOznccf&#10;9XZsiT8qBxbAvT7tcey7sHESuRzhyVWzP2q3I94oP8VF7wQ6lYHNwi+umh3AXs+5Tn6K7i2E7apm&#10;2wswcO/biv9pEtkm7LdqtnMo95j6Zbtb7mq8Cdxfiz2Pv7Zg3ULbGuU3i+rhtR/8Uvjd42bBbuem&#10;gaP84lvBap/c54Wo5HWpxxQwBpOFYhMKJxo3DeF+chuwO6uBO/FWHr3phqtv2Rq2HjfTzocd+NqF&#10;urcimu1fSrPzvOGA1yzNvQ1kU7uB5UEHnd8P91ZgTXP51LHpyH5dU3HlOWxdNStZs3w1V86UZrmP&#10;er4GbmN5OaYU36GQfA8zrqAv1Mt5R3FuRXdqA7fzPJePmp+xD+RO79TdMvc19aN9zvub7dYFENfe&#10;0CMDP/b6UVix1QMXd2IQjAJVckKiUpC9AlU+Q25zTKPiwpJtPPnBwstvFoX3OO6qNuagwFUUbztt&#10;gC95/GalT2JrbmmYhE8EotiecChVs5dLp3hLc0zOwJ943GXYMgeWrKtl8Bdis5bgeOobYsc7xCnN&#10;EZ5cNbtvcM9Nl+Hy5UAn8WDLJPgrTKgev+ky7cDo5GG7qtlVGD3l2MtMthU8NwbbC2G/VbOdx9bt&#10;ueuexnCwj8Ua3YIeFRnB16JCOWpsE9U9Q2rjOc3v9IaBo9gaeLuNnfxdDnqd1m0r7Cz4YzA1KDZ9&#10;cFoZgwkIXyrWMPDIvRU8Zc2bHvBD933ZMt1bP+r87s9/JxxE1cKC3j6n1u7d1O/15d4K7m6tP3Nu&#10;HrfddmK6r2sKm1atq9UkmdGUkszXwO3pS3ujfm6x1L9Mk+1LS7kFXUAXmt3A53JLhTF7v8JVmHEZ&#10;HMdjIWdp12vVgLj2ht4ZuNHCwwXkpBEuSyFjKUhjgSqxOfcGq6Xi2BJJeg2butCuh2yBIQiwiALm&#10;4QAW1AbI1RQG3gb4YUtMSsOhVM3mj5ZrwmVmN/DcqvUTjnobtozBn3zu5Y1P0fevDT/uqLfZZji9&#10;MeH5VbOdFD6NPAk2boN2xW9+5yfhd4+bOdjuz3ozOrMStquaXQWhfBe6gqEkuDXtEWG/VbOdQ7kN&#10;vXEm91fscuCrrLYUyg5obBZVOcXXQ62Q4XePmwW7nfY/HQVWsCKMl4TsZO56+J9ML94CppJoujHO&#10;vvjT4XePW2zgJt7GPV/4bth6NZoesDCjewvt3Vs/7Ty+Ed1euv2NZ15SXvoO7r3y+i3gm8Csk8z4&#10;3UtTEN8Pr0ciYEtP2LRqU1hNzOobuL2YO8shdQLHb/3EL5bi7eJr0pfC7x632Q3cLtNc1oRn71e5&#10;VesplsHxakVjAXzBn5m3skBce0N/DPzRx14X3NszjyVxAalLQDirWVMVFxopNo/fTPB3GEp74IFf&#10;SYlcDuFXVs3mhiedeGNZIQS/QRmTcAA7mkjBwGd3s5aYZxrhUKpm88cex12GLdtjDjzRwPHEJMll&#10;8B2f9kJsVkb+9pzyFd5BnSQ8f9z8DIeLqOC57UFnM6RDoiPZH7LbM9/Y6LcVYbuq2VUQcgZuz1Wg&#10;3CDst2q289i6DSkjucXk3Q5/gy8vvvKAxmZRNTN89UNhDL973KSe6AF4A7eSO2ZUhMPWVbOT+dij&#10;LmY9H4Pir9QTBCaOMZhiPDIZFQwc4i3o27zva57qNW920pbp3gZWnOwDuh+8/6tz7l3rdxTvVhNY&#10;gQ2upS2uesJBVC15qzMIm1bNOky/DVyfKyzto/Jyr9T4frIKfSn87nGzQj27gc/llY659Kt5LYPn&#10;Xi7ZZhfABYhrb+iVgVtkaUi40sLDBaSoQJW0kMAUZLVA5eGLVnEBUdXw0XaUbvMUvoRsw96bd376&#10;6cZOTfyPMpwxkZ/94r+F3zpu9m43qEgMBEPBNmXgRR6olNFmDRz+lsO2n51wKFWz+aN8TzX8NkfO&#10;wFvqvf4ufAm2Se/jj3qbHc9Efv+sO8Lzx81it6DfyJUDZ14Iuxg3SwNdNd5A5/Ggyxk5A3/MM9+Y&#10;7NJhu6rZVRDUwPEsBZqdIth12G/VbOexdXtg4HZUux1xAbYEjdIU1S4FhQ5l0Ai/e9y8gVuBjQpv&#10;dkHvsUc2DBylXrHpgNPEGEwowKahs9+VNvCdmgYePmJNOHZ1DXz7w9++TPcWfuNZV19581+H46ha&#10;OIdP2fzrz7xivbu3krOC5Xx0FggHUTU7mMI70sOmVauf0l8D9y/mYrPFgTvM2xj4mvSl8LvHrZcG&#10;PpdlcLyx34ecNXnpbUWAuPaGfhq4QglXVljFBUi4gdBp+ISK/Opp5N0IrE/6WWT0JWTR9gqiuWBp&#10;Pg/S/4ic/2/YeHKwiHaYdQBsNhEYFJjLXeiwwTJ4bpJwKFWz+aP9u5oL5Ay8687T7wbvIr34Ei+L&#10;GqOu8tybcN5i/K7CLsbN0sDOB5zht4lBZwDoSGUKBo4tlbBd1ewqCPY+cIysDBiSgbDfqtnOR+M6&#10;GvsGDNzem7fHMZdiS6FRhaIaZfiahnJn+NoYfve42aV8xMjAUWYDUorD1lWzjwXWoo3CrljxH4F5&#10;IZo+gE06I8bTUNnAvXgbMPD7f/JT+WPXEFsFNQNfjnsrG09+Nz5/WJpexwcd8Pr17t7KImxzasJB&#10;VK3NwYRNqzaX419xA5dxoc9d5nLlFAZev1d8iX0p/O5xsxPVJwMXZl8Gx4fG29Vc5hcQriAQ197Q&#10;KwOXyOIN3Kj126jyEKISQMwKuCiGlKbU+u1ZoooLCLWeRg4+MfElZDbmR1/N3dy4gFfxUWpvxUgJ&#10;DjntQ7gH3j7bVvzfRNqAmZTBcw1s1ga1rDvnYeBtgD2WCYdSNZs/VsrAc8vgux/1Nvw5SQ55aeP7&#10;kKSZOJUXwJOEXYyb3XZhBm5SnQQdoyXogehINuhyt36E7apmV0HY45jLnGAnwbgjMmDDfqtmO8cw&#10;V6wmwMDtr3jCUe/ElgpqkYHyheJmoBgKJ7228RGSFuxiA/cVOGxdNTuZux97NYq5r/acCMZgygA2&#10;0WACuvqWL4bfPW523h5x6Hmxeyv3/SidoTc87cXb7/fy9mzY92Xgoe3YLsP2R1w8R/cWyu6t/Pqz&#10;roZ4SLPPl/pXh19Su/f61G8BVmB3Di/TmoxwEFWz118KBxM2rdrUVuNZLwbeXixnZwoDt22W9sHa&#10;WNrtq4HPuAwef+CChZxteQFcgLj2hn4ZuCSVavUAEi4gAwWqhITkBJC6Ai6cIbcplHCjCoLIiI7p&#10;VVzwWRZJ16OZGG+s9Te97Hb4G+LMrdjjSbyKK0j8IP4cOK2Aj9jvNLgENEaBq5TBcz3YMklhDRye&#10;Bsz9FkE4lKrZ/PGETZfBY6cgZ+BT7Dz9bvB9Xmgb4O/y4MzbZy8J+g1enQh7qZruZ7SWXl0vXPf2&#10;oFN5/Gbf+3HaXc3A8dywXdXsKggpA+cQAxieQthv1WznYUQ3sZH+ma3/KTxh3OyveIx7HzjKjsdX&#10;KhQxD0qfIeUx91noZuBWbEdUFRhfx20nc7cjL9bS7Ws7y/4YTBDAphVON2NkMsp9FvojDjnPW7ei&#10;3yh2z183Pomtfsrhb23z7WJC/AVjOfD93tUHrfH93kG8l+7eysaT340VJ2n6wsSD933FunZvJff+&#10;3lW4C12PRBjuQg9PGzd7MXeZBp5bNfXO1ua94gtl7p+FPpdLb8yxX82yDI4XU3zIWc6Xxq0sENfe&#10;MDLwXY++og+ogSt5DxeQh0a4zIQsBZDDAi6umX57LPmRKho69waTVVxAYDV8wBUQf4XnvY5fQmZj&#10;fsPem590wg0WtT2WrUPCngSyvgAfiL8Lrf5asknrexAVxTynJXi6B1sWDBxbGiZ1ZaCInQiHUjWb&#10;P1ZqDVyY+t3gh770VtwoYa8N73romdgYJzZJ2EvVbEkH164MuooHW8b85Ke/DL973GxJ078P3Pfz&#10;sF3V7CoIo1u+ozEFMAAFDNKw36rZzsvDHK+dWa7a7Rnno9QYKEooWQZKnMdXxWs+2FhMtgN4+P6n&#10;W3Vl1T3+ptzS/WOOvLgu5ijyYzAdAD+PcIppfrx57vvAvYHbt3krd3w6Le0PO+TcTuItwLc9mS/3&#10;nrN7C7O4t33Q2oVXN74ZQZq9gtyDb81FHLcV/uWvhuW+jUzAlp6wadXmokwrbuDS9LnL/MY4HH/S&#10;rtGXrE4urS/N/fvA53LpjTn2q6mXwTduvgnvrKkXwPd7FTbe1oC49oaeGrixmCVxAcksYOktknAF&#10;QbDGwiIN3FPnTkRSAynWg+CrafhLX+dHkduYf9TBW9oItgX0NhsrMAFBDCF3JLsesqWyiIaQFDCB&#10;AVCgNmAPQuEudDy3PZDDlnjnDIdSNZs/Vs3ABZhnm3eDyx8Lda+/zlQO4znX+dNi4CSDsKOqhReq&#10;ZW/HXYUt0QEANm6DPOvgl34o/OKq2UsAo/u3oy4thO2qZldBSBo4hpiAYQjCfqtmO8dmHhnvb7/x&#10;r8ITxq2+n3//0025BRQflCYPCprhq5+vil/820bdaBg4auwYrcP3fKGxdG/daZfDzmdJH4PiH2MT&#10;ByeUMZh6BNwMAgOHewuPPPaGi677i7D1uNlfuuMh50K5DYi3AN82sOi9+u6t/H+OuBrRWVo4M+v/&#10;bZMXXt14g5hF+eV/G9n7PtIov9b3BGzpCVtXbS7KtPoG3uZT4ucLtM2O39s1+tLy1+qxUN9jAxfu&#10;/+efhx2NW8tlcKi7Dznb+AK4AHHtDf0x8Ecde62GlYaBK12XxIUqUSFpxSCrBdZaxQVEW4/m4INf&#10;fAvWFf2Y32vTNaPo7OxaQASP6bq9oHrw8jfzVfa7P7c1HMnx18IuKmgpBbw1eWBHEyndhT7DbtsD&#10;z1TCoVTN5o/Hb7oMW04E9iu0N3DsKsk5l6W/0Hv3o96GLT0wFjuGXQ56Nc5PS8KOqmb3XOx+ZOKj&#10;BwQ8vSXYifH2GxtzrTT97cKem65C19XeHrarmp0BQQ3cTNvAQEtiQzXst2q289z2SnwTjQbQDXtv&#10;hnijBHlQuDy+1kVlcAQ6Rs7AUX6vab4N2/LoIw74Y1/GUepjbJrg9DEGE40i09AJr/7T8IurZgb+&#10;8EPONetWxL2V4191W9h63OyYt9/v5RBvAeItQLmNFXdvIefeyqYzPhh/JJsO52XeCbwI8NZZacHu&#10;lv6lRPh6JJuay2c4bF21Ga1GWX0DtxdzC/fnz5FTz2UFtkUUf/zZvrSstXrcm91vA899oXd5GRyn&#10;yI5h+a+4rSAQ194gBr5l16Mv7wFm4AolXOmq4i5jIXvF+OhWsywVFxBePYi8yi13/W0Y61WzMb/L&#10;ga+y9SsD4RvRPAbbC9gA4NZQu5/wMYedUyn3RKAuJSBFHniUZ+Jd6NhVDtvhXAiHUjW7jtlvio4U&#10;t0DOwDvpvf/teAu0RpYd93mh38aDT8v3KzC5PxDg5AthX1UznxndcxE9vQ3YvwcdT8AdH/4virp0&#10;IGxaNbsKwuOPuXQK5Tb08bDfqtnO46egLMCBLZ3vcewVKDgANcpAWYuKXkAK48v+5GPht1YNBo5i&#10;q0gpPvG1Hw5PqJq+C+Che2/Wuo3aDvy8wCkjL96BY294/x1fC7+1arGBm3j793jjBVPN0NvtvXkK&#10;8Rby7t0Qb2E57i10cm/l145IfDOZNK0q6/3uTSym2eBajt0psbzZW2YetP/rsLEnbF01K1lraMtJ&#10;5mvg9mJup++gmhq8wdsmMgELpxC8Zfal+GWCfhu4gB1OXAbP3aU/yzH0CYhrb+iPge9y7HWm356G&#10;gSsuDyEnCYhTARe5kMZiav32zEPFBcRQR51ZkWg9PgEjOtsnkAuPP/oS5OwY5vJJYHsBG7yjeUer&#10;NC1bGzZufuJzbrCVvZFpdIDyMxHok0dEa4r3gQPsswyemyMcStVs/mgpqGUgzLPv/NzL0ndXPu7I&#10;t2JLBQdg+W/np5+B01XG7zPsyzXd7YaNJ/vNYrBPgL6U5JDTeAu6fcrxzk8/PerAgbBp1ewqCMmv&#10;/jIw6ARsoIT9Vs12Hp4SDX8DrybY1Xz0oa/31UZBOfL4ChYVtxpfDHEzuTRv4CiwvgJLQUb1s9y8&#10;67Pehnpu+FmAE8QYTCWCn2tsAsLnwEnzBp50b2Vr893jlqEf8exLIN4CfNsD984tegsr7t72cWu4&#10;x1WbTh/LEaHp2Lj5JjwCYr/SV6XL6jtf4s+ct89qLb/ZPmxdtbko0+obuDnwcl79gVfXtzFGi9sY&#10;I1aol9CX0I2l9d7Auy6D4wAs5Kz3G3nmBcS1N/TIwI+51rILJFyw9NOgykaITQrSVcCFMOQz0NBv&#10;jwuCyIgGJdxw6RPBtEmdZRFzjWs/+KUw1qsWXqWTFLjvSyQr+ztIBcRuYOE+5PUW4CmCPIhYXLuZ&#10;+1pyr+IGdGUSlKKJmGIt4n3gMfbrWhIOpWo2f6ymgQu5ZXD8XcI5GV0XHnf0O20z7H8iYXeuWSZ4&#10;gtttDnSPdoTuF3/yv903uPsRF9hm6OFh06rZVRBg4BhWgv9pjrDfqtnOMdINqwxvvyH9wtnoI+67&#10;WbeAOhbwdc/XQ6wJS4sN3NdbX4fvbH4auTS9Co848HWo5L7mczoYg4lDsckFk85pb7wr/D7XzMAf&#10;dsh5sG5Fl7gvuu5z4QnjZll/hwPP7Obek244F9aLeyuislgu1rbKEn7quR+59+//s/5/7i3r8fpz&#10;6CrLepe7nFjc5G+vVQnlYwhPqNpclGn1DVxaiFKLv8Eb7+6WZikuvnU5u/Hi39QQv0+k9wYuYJ+F&#10;s53TdaEHnyg5FyCuvaFfBq55xdYQlqLiiGsxPvY1cNHQ3Bv4uNnARVKk1SaNgOuzL2759mN+92dd&#10;pNHZsLStIIsDpH8BWT+Jbon7jaVpKRzdohw9RYGoGGYyrYEvpYn1yc4bJM0D/Zs74VCqZvPH44+9&#10;DEcyBTkDn2XnOa/ePVoGx7flWcIo3LXehrC7ZtM/badqaR2XvgvoWjWHnPZBeKO/92TP469t9GHX&#10;z8PWVbOrIIzuQq9GkOKfmANPCfutmu28HtdNfH3AX2RX87FHXORrjoKiFJWsGl/lWACPv+kDd/JN&#10;NNK8gdcFFoV3zImv+bPwnKqZWjzmmKu0dFuRZ/Efg2lCsamEU8wYmYDu/Yf7w+9zzRn46IPNDbu9&#10;3MCp1uGw3d6bOy16t3LvpnjffPtXNr3y1oR4L9e9Bbi3Ia6I9UBteqfAqkm46LdoiWR0+f9fP+wd&#10;hbd64j3Y9TL4Uj7FOl69tMozcY03PKFq9sTeG7gVwEX3uvhVp/r2hNSvhgkv5zjxMX7atgUDb78M&#10;jjFuIWf5n/iwskBce0MfDdzIe7iAbDTC5SfkKgUJLFClNFPuAkiBAUuKkYEbSJ8NXE5FhG1Sp96X&#10;R++ftAhoK1c5EMQtoOdA0BdgAp5DXkI/sUpdvtUWeI0x4EKtachVwcCxpWLOOREoYifCoVTN5o+V&#10;XQMXcsvgfpvnnXl7+PG4+Te55W5ZF3Bik4Q9NpvrbBO+A8+B3jIBfIG2NJtuH7HvS9CNPWHrqtlV&#10;EMTAsXESDEPBj9Ow36rZzv1gRykw7rrn2+FpVdP76uVqZsQbpanGVzMWOscBf/QBFAptDQNHma2w&#10;ahzLsJ7VRxz4uunFW8C04iags971qfCbmi02cIi3ge8kMx/b4bALYN1Ke/fOLXoLF17zWf11W7/2&#10;gzMv+tB2R1yWdG+ItzCLewst3dtQrdVD9e3eb31HztIy79wuc+HV9+hxSu4X/X7IUzYXPCT+JrBw&#10;p/Hil8HjX23jS5goJ+E5VZuL1awLA5cW3li0SIOKzXbi7QnxGwoWfZzxPRTatgUDF7DbMNc3zzbu&#10;c/EhZ9VeN1xDIK69oT8G/shjrpWAUuu3McOSuICkpSCTBZai4gLCaE0zvyLaevAVPtLspdNHH3a+&#10;hWYBURv4dK74TJ8EDiDAE3L36O709NPLTywDGzcgSBPpauATgRm2BM4ZDqVqNn+ssoG3eTc43mNs&#10;orJh48k4IUlwqj1hj1HTRLLz089obs9u0BJ0tnMu5X2A9lcL/q0WHu3t4QlVs6sg5F6cspFiYDB6&#10;wn6rZjvHkAdaJQ46ld+qIDFCPyfsMYdfMNG6hUbtQlmr8DXwm6mVZGnOwF/uSyvKr3L2xZ8OT6va&#10;/T/5qVbCXZ/9Lpb3aRe9jf1eePPPmu+ysVa/ADrpq8We9oL34VSrj2239+aHH3V1O/duiLdQcO8N&#10;R1774vPvwG8cjZH9X73dM942N/eO9Lurexs5CZeBJkPmwfuesZybtwt4C7rvB/8kIi2Xr+whWCKT&#10;pmVqoR+SnHQnKzttxCk8p2r23G3BwKUAam75jQPPw/ZzQbQtvjr2bqbc7QnxNbVCvaDjjLuutm3E&#10;wNssg+P9+TYXLOFdDOsIiGtv6JuBG/RwoeuSuFClK6QuBfmsZnYVF1rYOBJqA5doEXZPij4H2L90&#10;uudx15t+A4TvmK42LsAQhOdt4cdm2uHtddy1BbsQ7KctgSB5oFJG0cBtMy9v8wSGaYRDqZrNH+1v&#10;FDfpjZnCwLHzHLllcP0pvjTblvuE3Q5/I85MV8JOU00TiX9L9kTQeTzW2eL7O6TZAvho8V/7ZAp5&#10;PDyhanYVBDNwPEvAcEuiozXst2q2c4xxAWVBuTNaBleb3bD35scfczlKkOJrFMuXA0VPwHeJ+QYD&#10;R7GN+WLzs82kabXZ4Wkvfswx12o9R9lXbGrglDEGk4uCz1HzrWzg6t7GHZ/+Znha1bQXbdj/lZ0W&#10;vYWce9ut5k99/nvxuXF+GG538PkQb2Gt3NvISbi0uz+3deMxr5xLZJ8COTDcNtzSQ5IyrBd9QeIk&#10;vzG+w9k++U9ocw7D06o2F6tZLwYuLbyc95TNc/8y5+TVaSyA539jvAxuxzn3D0XH53v7to0YuIA9&#10;YxlcLmX4wbj56rqct5msFyCuvaG3Bq5QwpXeqbiA2FrTTLoSfOOsbC+d7nLQFrtTFAkbIJTHmIcb&#10;yP1JVBuw8mlVadeDt6hpJDHrANhsIjAo0M7AJ0IhnJFwKFWz+SN5N7UJcEtyBj7F+8BxJOc214Tr&#10;ZfBnv1V+ilNt+W/DxpOf9Jwb/X7a0bgEYaepZssCe266Es9CZwDoSB7R75/89JfhF1TNUoiw+7Pf&#10;Wu6x4TlVs6sg+PeBY0AlwcAUZMCG/VbNdq7DGcMfSLk46NRb8DGK0jTbPWzfl+xx3HUJ6xZQrCpQ&#10;3DyvjxaufbNT+rD9X44CC7Qy75+6m12z7MMPfC3qvGATASeIMZhKFJ1rcPc4Ws7A4d6COPY+L3hf&#10;/IZnDXY7HHbBvNw7qd/S7DWjh+y9+SHPunKl3NtIKoo2KTIXXnLjg/Z/3TIXw+V4YvOR1t5D4o/R&#10;khYkfN63qibPnpy32g3a3c8fnlm1uVjNOjJwaXp/yoOfeup8OxsOWJrMWRMXwBW5uHH10EI93+OM&#10;38Lg27Zj4OVlcJSF+kWuZX3U4noB4tobem7gBiVcqDxcQGYSEK0CLoEhmSk0cGPeKl6wcWTZBuPU&#10;i8TpNeAJm67WoGweriBwx2hML4DEL8AKPKdfkH6b+oa9Nz/xhBtgJgVMSwA2a4la1p33zMXAWwKH&#10;zBIOpWo2f3R5P3MWfGjffHeOV1v07sod93nhIad9CB3VEsb4++H9TnDSWhF2WjVJMOH/xk0lfMPG&#10;zXtsutIE20DHmEhSv31mGn0JWfQsEJ5WNbsKwh6TvjsQQ0/A8BTCfqtmO8dIN1AipGicc0nCjU3C&#10;H3/cdWXrFlDKPFr0rrnli+gVEmjC/43bRAO3UmzF+a3X/UV4smuQcF/5OSmMwfQh+Pnl7r/+bthv&#10;1dDfYOCwbsHuLVfOfOcnwzNdCxJ+6AUF986Jt+DdW3jx+XfE+l1/15FwyJ8s1r2n1W9FTCN3B6w0&#10;6Sdn/slVy/mc4fd95Mu5NXk7n208ZDnfuHbquR9JfqCdvig5YuMLWrpBeGbV5mI168vApQW5ndP7&#10;BXIvLYW3cwstltyTbjxfCb/y5s+jz+cKde8NXMDIDRdr4wvkauIs1S+jrMyHVqwIENfe0B8D3/no&#10;azSsePEGlHAl7+ECklbABTLTb4/FO+IiIKJhEkq40ULFBQRcIb6B02rNI/Y/vdLvmEbaRhYHSPZJ&#10;4AMCnCH3Ue2POfwN0GkBrlIGzzWwWY7CGjg8DcAA50s4lKrZNV19A3/eFn7Wmq60XHPz3eGhcfO3&#10;2O11/LX487silyPst2oyKYb/c00e3LD35tFKeNQNyvh+dc6l90AatdlaovwK//YKw+9ECE+rml0F&#10;ITZwDC4BAzAm7LdqtnMb1ygCY1Al0p9PLoNX4vtIwjddh3IkoGR5fJWTohd/f5j0FjmN4R/jljRw&#10;X3VZkMfE96JLk12NXjs48LWh1GMKGIPJQrEJRSaXfU+5Of68Nwm7d39ua/jHuNUGfvA5Zt0K3Nu4&#10;PboXXdroLuujTttw6AUQb6G9ewsXXvPZuNNqRtfjfMh+r6jFe8Xc25P8HGZrIw+/4Pq5hOwYide3&#10;f+renHtLk5pm57OlocWLn9JE42U/c5Hw5EK9NCtWQvt7lcOTqzYXq1l9A8fQlqYFcHa5jd/FoM2/&#10;LtbyXQnJcTGv44x7UaFQbwsGHn/Wmg78K9/TeCG15fsItk0grr3h13Y4aMujjr68B5iBK3Bv0DBw&#10;Y52ruIAI69G8m/vCbeGxR12si1Q+UqdopHAL6DkQ9JPAFoTc15WP3i4L2YhcRYDMTARP92DL0l3o&#10;0caK9/AyEMX2hEOpms0fo3cIRxt3JW/gc9i5kPy4NemZ4d/jZq8N73rIFjwd4JTmCPutmvxRiAja&#10;JCjIrx69Jzy6rAK6ikd+eshLPhh/8rm2esmi+gA2PN2wfh6eWTW7CoIYOIaPgCGWxI/TsN+q2c6b&#10;4x2loIFWj/hTHrXJZd3n2FftfvTlZfFGQdMq99I3fRSdUNuFl9wo5yH8Y9y8gfsay/JbYYU6+SVh&#10;Ghx32O/ljzr6Gl/2MTUoNn3YhHLRdZ/72S/Sd+bL2Qj/HrfYwOHbQN/pvfVrPwjPd00GjhzzQw88&#10;c4cjr+rq3tsdee2mV96aXDq21Dhin1Mf/KwrV9y9jZy3WJMrcuVNt288aW73fG5528e3fvX7BfeW&#10;kyldN5zM8W3DLZ0ntwSqHXWWz5mTY04ufUvTmVfp5Pnh+VWzktVvA5enxxIubfTq2DGvnO691vpq&#10;TthRs/nXxTqttCdvqZAmtWjq45SxhpOprVCotwUDF5Ift5YLORO/528bBOLaG/pj4Ds1DdyAewNL&#10;SzUWpNaXigsuuSLXKvFbKG1y3eGpL9RkrDHa8Ak7hU/nI3ymTwIHSKIKgRcLrGQ/7lkXmZYkgcMo&#10;Zk2dwE6E0l3o0dPbAz9siWlnOJSq2fyxLgwcn70naRIr0nbpBXxjdg6c3piw66rpH7X1y18P/242&#10;efwlZ16253HXojMI2K0i7n3XPX+XXPqW5l/q3u2IC+pdRT3ZE55cNbsKwuPHBo5BlASD0RP2WzXb&#10;eTTkG6BcaA3JSbhcWUke+z3vbY/bdB1Kk69dvqaJeycXqKVp7ZLzEP49btZVdlQDR7GtQHEW9n/R&#10;++9LSb60sdPetvPhb8FEoPj5wiYRce/7fpRIohaXCwYO2faEj1gTqnd6JyVc2uiYb/qzpz7vXS0X&#10;vcW9Tz3/jsLe6puQ994c9Lso3sKau7dnvBz9v8Lfk2lbv/zNK9/z6Y1/cAOe25ILr77n7s//Q85j&#10;remSdTiZT9nc9U54kbHc3fXaUTee2MGdZG9X3vz5wjFPrd9C2EXVrGT13sDlucmpRAvgphe/s/0L&#10;JeU7KRr63X3tOifhepwbn/Pm9jsU987trVyotxEDj5fBCyFnWACPgbj2hl4ZuCUVSLgA8QaWnBq4&#10;aIXUpVDClWWpuOCjaoNmorWYi6/wkSpgY/4xR1wYDNzTjNcI3ym62bgAQ/DcchfvaNUUuNP+p4tv&#10;wE/KmOQAiFMbSnehz7bn9sA2hXAoVbP5Y/QZXdHGXckZ+Fx2rsSfvRf+b9zsN7Z5v3RLwq6rZr/i&#10;zk+nJVyaxJ07PrH1nHd9XAQbe1POvfSeW+76+je/85PwhFTziXb0yYJRX00iHT48v2p2wMITjr4E&#10;Y8fAcEuiozXst2q282iMsyywaIy55wvpxX9t9377u1e/75MvfdOdjUpVla8D/ugDr7/40/d84bvx&#10;R7tZs9Mo5yE8NG61ge/3chbYFl/lnbN9adInt3753ouu+ugJr75Nir+fHXS+OP5Vt4l4b/3bH8br&#10;3trk2Cwu3/7xvwyPjpsZ+A4ZA4/d297pndNmaXLMcqpv/vBfvfi8jyTd+6nPf++Z7/jE7Z/6ZvyW&#10;b2s+5T9k4ykPPvxdbd27Kd7Cmri3ISE4Jwlo9//Tf7n7L++98n1/JV6BnXjkp2LdIkjJdb+4yZn0&#10;w3aWJWtR/bDTVBtd9D/7q1PP+TM8y9jyto+/7yNfLrxPXpp0Hn+0U9zlHnZUNdvbtmDgwtavZmug&#10;9ITb//yLW956pwg29qZI17ry5s+XL9CM+q1M7EhXvufPcx1JDl46UvlVp4mFehsxcAHFJxdy2p+Q&#10;bQqIa28YG/hRl/cAb+AKJFyBe4Navz0ubHkDNyjhigt2yHwGAmJNRxu38JqgCrgnRl9CZrHvoXtv&#10;Fj9HhibN2I1QnqJWcQW5P4mXh0NezC8ZtsXDPY69QtfJPZCWiXhhBjArT5u70LG3JLbxXAiHUjWr&#10;5vY9VQUgwzFTGzh+UYH4K+is+deG2/w5SXDyhbD3qvkz9o4b/yq3fO3b9370UzkzSpvtkWgLt3Kg&#10;YythL1Xzu/IGjgGVBANzTOM7UaTZznU4Y/izODTR1/viT01Ltp//4r/f98P6TIZH862xHvt7zz3r&#10;bX8afjBuSQNH1VV8ffZ1+/13fC3sq9ju/+efyWHf96N/EQr6as2KrbBh35fd8enGPaU5A6/FO+Xe&#10;9h7vq97/hXY98H/d98N/lqyphEeL7W73BVSjm8+PuHI9urdn7OHfC39e6+bPW8tT59t4dbp+6U18&#10;afZkX7hv3Lef/eL/7XrRpWGhfrqjDfuqmpWsWf52/AmrsM/wtKr5p8cfSJZs9/3gn0bFZHyB2lxT&#10;aX5gzvjO7ZYH+bNRoe7QkVCot1x4a/jBuG2DBo5lcN98yJnjb+wTENfe0GcDNyDhCtwbUMKVoocL&#10;PsnVuKiHFGhYWCQdVVyggVfEyzs2xT7qsPM1NBuI1ARxvCHeOZD4aQVJPhOtpOlbZR518BZTDgW6&#10;YsBtJgJPA+JyU7wPHGCfE8HTk4RDqZrNH1MrqwdeNN+dG1gGt2bJNV4Ax4maiH9u2HvV8Ecd8pIP&#10;lpeyu7at7lOXNuy92T47Dd3VQPcWwo6qZgcsPO6oSzBwAIbeGAzPrIHXwxxFoAkKiPLc134Y993M&#10;2EbvpaxO4/ZPPeXRR1129rsa76zxBo4aq/hqzEI9Rsr4aW+8K3kP+XRNDsknUX2nN77TOzbwNuJt&#10;bH/Utcf98a1tYnH7JgHa97GHPH3Lendvj3r4xPvSZ2/3/+Sn3r0fsvEFc/zc8o2bbyqvYU7R5Lr7&#10;96jPslAf9lg1606zOMYiTGnGfYanVQ1Pl5620IE5lw/NloMsr7d3bb5QS5//9cPesaX5AezboIEL&#10;5Rv1hWEBPAfEtTf0x8AfcfQ1klfMupN4A1cg3jGUcGU9qLhg+n1A9LW3/s2ou0dvy/QgaiewjD7G&#10;x/o88AE6g3LSa7k0alH1iZuugaLEwGoUk+1OmMUt6H3gMfYb2xAOpWo2f6y+gdufcFJqGVzShv4u&#10;wX9jNsA+2xB+QdXwR+luz7n0njarsuUGAXvUwVueePz16JPot0nC7qpmByzEBo7BNQYDkIT9Vs12&#10;zsHuQKEAdvfN6y/+9OxCK/XKPqhG2Ongsx9zzLVSGFsauK+9LMtjUMCFqz+wteV6VK6JfXmZ2bDv&#10;yx7xrEtk0pGZCJ9kbmVt+4PP6ere/lPWLrzmszMeszQZdE1pPOXBh70t595BvNePe3tG74J+31/c&#10;/0+zjvG4jd+z8HU/8B/81FPn6N6e8asJre6uL7four9gxm9rC/ut2lysZt0ZuCL+ed8P/zlsMW2L&#10;L9B8/XAuB4lCbV+8Pxi4kFwG9yFnQSWiB0Bce0OPDPyokYEr3rpjvIEbEG9AAzeWr+JCdxv/wJ28&#10;tdKq5E4Hvs6ysoIkDZDCSdPGBQT9DLCF2iXwqU6SbPSwH33Y+boBRKUMzMcD5c5x1z3fDodSNT0e&#10;wYQwxrvfIgiHUjWbP0Y3ikcH05Wcgc9l5574k8MtcIw+Az/6q2ch/IKqJf8oveKnX/CxL37te3jX&#10;1sQm0+rdn9vakMb9T9/j2CvQIcvYKBDCfqtmByyIgWP4jMEQS+DHadhv1WznfnSjFMQ0Kol7BVAY&#10;faba1+6b/TQ+4sDXPfroq6wYlg3cV1oW4TEo14YV9ouu+9y9f5++OyPX1L78BXroPi9++OEX+Tmo&#10;ZOAtxFuAe3vOfMcn7v27bses7d5vfce/ZDBy74P/pJfuDTad/v4r3/Ppe7/9n7r2T7T7x98z1ziH&#10;T9n8oP1eNd0nS3di4+ab3vfhL07xakLcXee1UB9+QdXsV8xiNevUwBWx0K1fnaaPRQNznndSgPFn&#10;qnU+yLhQjz7h332i2GDgSnzTSv2qysYXYOMBA+LaG/pl4FV2WTcqLriM6A3cY3GTOBVvaeO7PONN&#10;YbRXPPaYqxpZuRmjkbCBT+dpmilfgANkgEuM2OWgurgLG/be7P3EA42ZCFTcY+Ids9szzvfHI2AD&#10;xXRuIlDE6cAhzfdG8Z2ffvridi6848a/CpPSuEkIsN+lX9nVEpzYAnKB7Fco8XdrG+e862N3fGLr&#10;fd//saSNcIjNJqlCotLNt97VuOt4nxc++tDXt7llA924gO1cqQwcgygBBuMIDNjjb8LOMeQBykWj&#10;kkRoCTr7nR+94xNfuPfb3xVdCSeu2eTx+DRu/9RTdjr4bO/eKJK7PPudtrGww34vD3UV9XYMirNh&#10;ZXyEK+/7nnLzRVd9/O6//Kpc4mQ2lQflRyLSPihvt/fmHQ54zY7PfAfmHQGBrzbwg0YGXnDvgnjj&#10;U9aEC6/689v//PNyYLkeK4/rYVviDOz3igcfemFX94Z4C6vv3kCc4dSz3nPlu++8/WOflTMjhDOV&#10;anrRRV/1BNa33Y5XvB+0/+tmXEOejvGrCZ+8+y/+Ro4t51E6xHjd9cWCeSuHUP+KMXP5FWJuK7LP&#10;cE6r1kbetlz04dv//K8LU4kNzIZ4S7/a94yldaotb71dDrJroRaNHK175z/NW05LvXEXAzf804W5&#10;XHpjEf3Kc+HVjW/B8CFnWAAvAHHtDf0x8IcfdY2mltjD+6/iQkcVVxCRSTNeI3zHIMonQPqPDCFP&#10;w8YVaEkZ2E4bYOMAejYL0MKWQDt7ABbbTUs27L0Zf3sbcJJnAZf+8Udf8phnnL/T/qeLXdv06dl5&#10;/9MfeeCrHvvMC3KL3uicZdDtKzBA0mC4jcCQTIFxDVAWWDSaoOB4Hv3sdz3y0PMefsAf7/C0F+ME&#10;KvL4w5/+x4887E2PPvIyK3QoiYavnyytFSjFhhXtEajnY+rKf/Q1Dz/8rTsedNb2+71cBBsHLMiD&#10;G/Z92Y4Hn7Njc9Eb5Ax8w0HnJMVb6OTe2xnPvmbEoRdud+DrH/K0lz1k4yl2qA3kcfnpga8v3HAu&#10;9Ni9Y379sHdIJn7QAWdLKEcuJ0/ZLBuIvsrGEtln+VisOSIWNDr+/V83OvinJPqq8OCnnipSp4eN&#10;pw+0JIzhqnVaPpVttIOJuNpFabDxBaOudcDZa/JqjhIOct8zpLfw8MZoL/qNA89bwr0e651c5ZcR&#10;ii0HPBDX3tAzA5ekYqsHCRVHDAIwcKXOXhmQ1WqqSIe0ZyAd1rgoiZTpsUhKnIqvtI0LcIPIH4pA&#10;SEZAXSYCL2oJfCwJFG6OwDMXDSQZYONZOOdSvjZsa0qPOfwNug1OxRzB5UuCbtASdLmJoEs70P/T&#10;YECNwKBLgcEbg+HP4tAEhaUAihVLWQVKn8dXSxbSChRew0r0CFTvMSj1MZgsFEwrQGci5DC7EXFs&#10;4G3FW4B4C3Rvx0MiRl/rHX2ztwDxFjq7dxShBgZ6SRjDVetk4APbFLgV34ecBx1wNjYe8EBce0P/&#10;DNyIPHw9q7iA6GkgrTZoBlzE3wKI1ARxPMrrMUj8aWAOYyAYRWAsI6A3bYBBdQXalgMGuCaY/S4U&#10;/NIc+OzxrdUnBW7Ye/OTjr8eG3cFJz8HLmVX0JHagO7qQN9Og8ESwLBKgeEZgwE+AkWgCQpIARQl&#10;liwHCp2BwsiyWYEya1hBZqGuQGGPwdSgYBIBNvWMOOo6fC6mpfYNh15gU1jBvWHdwjTiPbj3wMDM&#10;hDFctcHAB3LgA+ct5DzkKZtX5MaZlQXi2hv6Y+APo4Eb2SVxATkJIGMpSGMxyHM1lvyWvzAuNIMv&#10;YnEBRO0EzaSOKJ8EPpAFahEZyCRgNQFYUEugW1MD6ysDk+wrz3sdPwjdPtNl14O3YGMPTtdEcC2m&#10;Ax2jJeiEDnTaEhgOAYyaFBiASTCQOcwjUCjKNOoPSpMDBc3jayDLYwXKqeFrL8tyBcp4DCYCBVNG&#10;TD3dVBOQTEahl1fNUvv2h7+9IN4CxFtYkHvnxFuAeAuDew9ss4QxXLXBwAeSxB+EbiHnQfu9ChsP&#10;AIhrb+iVgVt2iSRcCB6eVHFkphikLgX5LAYJr8bFQSRFA8mypplEEVIN5FrSDMTIymWQwglCfJTy&#10;k8AWskA8xkBRWgD/CcCXOgFDmwtQxymArK4scqj4MvD6teHfe+6em67xf1QSnLq5gEvcCXQtB7ri&#10;BNDVAxgUGTDEkmCojsBwboJSMJFGnUEJaoLyZaDcsRhWoHgavtKyCFegaMeg7CuYIGJscqmnm2oC&#10;OvOdnwwdvWoWxTaogXcS79ncG+IttHfvIN6Dew9sw4QxXLXBwAeS4CsDfcgpfHDdgAJx7Q0jA3/k&#10;UZf3gB2PvCbklZKHC5GHC1VaQoqKQQ5TkNhikPlqXEBEdjSQNRu4bIrk6kHYJc2gjAxdBgE9AfJ9&#10;5ABJ4BIlICcVMJkWwJRqIFfTAbtbHFDTdcFJ0QK4fbbqow7egj9wjuAaTQG6ShN0sMmgDwfQ4fNg&#10;ECXBYByBARuBIT+RRj1BqWmCMuXxlY1Fz4FSafi6ypJ7zPV3//V37/vRvxhnvfNTKNcKiryC6SDG&#10;phI/v9iko3PQVe//QujoVbMotv0Rl5l1KxBvYS7iLUC8hcG9Bwa6EsZw1QYDH4iJF8At5AwL4G2A&#10;uPaGPhq40VXFXX5CropBMlOQ4WKQBWtcZESa9CCA1jQzK+KsByGYNAM0svVEkN0TIP1HhpADslEC&#10;AlMB22kNtKoBfGxG4IfbDviK9fuqbwoVun6BtoITOyO46BHoMK1A56xBZ86DAZIDw20EhmQKjOsy&#10;KBosKU1QjjwoYixxFSiJHl9FWWArpAjf+w/3h642brf/+V9tv9/LhUcc8U75KUq6guIf4+cOm1Bs&#10;ihlTTz1bv/aD8LvH7Wc//6V1eJu8YN1CLd5LdG+ItzC498CAJwzjqg0GPhBz+6fuDf1j3HzIGT5A&#10;vg0Q197QKwOXmGIJpqby8IyK1yHJkpOPU0haMchqiil3AUTDGpcjETENpNIGzSCLmOtBOCbNYI3Y&#10;PRFk+jRwg8gfCkBIJgDPqYAXdQEalgAiN1/gnOuXQ158S+5TqXbe/3TbDH/+fMGFy4AO0BZ0uRp0&#10;0SLo/AUwoEZg0KXA4J0IigNLRxOUHQ+KFUuZAwXQ8NWShbQChfeOT38rdLVxs7sBdzz4HJRxAdUe&#10;+JnCpg8/p0TTzYif/eJ/hN89bvd+6zt6ANttPMUrt9FJvIX27p0TbwHiLQzuPTAQE4Zx1QYDHwAb&#10;N9/0wAPpkPPg7l+Hvm0Cce0NauCX9YAdj7zaIgslXGm3JC5YlvIBC9krBtFNQfhLgrxY48IlcqcH&#10;UbWBS7fIvgChmTQDN+J4G5D408AcxkAwCkBaJgMjcniDmgrIWxp44Opg3tsJ7KQldzYXwO//yU91&#10;ZhIed9Ql2Hg6cNrz4CJ2A12oATreJNCxC2CwBDCsUmB4tgFFgCWiCcoL8HWJJcuBQufxtZFlswJl&#10;1rjous+F3jZutgS9wwGvsbqN2g78vFBPFm4GiSaXETr7nPnOT4RfXDX7Stjt9nuFTWFCLd7t3Lu9&#10;eAuDew8MzIUwjKs2GPgAwAK4DzlDJ2kJxLU39NPADUq40k7FfbTykQtpLMZinAcpMAkSZI2Pmytm&#10;4wKSehvgA1mgFmMgIQUgNq2AOzWBdM0A3G8CUMo+8fNf/s8wL42bfTHyw/d9CbYEOEUtwCWYEnQJ&#10;gu7UAnTaMhgLIzBkMmAAtgHDfARKQROUEeDrD0tTE9Q0A2WQRbICRTXm+FfdFnpb1fQteds99RRU&#10;8ph6InCzg00Z0VQywqabEUfyFnRp9obAhx50jk5bncRbWJB7D+I9MDCRMIyrNhj4AMBNTxZyHvzU&#10;U7HlQA6Ia2/oj4HvcOTVmlpMv42GfhsuGCEzVYRc5cOWJTAksySQcAVxMAdiZY3LoEioHoRa4tIw&#10;gjJAyE7QzOgI8S2BLWSBe1TAUsrAfzoA12oCT5sTcMgpgbuuCHJg13zwS2FSGjf/htjdjrjI/wlF&#10;cNLmAC5uAvSNdqArTgT9PIBBkQFDrCUYzhzsESgXwNeZEahCDpQvj694LIYO1M8kVoQRiexG9Ic9&#10;6xLUcMXKvp8LbIKIJo4Rfn6xSee4V94afmXVfJ/f7pkX58RbgHULncRbyLk3xFsY3HtgoCVhJFdt&#10;MPABz5U3fz70jHHzBf83DnoTNh7IAXHtDf0ycEkqmmAiCVcsCTWochIilCMkLR+/LJMhqyWx5AcQ&#10;EJMgaDZw2RSx1YOw26AZkRGgY5C/EzQTPPJ9e6ATWSAnFTCZNkCWugE9SwHHWzzQ1FUktwC+wz4v&#10;jP6ceYJLkwVXuQvoXRNBB65Bh8+A4dMeDNgRGNFNUBBiUFJYcBwoUx5f2Uag7lWgVCZByVXu+PQ3&#10;Q5+rmn4f2PYHvMbXbSvyvvLbdDAGM8UIm1A40Rx57b1//5/D76vazbfepX3+IRtPSbo3rFvp5N45&#10;8RYg3sLg3gMDnQgjuWqDgQ94cgvgD9n4Amw5UADi2ht6Z+DG/FW8Dl4+kFlK89EtB4KggdSYBOmz&#10;QTOwIs56EIJJMz0jWwNE8wRI9lH6bw98YwJwmAo4TxugVVMCr8sDUew351zy6TApjdsDD/xq41Gn&#10;6eS02xEXYuP24JSWwGWaCnSYNqBb1qAbF8EAaQ+G5AgM2wgM/BjUDVYVB8qRB0WMJc6BwpgEBdbQ&#10;OnzcH3Mt2j6c9mHPvtxKuq/zvv5HU8MImz44rYyRSefCaz4bflnVfJ/f7uDzG/NXZN1CQbwFiLcw&#10;uPfAwKIJg7lqg4EPGFve9vHQLcbNF/xhAbwTENfe0B8D3x4GrlQevkwVF0y5cyAXGsiRORBJG7gU&#10;i4wLEI5JM1Ujc8cgtSdA7o/coBMQkglAdRywo/bAxGYFctga+Oc64ns/+i9hXho3+zyqDXtv3uO4&#10;63Qb/LEdwOmdDVz69qCzNUAXLYLO3wkMuhEYmBEY2jEoDiwdTVB2gK9XLGUOFMAcKKcGyq8Qvx/7&#10;7s9tle730H1f5qu6r/bRRDDCJosRmEfcRPPU578Xn/kvzfr8Q/bevN2zrtQ5C9atFNwb1i0M4j0w&#10;sDTCYK7aYOADxn0//JfQLcatLvhP2fyvDr8cGw8UgLj2hpGB73LUZT1ADFzDSq3fnqKKIzYFXLRC&#10;6qqow5kPbXNRcQHhMgeiagOXbhF8AUIzaQZuxPEYBPo0sIIxkIdOQFomAyNqApXqChRuzsA21yGv&#10;zy+AP+qw87FxACdhruDyTQH6TwN0vEmgY3cFY2oEhl4KDOEYFAGWiCYoL8DXpRGoWg7UuiQomx4U&#10;W89xf3xrrMR6i+D2B57pa3tU9kf42YETxxg/v4h+3//Pvwi/o2r+E3G3O/D1MkmZbxsF8RYg3sLg&#10;3gMDSyaM56oNBj6gFBbAH3TA2dh4oAzEtTf00MCNhoEbMyyJC8hhFXVcm1rFBcRHA4kzB8Jrg2bk&#10;RSAGCNMEQTxK6jHI+mngDGOgFlMAt2kF9KkJvGtqYIArAYx3arDbFF/82x+FeWnc7KOwNuy9+fGb&#10;rsPGs4OTPzXoDAQdqQXorlOAIRPA4EqBQRqDYT4CpaAJyghACWKBcqCs5UCRNFBUk2hNvj16N7g0&#10;XabYcOgFUZEf4ecCThNjMKEISf2WZh+B/pB9TsXMJRTcG9atDO49MLAmhPFctcHAB5StX/1+6BPj&#10;ZiFnWACfAohrb+iVgUteQY5RKOHKOlRxATE0B0Jtg2YURlAGCNkJmhkdIT4JTCALpGIM9GM6YEFt&#10;gW5FwNbmBWSyBzz3tR8Ok1LV9HOwhJ0Peh02LoATNS9wWROgY7QDnXA6MBwCGDgZMAyTYDhzsEeg&#10;XACUGhYiB8pXDhRDD0poEl+HtTLjLkFt937rOxuPOm3DQedYYfeVn5PCGEwfikwup55/R1K/68/j&#10;EQ5/l01VBfEW/v/t3durbed93nERS2svW7ShpoWW/huW9t7eOtrWyVIhvoqI3Mq2olS2I5UklVxi&#10;aurUMYkVyTKVm5uGxsahvqmblBCCIAkNOCVQSiEXBVPSm7RpL+y40CJfdo45Tr/3O87ztMZ813fy&#10;uYp3pL3meN9nPE+2I2F1bzi8patVXen64wLXxk+8/FvVgag/Tcm554Gfwy/WJAzXbNx176Ovvf/v&#10;fS0D73u6WOCNptM0uMBL9Q5f5xTfQNFsoJuOQNlNpBUZBboL/btH2uDR73thJ4zB8NjCRNkZ9tJi&#10;GGl9sPROA6t1DYb+AHzj7/7Ev8Tv/+DwUAbh+S6Bo7UzHPUKLsUwXLReuLAF3OgOZAIgUhg4AWJq&#10;BKKvgagcElM3pvEmnG9/4hu9C/ndd3/0zW//zuWDr9z7zNerqMcrYAsvi1L5Nrn1/G9+5/d7/ox9&#10;84kH/saHf2nzbopvLqzuDazukttbWoPqVtcfF7g2Bv8A/AM/+WOPv4lfrEkYrtnIa4E3raVuM3GB&#10;NzjCS8ea4huHWeNonxEK6wiU4ERanVGsu9DLe6DZd9r/EAyJMRgnW5gxe8K42hHW3Sgsxsw8/NPf&#10;ql5K9aepLO9/9FX84kXwNU7AA9oJjsqecIwrOPDDcImG4EoWcG07cPG7EB0MlgBxNAIRFyEYh8SA&#10;jcEbArnI59uf6P9viW8+3//BD7/zu3/wsU+/jdjHq6HUvD4+9o++/c4f/9d33+X/k3n5Seb3gz/f&#10;vKral1eA1b2xaHhvuL2lo6oudv1xgevmx3+jOg31pzkV/gH4bjBcs5HpAm/kOMU3UEkjFNkRKMeU&#10;tmp07i609h7o/Z1tMARLYwIGTA1r5yCwxw4AK3E2bNE1++13/qx6KW0/zb8FauPvPPNm88vwAy6D&#10;b3U/eOgHgcPZwmEehWsyBJeugIvZgavdhXBgdKQQO+OQZg0E4JCYpTFjY/Z2YrkY4b3/dfTm8xf/&#10;839/5/f+5HNf+fe3nv9NvA42ytX95V//g83wHhrz5af9t39vlPMbL6wtrO6NdnjP294Ob+k0qrtd&#10;f1zg+s7v/5fqNGw/seR4KnaD4ZqNfBb4e5/+ellW0GYK9Q7fbYqjbzU4wktnOMU3UJopLdyo410o&#10;9P2wCrYwHoZgikzDzqlhFx0WhtxRYHmu3sM//S38A6ibvvLjD/4sfnEFP/IR4MEdFo5cAqd0FK7A&#10;EFyoCq5eH1zhLoQAIyKFeBmH4IoQd0NicsZEjUnbCeFKE9e9/2C23s/3/vwvN4u9ND65m8+77/6o&#10;OeobFx/6Al9Sy//b5hsY3htub+mUqhtef1zg19zNj/8G/gtQzZG4uP1p/GLNhOGajbvufeS19z/z&#10;tQw0C7yEclM5lym+ETol6uYQlNcIlXccyjShiB9qkG9gNnTWxTgslmmYQwFG1PFgCmbvW7/9n6qX&#10;0vbz/R/8sHwzbfztp9/ALz4IfOHHgyOUwMGbAWd7BK5MAddqAC5pF655AVGQQoyMQ0BFiLUhMSEL&#10;ITxjrnYitxLzuQntn/nCvxv/w/DdPu/84Xebfw/Njfs+fvHYr+LFFN9cpXZ4921vrO4Nh7d0JapL&#10;Xn9c4NfcN/7tn1ZHYfuJJccjsTMM12xku8Ab6DqVHXb4xm5TfCO0PRTBoG2NsU3GlokOOgKlNkIV&#10;HoeS3SPt6CjxvbAEBmFXbGF+jMOqmQXbKYXRdUoYlmfqBz/8f9V7aftp/onQ9976JH7lOHw5p4Qj&#10;QThOM+DQjsN1qODiDMA17IXrzMvegbgYhyCKEF8jYh7GnIz52YnWVoxipvTWJsY/9/rvfe/P/7I6&#10;o/t9vvun/7n5R+AWHnrt4qm3m9cQXlWlRcN7w+0tXaHqqtcfF/g19/2/+r/VUdh+2n/txc1P4Fdq&#10;PgzXbGS0wD/69aa7oNOUmt6TOKMpvhHaJ4rpCJTdCBV5Evp3j7TBo98PwVQYhOGxhYkyCftnAWyt&#10;Dky1FcKOPbFf/60/qV5K20/8vw3/rSd/Gb/VK4TH2gMHYzYcxUk46hVcimG4Zb1wYQu40R3IhHEI&#10;HEBSDYm5VwiRGNOyE6SVmLoM5BoCfKP4B6r9hz/7/l/9n+q8Lvn8xf/4X9/89u8k2/vBn7948q3y&#10;pYMXU6l5eWF1l7C6Nxze0hpUd77+uMCvs7e/+cfVOdh+Ysm5+9Ev4hdrPgzXbOS1wMu+EtoMWk6p&#10;nd/Ruqf4RuydqKQorENQfwHVeRJ6eQ80+4MP8g2MkxqWzCQspcWw0Ppg5l1D+APw5p9Kde+tT+JX&#10;HhseTT884oVwwObAGa7gwA/DJRqCK1nAte3AxZ+EYAGE0ogk5UL6IRg7sVmJGcv4rSGuG02wb0L+&#10;Yy9/4+1//bvv/NF//N5/+++bRlUd3/Tz7rs/2vyn7/zhd9/+V/8mGd63X7x49Asj2zu+rZq93cDq&#10;Lrm9pfWoIqD+uMCvM/wBePuP3vQPwPeD4ZqNHBd4o242KD2ldntH9Q7feYpvoMyV0PxaaVNEiQza&#10;xhnLaCH0VFTYEajFgEo9B1p7D/T+LcyDIRgbYzBgalg782FZ7QLTbhS2YpY2k7t6LW39zce/iF+w&#10;M3yZE/CYdoLTMhMOZwuHeRguyAjcuAIuZgeu9hwIEED4jIhphqCLGdiJx1aSqAjbGsK50cY44r30&#10;5FvFv7774ddufPAzN24mZ7h138eL//Sh1y4+9Ev+obd0fSAKXODX2WZyx8Nw9yP/FL9Ai2C4ZiOf&#10;BX750a9vagp6TKXuOuhApXZ+R0eb4huog63QHVErU20TTUpq2l9RbcehMQPa9iQU+n5YBVsYDyMw&#10;SCZg5wSYRvNhiR0A9uFsWKHZwI+5AL7YveHRz4fDlsARHYXDPwIXqoKr1wdXeBIiogsJMwLBFTMt&#10;Zt0WkrASk5OhGiCHSzGxGeY1hH8pviP4+tjCi6bUvIz4ktqKk7vh9pYkXVsYrtnIbYE30GwKof2g&#10;FZXQnyqhZqGBldDVWqHYofM1UBBboVCia6aSehqbK0otKu84NGlAEZ8DXX8QZsMWBsYIjJZpWEQp&#10;TKmlMOGOArMzY/jBjwCPbwc4PwkcvCk42ONwXwq4VgNwSedAFABiZBwCKmYXYq0Teq2Yk4zQGiK3&#10;EfOZ0V1D1JfiG4Eviy28Vkrx7cMXU3htRQ5vSZIwXLOR7QIvoehUQhlCTyqhUVVC8UInK6G9tULV&#10;QwtsoDUmQstEAU21nTXW2UJadlGFx6Fkd6Gjz4ElMAi7YgvzYxK2zSyYTynsrn1gBOpI8LXvA4eB&#10;cJDmwYkdh+tQwcUZgGs4By57F+JiHIIIMRUTrBNurZiHjMoAAduIacygriHYSzH/+WrYwkukFN81&#10;fA1t4YW10Q5vt7ck6drDcM1GVgu8bC0oNCX0nkqoR2hOJXSsSqhiaGkl9LlWKH/ohRGqZCttnyim&#10;qbbLouaiBKMij0P57oUGPxOmwiAMjxpWyiRMoLkwt/pgsB0QVqXw/RwKHmg/HIzZcA4n4ZxXcCkG&#10;4IrNhxvdhVgYh8BBHMWk6oRYIkk/BGMNQRrF7GUs1xDjpZj2fBFs4ZXRaF8ueOls4fVUcnhLkgQY&#10;rtkoFvjfeOZrGbh86u3qadU9Bv2mhCZUqdsSWlQDrasSyhl6WwMlrxUaIcpiA/0yEfooqmoq6bio&#10;vyjHqM6T0Mu70Oznw5YYg3FSw5KZA2NpMYy0Adh7p4QFe4XwGzslPI5BeLgL4WjNgQPcwoEfhks0&#10;H65tFy7+JAQLYgeh1ImsVkw5BmCA2GzEjGX81hDXjZjtjP0tvCAazauEr5gtvIxKzQuraRuSJKmE&#10;4ZqNHBd4KTQbNJ4SulGl7k/oVQ30sEqoa2hyDTS/VqiJaJARSmcr7amosKmk+KIWozSjUs+B1t6F&#10;3r8IxsYEbJgaNs9MGFe7w8Ybhd2oSfgCp+Hp7ARHZSYcyxaO8ShckEVwMbtwtedAgCBeED6daGoh&#10;0Bh3NcRjFBOVYVtDODdikjPkt/A6aDQvDr5QtvDqKcU3VPLmkiRJNQzXbOS7wBuh6KADldCWKnWj&#10;QtNqoJlVQoFDt2ugC7bS7oha2UATTaTlFdU2lRRi1OVC2qfRtieh0A/BMFgEg2Qa1k4N62gR7LED&#10;wEpcCKP0TOGHWgxf6d7w0BfBYWvhcE7B4V8El24IrvAkREQhzRCETCeCWgguxlqAMIyS/ES01hDF&#10;jZjbjPQthH+jeU3w9VHDu6bUvpLwqpIkSSkM12xcgwXeqHsP+lAJzalVdyx0rwa6WiVUOrS9Btph&#10;IrRJFM0I9TSRllpU3o6kK6NJo2ejiM+Brj8Ey2EpjJZZsIsCTKndYMsdBfZnZvDDHgee2g5weBI4&#10;cjPgYC+FazUEl3QORAGCAjGyhZxpIaAYXwFCL4o5yQgNELyNmNIM8C1EfaN5KRTwvtjCy6XUvID4&#10;YpIkSQMwXLNRLvC3MjC9wBt1E0JDKqFLterKhTbWQHtrhZ6HCthAZWylLRMFNEJtTaRlF1W4I+nQ&#10;KNms4J2OPhPGwBBMix1g28yFEZXC+toT1qAOC9/2PnAMCEdoHhzXHeDKDMEFnAmXvZAGAuKiEyYJ&#10;BBFjKkC4RYhEBmYNAduIacygriHYG80roIC3wxZeJaXmdcPXkCRJmoLhmo1rucBLoRuhM5XQrlp1&#10;CUM/a6DPtUL5Qy9soEcmQu9EK43QZSktwajIHUm9RvkuoJ13GvxMWAsjMD92gxW0AEZXH8y2w8K8&#10;vIbwhRwWHmU/HInZcAh3hhsxBFdsJlznAq58mglbCI0EAodxlEKURTH9GIwB4rQRs5exXEOMN5rA&#10;L+BdsIUXRym+X/jqkSRJ82C4ZuMaL/BGqEpoUSX0rVZdy9DYGmh4rVAH0RQjlMtE6KOoqhEKLqXl&#10;GNW5T9K80csL6O6dfj8f5sQI7JN9YDIthqk2AKvvqmDZHhX+1lcFD2IQHutCOFT7wFEfhxs0H+4s&#10;L3V662tIhgSChbGTQmRFMeUKyMAaYjOKScsQriG0G028M/ZreE2U4tuELxpJkrQQhms2XOBBKE/o&#10;VSU0sFaoa6hxJXS+ROiIqI8NNM5EWlJRYSMUX0pLMyp1HzRytvYCmn2n+s+HsTEOM2Z/mFi7w9Kb&#10;ggGpXvjSpuGh7AqHZH84xuNwQRbBrSykNxdXewvXnxAgjJcUoilCoDHuAoRkIyZqAXlbQ0Q32jBH&#10;yNfwUijFdwdfK5IkaVcYrtlwgfcJdQpNq4RO1goFDsWugSLYCq0RnTJCDU2k5RXVNkIhJpTpTtvu&#10;g77OTl9A6e8Mg0UwSCZh7RwKVtlhYDHuBDN15fCb3xG+xkPA4z4UHM5JOPyL4NJVcDc797dzwQkR&#10;UUCMpBBBEYKLsRYgDKOYn4zWGqK4EXObkV7DK6AU3xR8iUiSpL1huGbDBT4qFCx0rxJaWitUOrS9&#10;BtphK22TKJoR6mkiLbWovBGKco+0Z6OID0CbZ90vYBJ0lsMOsFvmwDQ6OCy6I8IcPWv40Y4GD+sY&#10;cN4m4UjvANeqgKu3hRu6hVtMiAIGRQeiBpKMQnwFCL0IUckgrSF4GzGlGeA1BH4pvhf4ypAkSYeD&#10;4ZoNF/g8oXKhjZXQ21qh5KH/NdAXE6Ffon1G6KyUll30YECHJlTwTkcfgKLPMVDAZtjCtNgNFs5M&#10;2FFHhVmog8CXfGw4PzPhrO4AV6aCy9W5gDXcU8JlLyAQUgiTriSLEFMpRFwUU5GBGSBmGzGTGdc1&#10;xHspvgX4gpAkSUeA4ZoNF/hCoYShnzVQ5ipp80MpbKBEJkLvRCWNUGQpLcHox4B63QPtvNPgB2AG&#10;cC1UMCq2MD92hiE0H3bXlcDUvCbwJVwJHIb5cPx2hutQwcXZwhXbwjXsgetcwJXvQGgAAodxlEKU&#10;RTH9CsjGGuI0ShIY4VxDkpdi5vN1IEmSjgnDNRsu8F2FWobG1kC9a4UuiJrYQLNMpGUUVTVCwaW0&#10;HKM6A2p3P3T3Tr8fgJ1QwJyoYHhsYaLsCcNpKQy2s4PRuwP8Bc8OHugOcKL2gaNewaXYwvWp4aL1&#10;w53lpe6DcAAEC2MnhciKEHSMwQDh2YhJyxCuIbQbMeEZ/pIk6SQwXLPhAt9bKGrocA10vlYoiOiO&#10;EepmIi2pqLARii+lpRmVuguNvB+afaf6D8OQKGByVDBOalgy+8PK2hn2nk4Mj2NnOB77wwFu4cBv&#10;4WrUcIn64UoWcG374Pp3IUAYLylEEySZhrgLEJJRzFVGbg0R3Yh5zqiXJEmnheGajbve98hrP/7M&#10;Wxm4cVULvBGqG1pdAy0wEVojCmWEGpoIzRWlFlCICWW607a70Nf7ofd3tsEwLI0KZkkFAybA5jkU&#10;bLNDwXTUCHx1h4IHfSg4lgkc5i0c+wDXpB8uXQEXsw8ueBciooAYSSGCIGYXYy1AGEYxPxmtAQK5&#10;EdObwS5Jkq4Ihms2XODHEfocql4D1bAVqiRaZoRuSqHRouwCinKPtGejiPdCm++HVbCF8TAKa6SA&#10;6dLCzgmwjo4Bu+7YsE7PCH6QY8NjOgYctgSOaA1HOsD5H4Q7VcDV64Mr3AtRwKDoQNRAzKgCEixA&#10;9EUxLRmkNQRvFIOaGS5Jkq4ahms2XOBHFhoeyl8DfTER+iWqZ4TCSqHmogR3oUMTKnino/dC1++H&#10;zbCFaTEFi6WChZPAKAowpU4A+1A7wxd7Ajg8CRy5AAc1wMEegytTweXqg0vaC5e9gEDoQJ5AzKIC&#10;kipAxEUxFRmYAWK2ETOZcS1JktYEwzUb2wX+9FsZWOkCb4Tah0YYoUS20t6JShqhyFLagNGPAd26&#10;B9p5p8H3whIYhFGxhfkxA7ZNBVuIMKJSWF9XCMszV/iprwqOAeEIpXD8AhzXCbgOFVycAbiGvXCd&#10;C7jyHQiNLmQOEylAlEUIQMZjgERtxARmOEuSpFXCcM2GC/zk0i6ImthArUyEJoqeCii4lDZj9GZA&#10;7e6H7t7p972wE8ZgeNSwUmbACmphOPXA7urAbNMZwaPsh/OQwnFK4RBOwzmv4FIMw0XrhQtbwKXu&#10;g3AABAtjJ4XIgph1jMEA4RkleYsoliRJ64bhmg0X+JUK7RDFMULdTISGivIKKL6UlmZU6i408n5o&#10;9p32PwRDYgzGSQ1LZjZMpgS2Vg9MtWEYfjoBPIIxeKwdOBgdOFSz4AC3cOCH4RINwZUs4Nr2wfXv&#10;QoAwXlKIJoiZxrgLEJJRzFVGriRJOh8Yrtlwga9D2hpRKBvooIm0uaLUAgoxoUx32nYX+no/9P7O&#10;NhiBsTEBG6aGzbMEJhZhoY3B2JuCGSnA1zULnsgAPOI+OCRz4Vi2cIxH4YKMwKUr4GL2wQXvQkQU&#10;ECMpRBAgvhhuASIxSlIUAStJks4Qhms2XODrE3okKmaEYppI6yzKLqAo90h7Nop4L7T5flgFWxgP&#10;IzBIpmHtBBhIy2GY9cC6m4bRuCvs1RXCb3h3+AKn4AENwINeBscsgcM5BYd/BC5UBVevD65wL0QB&#10;g6IDUQOIKYZYgOiLYloySCVJ0pnDcM2GC3zF0n6J6hmhsCbSmosSDCjQPVDBOx29F7r+IMyGLQyM&#10;ERgts2AXpTCodoVRNwFDcTHs0rODH2c5fJ9T8LB2gWNDOHIz4GCPw30p4FoNwCXthcteQCB0IFIA&#10;ccSwChBxEYKRsSlJknKB4ZoNF/iZCI0TfRRQZBNp/UU57kK37oF23mnwvbAEBmFX1LBAxmHbLIAd&#10;lcIGOwQswwUwQbOBH3MhfL37wgHogfMzD47rOFyEFi7OAFzDXrjOBVz5DoRGF2KHoRQgyiBmIONR&#10;kiTlCMM1Gy7wMxSaKEoqoOBS2ozRmwG1ux+6e6ffD8FUGIThUcNQmQNDaAHsrj4Yb0eDzZk3/OyH&#10;h4fYD4dhNhy/OXDIW7gUw3DLeuHCFnCp+yAcAMFSQPIEiCyIWccYlCRJucNwzYYL/JylDRXlFVB8&#10;KW3MqNRdaOT90Ow77X8IhsQE7JMa9sxMGE6LYbANw/zTUeHLH4MHuhxO1Bw4ui0c9VG4RENwJQu4&#10;tn1w/bsQIIyXFKIJEGsMPUmSdG1guGajWOB//em3MnAdF3iU1laUWkAhJpTpTtvuQl/vh97f2QYj&#10;MDYmYMYEWD7zYWXtBZNvBuxJbeArmgUPYg84HvPhQCZwjEfhgozApSvgYvbBBe+FlGCMpBBBgPhi&#10;uEmSpGsJwzUbLvAcpXUWZRdQlHukPRstvBfafD+sgi2MhxEYJLNg8ASYSUthnh0MBuR+sGCvEH5j&#10;+8KXdiB4xDvAGUvgZE7B4R+BC1XB1euDK9wLUcCg6EDUAGKKISZJkq49DNdsuMBzl9ZclGBAge6B&#10;Ct7p6L3Q9QdhNmxhYIzDbpkF0yiFTbUzrLsTwVJdLfy2TwIPaGc4MITDNgOO9Dhclgqu1QBc0l64&#10;7AUEQgciBRBHDCtJkqQAwzUbLvDrJK2/KMdd6NY90M47Db4XlsAYTIstjJBJWDhzYUp1YIkdBFai&#10;doCv9CDw6Hvg8MyDgzoJF6GCKzMM17AXrnMBV74DodGF2GEoSZIkDcBwzUa5wL+aARf4MqjFnd4M&#10;qN390N07/X4IpsIYzI8tDJU5sIWWwfoagBV3JNifmcEPezx4dv1wDJbA8ZsDh7yC6zAMV2wILmwB&#10;l7oPwgEQLAWEjyRJ0gwYrtlwgWsrbcyo1F1o5P3Q7Dvtfwi2xARMlBr2zEwYTjvCchuGHaiDwxc+&#10;Ac9xORynmXB0Wzjqo3CJhuBKFnBt++D6dyFAGC+SJEnLYbhmwwWuDpTpTtvuQl/vh96/hXkwBGNj&#10;GpZMgPEzH7bWXjD85sG2vLbwtcyFR7AHHIxFcBpbOMBTcEGG4LpVcDH74IL3QkowRiRJkvaD4ZoN&#10;F7impD0bLbwX2vwgDIPOfhiHTTINmyfATNoBRtohYUkeCGbtUeFvfTD4og4HD3cHOGAJHMspOPbj&#10;cKEquHd9cIV7IQoYFJIkSQeF4ZoNF7iWQAXvdPRe6PqDMBu2MDDGYbrMhYGUwrLaGTbeqWG7Xjn8&#10;9k4Lj2ZnOCqEYzYPjvQ4XJYKrtUAXNJeuOwFBIIkSdLRYLhmwwWuPaCddxp8LyyBMZgWWxghk7Bw&#10;FsCg6sAeOxTMRc2Hb/Ig8NB74NjMhoM6CRehgiszDNewF65zAVdekiTpVDBcs+EC1+Ggu3f6/RBM&#10;hTGYHzVslTkwh5bBBhuALXdU2KJnDT/aUeGRDcIBWAIHbw4c7xauwzBcsSG4sAVcakmSpCuC4ZoN&#10;F7iOBs2+0/5HYE5MwEqpYdXMhPm0I+y3YRiEOiB81WPw+HaCgzQTDm0Lh3wUrs8IXMkCrq0kSdI6&#10;YLhmwwWuU0Hv38I8GIHJMQFjJsD+WQSLa18YgbNhZ14T+BIWwNe+HxyJRXAUEzjAo3A1RuC6VXAx&#10;JUmSVgnDNRt3vfeR1/7a029l4MIFfnYwDLYwIUZglsyC2RNgLO0AU+3AsCqPBrt3EfyljghfzkHh&#10;se4ARyuBAzkDjv043KYCLp0kSdKZwHDNhgtcq4HlUMPGGIf1MhdmUgr7amdYelcJg/YE8Bu4Ongo&#10;O8Mh6YEzNgMO8yTclAqulSRJ0nnCcM2GC1wrhmlRww6ZhJ2zADZVB1bZoWA0ahK+wEPB4+6BAzMb&#10;jugkXIEWrowkSVIuMFyz4QLXucEC2cJcmQmjaBkssQFYdCeAaXpG8IOcAB7WIDz6JXDkZsLxbuEu&#10;SJIk5QvDNRvbBf7Rr2bABX59YaXUsGrmw4jaEVbcKCxD7Qlf7wQ8uJ3gCM2HQ9vCIZckSbpmMFyz&#10;4QJXprBnAkygRbC7DgBrcDZszozhB18AX/XecBgWwSFM4OhKkiTJBb5+LnBNw/JJYTLtAIPtKDAy&#10;rxV8FUeAB7oDHCrCgZQkSdIADNdsuMCliWW+gZW1D0y+tcDW3RP+4uuAB7EnnBDCAZMkSdJCGK7Z&#10;cIFLo7CsOjDMDgsbUl34xg4ID7oHjookSZIOB8M1Gy5waQ+YZH2w604JY3WF8Bs+JTymQXjikiRJ&#10;OgkM12y4wKWjwZabgomoHeArnYZHJkmSpHXAcM2GC1y6atiEC2GCZgM/5mL4kiVJknRWMFyz4QKX&#10;zhDWZvbw40uSJCl3GK7ZcIFLkiRJktYFwzUbxQK/96NfzcA9LnBJkiRJygKGazZc4JIkSZKkdcFw&#10;zYYLXJIkSZK0Lhiu2bjrvQ+/eu9Tb2bgnif/BZ6ZJEmSJOkcYbhmwwUuSZIkSVoXDNdsuMAlSZIk&#10;SeuC4ZoNF7gkSZIkaV0wXLPhApckSZIkrQuGazZc4JIkSZKkdcFwzYYLXJIkSZK0Lhiu2XCBS5Ik&#10;SZLWBcM1Gy5wSZIkSdK6YLhmwwUuSZIkSVoXDNdsFAv8fU+9mQEXuCRJkiTlAcM1Gy5wSZIkSdK6&#10;YLhmwwUuSZIkSVoXDNdsuMAlSZIkSeuC4ZoNF7gkSZIkaV0wXLPhApckSZIkrQuGazZc4JIkSZKk&#10;dcFwzYYLXJIkSZK0Lhiu2XCBS5IkSZLWBcM1Gy5wSZIkSdK6YLhmwwUuSZIkSVoXDNdsuMAlSZIk&#10;SeuC4ZqNuy4ffvW9T72Zgbtd4JIkSZKUBQzXbLjAJUmSJEnrguGaDRe4JEmSJGldMFyz4QKXJEmS&#10;JK0Lhms2tgv8yTcy4AKXJEmSpDxguGbDBS5JkiRJWhcM12zkssCfeP3izisXtz8tSZIkSTpr9zz4&#10;KoZrNrJY4E+8fuPWCzc+8JOSJEmSpBzcfB7bNQ85LPDLD/5DPi1JkiRJ0lm7/+9fPvBZLNhzd/YL&#10;/PKBV/icJEmSJEkZuP+5zEb4eS9w57ckSZIk5SyvEX7GC/zywZ/js5EkSZIkZSajEX6uC/zy0c/z&#10;qUiSJEmSsnTfT13eeQlr9hyd5QJ3fkuSJEnSNfNsBiO8WOA3nnzjnDi/JUmSJOk6OvsRfm4L/LFf&#10;vnHfc53HIEmSJEm6Ds57hJ/VAnd+S5IkSdJ19+zlB38Gy/ZcnM8Cd35LkiRJkrYub7+IcXsWzmSB&#10;P/GVG7dewDcuSZIkSbq2znGEn8MCd35LkiRJkjrOboSvfoE7vyVJkiRJAy5vv4CVu2arX+B3PoPv&#10;V5IkSZKk1s3nMXRXa90L/IFX+M1KkiRJkgRnMsJXvMCd35IkSZKkmc5hhK91gW9+V/g2JUmSJEka&#10;sfoRvsoF/ujn+T1KkiRJkjTp/ucuH/gsdu96rG+BO78lSZIkSTtb8QgvFvjFk2+sxYe+wO9OkiRJ&#10;kqRF1jrC17TAH/vSjfue4xcnSZIkSdJSqxzhq1ngzm9JkiRJ0gHd91OXd17CBr5a2wX+xBtX7CPO&#10;b0mSJEnSwT27qhG+ggX++Fdu3Hqh8zVJkiRJkrS/FY3wq17gzm9JkiRJ0nGtZYRf6QJ3fkuSJEmS&#10;TuHZy9svYg+f3lUu8Bsf/EznS5EkSZIk6SiufIRf2QK/8cAr+C4kSZIkSTqqqx3hV7PAnd+SJEmS&#10;pCtxhSP8Chb4jYdexc8vSZIkSdLJXN76FLbxaZx8gT/yefzkkiRJkiSd2s3nMY9P4LQL3PktSZIk&#10;SVqJk4/wu248/Oo9T7xxAhcf/iJ/WkmSJEmSrtBpR/ipFvhHvnTjvuf4o0qSJEmSdLWKEf5ZTOUj&#10;OckCd35LkiRJklbr/udOM8LLBf5rR/TYl53fkiRJkqRVO8kIP/ICf/xXb9x6gT+YJEmSJElrc/wR&#10;fswF7vyWJEmSJJ2RI4/woy1w57ckSZIk6fw8e3nnJSznQznWAr944OXOjyFJkiRJ0voda4QfZYE7&#10;vyVJkiRJ5+woI/zwC9z5LUmSJEk6f4cf4Qde4BcPf67zm5YkSZIk6Rw9e3n7RazofRxygV888oud&#10;364kSZIkSWfsgCP8YAvc+S1JkiRJytKhRnixwN/zxK/t6e4PfxG/P0mSJEmSsnGQEX6ABX73R750&#10;477n8JuTJEmSJCkrtz6JRb3Uvgvc+S1JkiRJui5uPo9Rvchmgf/j9zz++m7u/siXnd+SJEmSpGtk&#10;jxG+xwJ/7Fcubn2KvxVJkiRJkvK26wjfdYE7vyVJkiRJ19bNf3D5wGcxsCftuMCd35IkSZKka+3+&#10;55aO8F0W+MWdl/k3liRJkiTpulk4whcvcOe3JEmSJEmVJSN82QJ3fkuSJEmSlNiM8DufwdjutWCB&#10;3/PIL/JvI0mSJEmSPvDs5Z2XsLe75i5w57ckSZIkScOmR/isBe78liRJkiRpysQILxb4jz3++oj3&#10;fPifd/6ikiRJkiSpa2yETyzwYn7f91znryhJkiRJkvpd3n4R27s0tsCd35IkSZIk7aB3hA8u8Pc8&#10;9ivOb0mSJEmSdtMd4f0LfDO/L259Cv/LkiRJkiRpPozwngXu/JYkSZIk6TBufXJsgTu/JUmSJEk6&#10;mJvP9y/wizsv85dKkiRJkqR9bEf4XTce+oV2fj/0C5e3PiVJkiRJkg7szkvtn4FfPPJPyj8WlyRJ&#10;kiRJB1ct8Hs+9M/wH0iSJEmSpAMqFrjzW5IkSZKkY7vr8sFX8D+SJEmSJEkH9sDP/n8ocmfw0sPS&#10;WwAAAABJRU5ErkJggg=="/>
  <p:tag name="ISPRING_COMPANY_LOGO" val="ISPRING_PRESENTER_PHOTO_0"/>
  <p:tag name="ISPRING_ULTRA_SCORM_COURSE_ID" val="4A7746FA-7BE9-4A2C-96F3-29E97B1FDD8F"/>
  <p:tag name="ISPRING_ULTRA_SCORM_SLIDE_COUNT" val="1"/>
  <p:tag name="ISPRING_SCORM_RATE_SLIDES" val="1"/>
  <p:tag name="ISPRINGONLINEFOLDERID" val="0"/>
  <p:tag name="ISPRINGONLINEFOLDERPATH" val="Content List"/>
  <p:tag name="ISPRINGCLOUDFOLDERID" val="0"/>
  <p:tag name="ISPRINGCLOUDFOLDERPATH" val="Content List"/>
  <p:tag name="ISPRING_OUTPUT_FOLDER" val="C:\Users\John\Documents\Business\New World Strategies\Phybridge\busniess development\Parnter Strategies\NVT\DUE DILLIGENCE\Go Forward Considerations\NVT CLEER Presentation"/>
  <p:tag name="ISPRING_PRESENTATION_TITLE" val="NVT CLEER Presentation"/>
  <p:tag name="ISPRING_PLAYERS_CUSTOMIZATION" val="UEsDBBQAAgAIAKx9ykZ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sfcpGypUmjMUDAAC8DgAAJwAAAHVuaXZlcnNhbC9mbGFzaF9wdWJsaXNoaW5nX3NldHRpbmdzLnhtbOVXX3PaOBB/51NofNPHYpLmXzOGTC6BKVMCXHCvzRMjrMXWRZZcS4bSp/s098Huk9zKShw4aOJcJ53O3PAAXu3+dvenn1Y4OPuSCrKAXHMl295es+URkJFiXMZt70PYe33iEW2oZFQoCW1PKo+cdRpBVswE18kEjEFXTRBG6tPMtL3EmOzU95fLZZPrLLerShQG8XUzUqmf5aBBGsj9TNAVfplVBtrrNBqEBM50pVghgHCGJUhuq6OiJ6hOPN+5zWh0G+eqkOxCCZWTPJ61vV9Ozu3n3sdBXfIUpG1Od9BozeaUMsZtPVRM+FcgCfA4wcKPDzyy5Mwkbe9Na9/CoLu/DVOCuyaohblQ2I00d/gpGMqooe7RJTTwxeh7gzOxlaQpj0JcIZaAtncZTieD/mV3OhyF3cn0XXg1cDU8IyjsfgqfERT2w0G3lv/F6Gp8PryZfuz+OumH9WLe3Yy714P+8P00HI0GYX/8EIW0brAS+Ju0BUivKvIIKtYCkxTpTFIuUHL/4lKDQdEKmscQqh7HrZxTocEjf2QQ/1ZQwc0Ktd1Cbd8CZOc6g8hc271reyYvwHuAc4BYGG5oJYzDt5Uwjk82Wvdd9oe2dlYZoOwzKlcDFasfXPre4VFV+/7RE8XvKjOgxtAoQfVjP2Vtgb9uunebK7mxLfaZzJRgVUeQzoANaQprh3pyy2UPPfc8MkcBCez1POdUeIQb7D2qgnUx04abcoz01j0JYuG4AnI12eIiSmiuN9RS0W5PbtT5qArByEoVRPBbIEYR1F2R4q8EyPoRJ/NcpaUVp5AhWnDMuOCwBHbmeHSA30p0gynSAiMtxQKMy/C54F/JDOYqR1ygCxyVaOfa4TefBZxRrR9A6X2Nr9xB7w8vu59e2QYpW1AZPRMcNxzSzLwEPsXepcIUQihkcw0CmYlooaHcH8ZZ6Vanzdq5E7ooN91uZAmK282xHoeJCxFKk8sC6gJGVBIlxYrQCEeXthJacFVotDixOGj9nwp0oYTLstQYTxAmyxnkddBae/tvDg6Pjk/enjb9v//86/WjQXfjfCyozebm+cU3L40noh65Op6IfOQC2YrtqTy1MmVb9e6+Ge/m3/aICHw7unZPsnLi/oyDbPQhRJ66dZRQ0lHHcXzd/b0WIDJbS9D10g5HdbxG7+t4XbtpPl6b5LVKwFEcu7mPw1jwlKOuXuyU/RDlftcd7GT/Msr9eSn7nsP+f2HMPVV/4jf+tQf+zpcku5JyyVPk0d5o1ZtV5/Cghe8BO5caDUTbfOPsNP4BUEsDBBQAAgAIAKx9ykbCAKdkvgIAAFgKAAAhAAAAdW5pdmVyc2FsL2ZsYXNoX3NraW5fc2V0dGluZ3MueG1slVZtT9swEP7Or6i674S9dpNMJSidhMQGGojvTnJNrDp2ZDtl/ffzW2q7TUjXE1J99zy+870VJLeELS9mM1RwysUzKEVYJY2m181IeT3PO6U4uyw4U8DUJeOiwXS+/PDTflBmkVMsvgNxLmeDCwhuFvZzDsX7+LowMkYoeNNitn/gFb/McbGtBO9YORlavW9BUMK2Gnn1Y7FajzqgRKp7BU0S0/q7kfMorQApwYT0bW1kkkVxDrT3dGU/Z3KCq/dff0TbEUmUpd18NDJGa3EFaZK/3xgZxzN9e1qVhZH3CQr+Kg39/MnIKJTiPYj08rsvRkYZvO3a/+mRVvDKJDTlvF/EA4dyXOrxM1FdGZkkmAcZR5NV8Omxb72LQP5rPPfIjKvg9Mnk9WghmKLnFJZKdICy/uRssuZvj53S8wHLDaZSA2JVAD3poJ9wJxNYUAbgH3gjrIxRXhMgr5x2DaxcxD6sU33Ar1a3dlnElx50UYgCdl4Z7oyUAflbJ/YEGSkD8pmSEh4Z3Z9GcGxypL7Kt9jXMyqAJycV0GZgWB9LH0p/6q3G1YMZXhnF6hU9puElLKWJ54U0YCqHMqtzMWUnQSGGd6TCinD2y+DyvX2NRNmRwXfbcG8hRRSFoZazMepFHefLni8mE4LcD0N4nDvPlN7j13OsFC7qRv8wyfnM8/Sg6MTMs2GG2ZQaDuKebXjEsb7HSA0WWxAvnNNz3TCuQJ57PXfjNQZHWZQDlA1nGflLhtLPuiYHsdZVIyD7LKdKB6xJVVP9p14JvEF5xBixOqqq9X0Mk0NfRgrfBIBFUR9awJ2cqemoIhR2QHtzpLGPHnsdkrpPx1ruRj3ARkVz4hVHTRnNUehJvyxCrySLLjEMEF51VMMMZ5nexArn0r4rmfx+EYeQk9Xc7zPTfLF3p/DNlNys7acJ1ErzH+U/UEsDBBQAAgAIAKx9ykaTR7eOmAMAAM0NAAAmAAAAdW5pdmVyc2FsL2h0bWxfcHVibGlzaGluZ19zZXR0aW5ncy54bWzdV81S20gQvvspprSVYywg4SeUbIqAKFwxtheLJZxcY01bmjCaUTQjO85pn2YfLE+SHg0YvHaM2NpQqRQHo1b31193f9NjB0dfMkGmUGiuZMvbbm55BGSsGJdJy7uKzl4feEQbKhkVSkLLk8ojR+1GkJdjwXU6BGPQVROEkfowNy0vNSY/9P3ZbNbkOi/sWyVKg/i6GavMzwvQIA0Ufi7oHD/MPAfttRsNQgJnulCsFEA4QwqSW3ZUnJtMeL7zGtP4NilUKdmJEqogRTJueX8cHNu/ex+HdMozkLY23UajNZtDyhi3dKgY8q9AUuBJirz333pkxplJW96brR0Lg+7+KkwF7mqgFuZEYTHS3OFnYCijhrpHl9DAF6PvDc7E5pJmPI7wDbH1t7zTaDTsdk7DUa8fhcPReXTRdRyeERSFH6NnBEWdqBvW8j/pXwyOezej6/D9sBPVizm/GYSX3U7vwyjq97tRZ/AQhW1d6krgL7ctwPaqsohh0bXApGU2lpQLVNy/eqnBoGYFLRKI1BnHUU6o0OCRTzkkf5ZUcDNHaW+htG8B8mOdQ2wu7exanilK8B7gHCASw4EuhLH7biGM/YOl0n2X/aGstSwDVH1O5byrEvXC1Ld39xbcd/aeIL+OZkCNoXGK6sd6Km6B/9h07zZRcmks9pmMlWCLiiaoEIHFHBecCo9wg8XFi7fGtsCccYHasbHbzYk0K9XFKS300vwXjbRnMW5fq1IwMlclEfwWiFEElVRm+F8K5PGhJZNCZZVVUG2IFpwBmXKYATtynXGAP0p0gymyEiNt0wQYl+Fzyb+SMUxUgbhAp7j70M61w28+CzinWj+A0nuOr9zR7fROw4+vbIGUTamMnwmOI4QsNz8Dn2LtUmEKIRR28xEEdiampYZqPoyzyq1OmbVzp3RaDd0OsgLFcXPk4zDxRYzS4rKEuoAxlURJMSc0xmWkrYSmXJUaLU4sDlr/J4IulHBZUU3wnsNkBYOiDtrW9s6bt7t7+wfvDpv+t7//eb0x6G5BDwS12dyGPvnhNfBE1IbL4InIDVfCSuyZKjIrU7bCd/1dd7fRVldE4NuFsn43VTv0ZVZT/yrCysM6s60KrOM4uAz/qgWIvaol0Xppe/06Xv0Pdbwu3X4ePNrNtSjgck3cJsf1KnjGUSk/7dy8iBY335NOqf+TFn/dJmw8kL9tD9zT4svw0rffwF/7Y6OB9uWfYO3Gd1BLAwQUAAIACACsfcpG7rNIwZsBAAAiBgAAHwAAAHVuaXZlcnNhbC9odG1sX3NraW5fc2V0dGluZ3MuanONlMtuwjAQRfd8ReRuK0Sfod2hQqVKLCqVXdWFCUOIcGzLdlJSxL83Y16x49B6NvjqcOcReba9qD4kIdFztLW/7f3dvVsNUDOqgGtXZx16jjrRLFvALMuBZRyIh5SILCnTcNJ3ZyTkTLh1nVcf6KsbhkSczBqiDIkq4KtDYBkAvwPaJvTnH7e5Q2P7phqjnhfGCN5PBDfATZ8LlVPLkKtXe5o9erAoQf2BLmkCjmlsTxd5dnyIMZpcInJJeTUVqejPabJOlSj4oiv/qpKg6o++3gODp/hl4tixTJs3A7mfeDLE6CalAq3hkPdxghGEGZ0Da/gO7LmAOsbthjy6zHRmjvToBqNJS5pCa0rDEYaL8dqrNc0Yo80Z2Jg9cXeL4RCMVqBaVuN7DAcUspD/+IBSiRQn0kLbMz+hTNBFxtND6gFGkMNi0bZreudGbflj4jwh4T2hVej55SGRh8Tg0zfHZ+5k1l7maWAZdG4tP4UIgPLiGnJqMf4iwftnRKgxNFnl9X6o12M9B6rWoGZCsLr4L7/OYKrG0urtfgFQSwMEFAACAAgArH3KRh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Kx9ykZWhsoobQAAAHQAAAAcAAAAdW5pdmVyc2FsL2xvY2FsX3NldHRpbmdzLnhtbA3NvwrCQAyA8b1PEbLXP1uHXgsOjkWwPkBogxzkErlE0bf3tm/4wTfO3yLw4erZNOH5cEJg3WzP+kz4WK/9gOBBupOYckI1hHnqRrGN5M4RDTq8hH5cVy4tghcqTV7enpXd4VbZWYOiLfA4dX9QSwMEFAACAAgAhJLIRook4qj6AgAAsAgAABQAAAB1bml2ZXJzYWwvcGxheWVyLnhtbK1VTW/bMAw9p8D+g6F7paRd1zawW3QFgh3WoUDWbbdAtRlbi78myXXTXz/K8vecbgV2SGBTfI8U+Ui7189J7DyBVCJLPbKgc+JA6meBSEOPPHxdHV+Q66t3R24e8z1IRwQeKVJhADwmTgDKlyLXCL7nOvJIz0CRmTi5FJkUeo/cZ8jdRbok745m6JIqj0Ra50vGyrKkQiEiDVUWF4ZEUT9LWC5BQapBMpsGcRrsUv8djb8kS5ne56B6yFy/PXBN0nI8KzEgKU9pJkN2Mp8v2I+7z2s/goQfi1RpnvpAHKzkrCrlI/d3d1lQxKCMbebaJNegtUmiss1cvRSLi9RR0veIddgkoBQPQdE4DQmzWDYBdrcxV1HNowa0hlftRM1b+W3M+6ZxqzrHOue8eIyFivCoD+msk0CXDaO6SXXdSkEPjYJWhok4En4VQkJQvX5rJTJfEBuwVVyVJ1Wljwf4tOK+zuT+FmGoorqDtG0atU2jFajloG30dUdBmttugetCQlOqmfskAsi+cCm5kcWVlgW4bGSssWwIdpm9ct2kriFupJP47B96Y/xGrfmpXutMBfgfjfmERG1NRBrA80qgj4YEa6oBi21sVOcxNTG7nFTxmPR0PTDZHOum4EUczWUIOIYB15x1dnYICpIrdPELOcL2Dg6CIxFGMf70JMP49CBNwuVukqF3cBAcZ/5uAtqa2zKycR1HYmoV5LKJdeL6hdJZIl4qeQ72jF5WOnxt5Jqjm1y0B+fzP0ZxEKMZzC2ZWF3mqbevmsN7M6dadT6b3FoGasV5AF3k1quZhSIf+QSw5UWsb/s5NfuwBx3lPDUd01zfUe9ZuRYv4JQiMF+6xampSQRGMx75cHHaY8B+4nYZhK9MhyJus7SpA6WserP/VUWbLV+3znb9UIddrOGTgNJi7Ex9RHWEMivSYNRDmncfERXjTruRwJ0YtnijxQmKNMs98h4f6jtfnl12Vz7HTzjrfWvubWCbyxtWep1wpyBW67q9iFvvBnz8DVBLAwQUAAIACACsfcpGIrcxsnYBAAAAAwAAKQAAAHVuaXZlcnNhbC9za2luX2N1c3RvbWl6YXRpb25fc2V0dGluZ3MueG1sjVLbatwwEH3vV4j8wEoayZLBWdDNwS/bUG/IYzFrpZgmcrAUWoo+vnLaZbPtlkbzNHPOnGFGp4lfp2BeYpqfph9DmubQ+5Sm8CVuPyDUHObHebldfPQpbk6V+ymM87cuPMxrrVRjGsI4LKNZ0bjFqH19SAolrSwZ04wiwRx1ElnHTcFqsDWYgllKTLP5Q+KX7uIPPqTLqs3mDP27oQvRL6kLo/++hXP2W+h8g5tlGKfCi9uKrZGPU7NlayBGuOAuUwUAFTLcEouzELVQBDnMOIasJQUKiHBO6ioTQTmUrK2rosJcXSEmGKM2U0dLN1JKW2qygJoQVaY5WZvctlpgjAghwGzmFbQao8KGoqFArgcECxqqrLQiElBrWt2y7KyrDEeSugrjzLQGjE/HPW339lyn6rvXOZ7zP4IXv+Aiunprc8FczeFlWQp575+eH4fk0TReX+m7vtu5vv98+8n1brdX++7j7uq3QV/NfKSvri3r/9PkPwFQSwMEFAACAAgArX3KRhSkvMGyIQAA6j0AABcAAAB1bml2ZXJzYWwvdW5pdmVyc2FsLnBuZ+17eViT19YvntPRttpaThVBOCoIUQwFVAxCcpRBQ2QKk0CEVgixClISQcIQ2lrFIkNJQiIyRAREosIhSJiTtlZiBogTIAaIlYQgUyQhiSEDX+IQOH2+5977Pee5z73fvf6RJ8/77rV/a+3f2nuttff7vj8FBez/ZOX6lWZmZp9AD3jDzczeyTUz+0vvB+8Z7rQcWXHN8LcCA9+/z6yhz+qZ4eId1F7/vWZmTUUfab9+13D94bcHIjFmZmtOGn8rRhNs0s3MPHOg3ntD02NmRvjXUiWR4Of606W7neU8109W7H3/+60fFAfkBX9aVfP3czV/3fMl/Ne975w54rC95PdV1F2nd9Xa+laXyHUxdVICOLJbBYYMYPra+TGUj8Dl2coYpjJg1LLvdtTxHPExDoqSnaZIXlQmRywuNC5mzGQKNdYGi8z4wxMZ9zU1i6VyH9C8zeKcjZhjvI0gzf9j86D4LssmBwH8wHDjF6SfzcnDq7L1aon4Ly8l6PP7YtktCf3nTVfqP1bnHGK8koY5zZdMGsdsVrgX9I7h79uvOBsNf9/9NWTVCsO/1QW0UfDJL0Qvo9D7aY3oidOrwW0LL8aKGsG6+QfbPivm/cD7kXf2WIKh/e5gBbdKmrOoiaDk6NXnIR/6eOMqeGd5546lGVsfGFpjtU/XOuk/Nv9M3RvvG9r8V4OuylnEqp/ODRNfC82iJ2rJMe5Qb6B9P3Pu67JXtwnoA94nSiaFL/7pv3OP4cbEN5Eg202s80b7nqhDVv10p7vayjDkdD3RaxNa6mBwuVklRPzzueE9xhF9Jwk0iKsKX4kLDhsUJob0rjIIZcANfWWvLTH0pXn0TxtuX7I39HUMfKULaujL/f9G/BSnU8rIVPRYJiO6ZZxtEU7d8/dbPHDSblWM48bLL0kOIHqh48ALE9XXWkczpibF5Fj95U+pNbvXQKlDhnnzj0DORoCcbU9BkD0bmfqMyHcq8JugNRc3GDTM11jhncS3VkO6MuS9bskesAliqxCnuU0S3alPeN8g4AnIFZ1v/jEmW9FPe95+fjjngKmj+7ejOYu6qeYfqXhUUXm2LSvgjdEn/ylyrDo1ipXAhLvoUSvtQWlvDKk6bRu7k9J4qZFT3o9mblrW8FEAA+Todg53p/nHgLkW5TKw76HO8kOoDyvwuiKRtTegHl20OTY1J9/E3Fo8EZjcrRjoZv6g35i/yUEFeswgJfvCvifedyB31e7Gc6FvsObzm2XbJqSbNZ6nSPA8SrGgkk2EPYnJ0SmmUpuTau/JD5okPyZwb8oKvgpMIQUpS7P5sREUVj8NkOGLTgtq4SUhmYACdFooI6nX7li3yZ+ehPzGSznU5h/hvPJO9nx9WQwfpfd4WNCESQRcHx68Gmga7Th0qPhp9VYf6yhOuTmwFRANR4QJ7jQVia5TjpXmPmX4BpLfrLSrX8N7ahKxV12TTuD32SE5h/FxDfQS7q/ogQftSOto8GBKbHUnI7D9sAncFxqcIrB0ayT9ZnvmoQN6lhDCAscWKkPJtysIKrDQC6qse+PDjKeixIvlv8rMUR8WlMEaO4a32gW1UMz3ba4jYY/JLQJokDeT8u7ndiiq6P4V6tX0o2PbJmwufwxlw2cww60OGo8WXgi3NIS2ZUnWFjXpkbYXrxOfvVtdg71a3oFNU3rKQt0eMaDA84SdprlV+fci7IeRK4swsXuZ7qDNVPfCLkkxMa7fJXA7Cs2+aPJxUTnLwRf++7DSoHlTHadRXfarDFRzk2PhA0C6I47toozYauAmN6CtaVZRWMwzT3Z3ZsAGYbsI5w3Sm0dHKpuYQ9PO/H92zC8DDiEfHolYSex+aQFp8tAYmFXKd0RtqN3BifRdnRoZk3tkBr6EvVcZs69EgUnw9yM0sLsLqXGx6oKvABhadxj5CrvDhBv4c/mKkJLP3aArZEEvkR/UZawGPXi2kaBxLIA9gAeNKO/fVJ8dWk6w7bu+YUGh8CiPnoi7EO+ACrbcHOWBpAAGAv6GYdQnJpkcbO/HOUetWYce4GpnYvjOgBaqSkkUrkyjXoB9Yzu1ZGsw+gtYGFx0sEqSTgoqCXET9ln4BJYg0OEbCMlbo02xfOLDB89o13I59Zl6jzALzCTNRRhK37Vk1/hDZIR6Cw0GZfhfzyhqT5wFoCddyS1LTvxyg1NnVEVWc5TCegwApFybVZyEUk6Rl8goP0E+7OmNJgUprDHh9+LqOoh8t5IbpiA3/zsoNW4SttVRduN4fyavt9XGta7vSAYnObDz4TIQ8y/qThzMBgijSCfb1Mr65K2Zea4XgJ5vDA06LXrvYdg3KVDUzfIF0j9ZXQaZ5ptZIUMLJoxP0JP5JFhHsKxeta6oJOTdsL5R/NI4LtqqhPV554cbJWvQkwyvuUOo2RdXaCzYGzMf2rZLe+lt57IeDGICZsuIqrTJSoOUOEjR+y2jfvprE/E7oX7EpBRnD5ZliEQPrmP8hptq4lQdExZh+dWba9+svWPEEKTfbIncCp9szfW/ya+wu6k4RE4VP6LqIGS+sn25oErM1p3r2OKG6UPG9dtFu0Gd5w/FInMmzz4qSh24f29JMxfT7pxaKKGTC5JqzTliRBG2fdjIVCF52jPXxEMvnkujrqm+VVAfUjOsoDVFntCXZ37m6QP3DWPZriaYQk9k38gFd/K3nmk0vrm7qj3REb0ltO8xdtL1JLWxSeWPXL0sSlE3bUYnU1h+QMs9qfTepPiRAPJvYag96iu03CUGvwSFoKLjf/cSXnBHqUSOlBCVZwe0D8hpgty2CJDgx+oLB91KPBGmmX4WWpoyyQBfYx4+jtiVNplYWybajbG5zFoYaNKIHrqVpHayVXZLRF0MIZ+80WG+9QyUniosg0neGwpMxTzr3EIeC5NWYaoUw6ZQvdM/7zz17jlNjCGU9sCJwypaU9kJYPcILq+uvJjoel6WtbK+rk00/XDwEffWkoLyEOGnaYOuabSsvvl6eqol6NbEsDjx1IjeoYA2Yu42pPTClUWmshHgaGybie0CzCT6qsDcEiQ/ykfGuY0g3AV8i72qET1gdfD6MJRfLQ+/jKLdgAR6bU/QiJM9V2pg3CdwJSXkDO+Rvt71ovV9+o6OGd0PAdlnhwo9EMuyyUZ4iSUA5iu7EZ0JtOR2tKrHG4guoDKH234D2Dz80W2sn+PYzmLPRFj1JJ723OA40+K/ioXfCRX3xIA6HVArbrQlbhPcSblyCVpasi9BIU64NqLkbW6PNWlC/ayJ2UIv+W2L2D+vnHUA+Owif5ffNzcnu6ftliAnLGxv+4V9Ozzg70bG5Yl4FYjHOylJoRs0Xhec2ITcpWz8MZ5Ln80oDe+7CzqFedZgQb4qxrdaLXohLpP2+VkvRSBXdhLfumOmt5YSNw57OJvpNW3uX9F3qWMpOPAdAN7U3+KGEQtXa/cDgzt7P2mSl1sGQwKWLCeljB8UNdHGTvZ80vQ+6mPPGFNx9Flk5VJZSzLlxjXFYlNo8I7H/p8VP3ZhNUT7fFKnEjJJrP0HRqfsKVmyp27Y2aXoJS5wG23LeFZLZtjyD2fIwCGfspE1SzHETZgln1QMxubMCRplo5nSw91aGTfCWDidRwFdOVVcv6U4J+2S96XuhR+OKhkcv+9gxxEkM3Vnigwl5u1tERFShmZWIW232t4oVs1ltWTh+GDWcQH30fggvVGy+8iocrd+TrsrMmF08Y6/OGjAQnNuhob1pITEcPkXVK42cTGYDwW3rpgMwyPclZxtjV0vZk7C+2oOQCOJlzejLJHdwWkidbqiP6IxZ/x6tZbnHpnmAcFL5AglZVCucUil9V6nDO5vwg/u37sDZyPo20VLxB/ZwufbHaRnTnomDIWIg+jFik0aXmQoqCHFakyRkg86i80EnO5xHld0LW5GUFXEZZH/zO0k4AZLn97y63sqBV/YCGQOZ6B5+GKPAKyLQcWvBNhjOmuHdBsk5H5+kkSC4MTvkQ95yTsEvKkkQtydDgytYg4xKu0aCb6EzBTE+ckQhZqH+vgc0/TbYoFqGSZSvUvP45NWuDJJ8SOJcfE4D7zE9w9CfEWifY+FOztNwM7KApz1vbdjZRm2EzOuoA8x6uJxNmH3CKmy4a7h8mNlNKAp2xFE0xVJ91zwR5DmFmE/uZB3CO7H4bYPkezCUlyUxbBb8FnvvlE2XZaemNM5Ew9mpAwE0AmybQHImOSymUy/cVXwjbL/DDY/cz5fM8GD1rv0/cIu3SOvjWIjuhJhRUnfN2+HydIZKfKsxkuJmMzkys5yEDHeEsA40ZF/vHO03DxkTFfAUzlxUM26g7IoutvaUAyVHzywLI8R/w4IhkfVPDqX4ioOXl/7M9TChVPo6LrWSQXIhXfVeFucuetwZNzyoP1QOMlGtbHDH0TUfFF7rrQ1BGm1nw7iaoYZLA/yjFhhC5FnKEuQ6GF5imgdK/Ogb+ROHFmx5E+72zAOkWhZvCY+c1cw52e1Qv3xheuQxUpWNQ9Ku9F+l70LXs4TWNayHb7uOT4UsPJCsHVSa0W8QDDW3RvpHtnoQi/RXbnLTonPFOgKubJNGg662oqjsTgTzBOULEWwk895dhwv29sHlU3d148j4e/1Sr+eDlkxf9JkyarKXMdc9NkHu8skGwm6/GaCLAadEIIj18GWMGoOYa82Z/g6z69DPef5hHKqcj1CoCcC/mc7xrUkRMzfoMAbnNb0Agk6sFI9JZAvpG+nTZcPM1E4HZh8DElxtieXFsB+OasWsPo2DKYHZJgCSselmhdQw/TJlIpUwVcTmX8BMyXXJllT7aBUhgvOtrFIIXfljtoBzhgWGgRlxX2UzHv3vj+rJK4UBnxmSvsTP+BdjpYjCc04ONVAhUMUnujsxNTKyH3v+aUQkfgu8Fp/6EB3r1sZkgIiJUJ6du0fTR8rcCoJxZxwb7CVOgvIDBNXQFtACHw0H273bi/9jsVtGP43ZLSex6aBTqPiEyHkHwuefjOKo++kkyUhZsgKj9btuejwoJWVXZVISbJr57M2/ExmCW45WrTvHGYr4HCPhRu2fNMWH/880gUnS1j7jhg+bcylsdijT08b1qaXUa04DLhHga6nLXH6yth6tn488zNo47L9pfmXgHBqzU32cUBoz9Autedt7m6NPVekMHeFci4G8+IFoM+PxkAsbt9DzCYSBiXoo8P57qgtBTyxgbCdtJGGeVNoPbkRGknbHoQnbgOkHGFkbeOyyoM/sAPEjw+y0sabU2ndjpSnE6EnQp7GC6o/7XjW5iuLaeVCKctsof5ocSaAU+ZRSeByZY/Lia7VP7L5M0P/GNIj3kFatns4+txHePQOWQ+28e/uqrYyYtAMYVi4DKIc2qx7r5FoX7eSmLKrDzFZ88JCHLjyovpgTfCOguz8smiUznwnNin6H3YC9NXH0ixmTVnhcVtWcAXAztNUaR4+YPC4EEiSbbGDIW3FnDZKIIfc/gQKco2xFPPTs7t2Cd2OAgvHE7lVttzxQ3Lt7rPYaIkBZyqZn4gHL7nJAXDQ4KAx2Q1OeXkLAb+F/u5BnE1jr2o9FfjJntT2Q4Uoxk+p+JkrH68XVPLXrAedQkTigL/VLNUkH/n11dT3jbbfFHn2IUvmlxbW12wkor90Nxnf1YpI2LK0TT98CP3hoNKlAcapZTJh0H/7IOfx4VXd8/dhg96idJBCylzK8Jn7jcd4z7WGDC8aDTae4XnkGDJ8+6mXB3h8iiHDz24Qf2pm9ou89boV9dwdcc2CG3j5UdgNuM7Shv6arBlgrrf3m4uRdquF+QeBsVq1/SZZGTv/6tLtJ6dXN+DU3FjGC9cgb9EgO/HOstY8G/3z3AhKtnLoPOR9H++GBtS+BK+drsYxTcUYbTEzI/8vnT5eMZ49me3+8mWfX74HGM/4zFYd/E+7PurmVK0Gv3gyOVYEYRjNbvT2dvnI5XMXS2qp0Yuxp4C5jEWdNNZ4VuqktzX/TJ3qYumy+bWPDa24ufOxXS/H40awCH5FUAfG4AR0yL9daT2oJnvZZM/f69dImTnbiyRZMrb9ID/nxR+5TpXqMDpfInnka8ct0iWqnFGOEJouW/QQXYLRfA7ye41VFL6qW963J8IY+fphTt3zdi/LKjtcWIeo3VBx6W67MjlKtba8talELMRpZqZYauzWOHXxnKbTUE09LY0V/xkRvqp2nV8KHu0gZn/JuRzcM0y34sjiLBu7ZBzF8WSGenwtXzxdoeXJDUBYT98eKaihPHsH+lh7EzOyMEw08XrEnukg4uUE4j+k3arR86icEm2lJOS5rSFyjuc3n6PXHsy76EGh1OEH4+K11nIL/zrS58XuryZ73ftOuT2RXtVmjxPK1a6zm4mswMOrCuLWq1a7tyCU7XabXh3kin7lVgXfD70d4ELeE7w9c1It2sipSvF98EhYL966yXQ+uSi8o9VYJnel6NLNffrRYxdQb9qsu6zWiznKLXwozka1mWOHAETI2rxAO2ZLdgCd97SUn9MmvOZkdcwqu+qv2G55vWwpFgfM9p3DZ35akC+mXpZUcariE8euiL1F3DcD9zMMHFW+cX7yWmPMWnd1qVCuRbxTQLOXpeu7OxKnrqCv4lPxc5o7SlW8FaoFgUyMNh15GvuK1tDaJyx8OEp4c3z0dM2l+rwq21gQZYb3bohstlMaA4m1iA2B4GyG9JXxzDrSNV7s907oN/sR6xuGSTdW83/lRuK/l/gDGXqimQ/uXBAwdYJrEN0DSPfCLYj21jWhukK4orJdG93HfKYV9DHnyl5npqioVbr5Okh3xkzLYENMtiLsyT6xMF1/g/I6L3zzDWi+IDmrWhu3ps1R3Yp7XfnW1Yp/bj77ZJ0sWfdmXw3jVk0WHXjiUmHKKO8Mc9vfuLjWauGGcGE7EKEQVnDT3qDs35aLUzZTUqoYihvJJYsj7YkSU8ZsKkNPXOgzVcNH3MR3nZewfz/BqYpzNxVW50aIXqyTprL8005AbuEz045/Y1rIqg0P2k0pavqKlfsVjInKR/6gkwffKv5/W/EMWHyXqeUytWelWZI9sV30w/otsZrHgxxJIJuhf7Ja/2Rhrl6XPWYpbAvvTuMcb+xW3k6TKHKkKpz0sVItmV6mqTMQRKy5W1oAFzf4BNr2y+tqPl2vAbUwmfopJsPYu6sP8UGvppOftme5+bPRq8L4LESD6OMyiJoAaQeG90SCqhFsaSSQaxv2Bx4py4jhpvXIBbQED0r2uBoLGWvxIA/2NOVLcq+XzRQm8XELDygxOuOKVrgIZvq4vYKp2WV2RaeO33VA4LU8DCBs0xlYXsmilr/YBQxHRx6ylrQTd0FJFNVngHi9mrKozqiwWXzBiu04meRIEaGUEL/yA74/yck5avKghrsQFz12sG7jVFGqZI1DUXMWvRjZI4+0Z5GyCyWytq2V7n8aVkFz4tlguq26VLbFAgnllBABcZZhVTdL9qEST5lDsYgSLwBqPHNFrcjCLsCvbOa4M87Gl92c7SFN9qCMQWWY68yRQNSyaSGY5HJ6jhu2N9R8CasUBMiSaRGX81PpaEBk32ML1DsFm65szR2XHAGeovJY4TdcIZWtnpV8aViP+8jy6VMUtqpXFuVHCf60IDUACiC6FsHXiFVUKz/sDiH5KPBUj4tb6WCpDWVrbkA3U/JkGZOZ1w2lhP/KqrlMoDPsDwKL7RB7NmVowCELDY3sc+eMUa3Wk28UNJ+H2xagUcOtRxE9pLF1KqeLyNKUs/cdvpdlKSNGMA4s10KnRjvM3v6hZfMyjYKeGLZwHWshgjArCDLbWt4BkiXSn1OmVm1EfVFQc84CtR7ZKdfl9siwOMcyPMqRMpNgsznM2RyQRus23xt56jrFxYEvUajVVrfSA+Vznu8vZy6bs7GS+TbEvFX8v12xZxTod/HCjFA/I2PuIc8sqwMGYzJvaDf/uWC468aYK5Cthj6hiYQLbzBJJC+I7llghec7a4GLPfJ/KSdELIh+rn+QoWyRFfk9wXKZM1pLJuA1ntiwuzzwb+9FM4joCal+Vtr27SbM0u5EN42CjO3LnooWZszFRokiljNtK1jOBj5pOVXsXct5jC9bTjLNf5kHNg5dWeaen5e2sAbfHaC/VfffU50h9lapRjOlky+fLOgUg42GbW20Uwy2I8uwOT7lXohVa3nSMJl+9qJKmLO4IFFeCPAUbl/SO1JnlWE8wucWEDcUswDnK11AhZ3mILkMcBysFhGmWIKu+fswJ+sRoDytuTfYvZcvVByy2bMMoMVqYaK6qOEjgrbclbwB4AP/7ndlfvn1U5Mtc9quGeO7KudTe8aKsZAU6rdsHO1E/pqjMfqRU0Ld/TSWkjaNWNXLAjtBJL1uwq4McUkE41EC7gSFoqoYTugsKl2W8jPHgzgFiBi6/8oS4t+xnkheVvi99O0+0JhMtZjMdEiXpXtQkKNYScVUKrwvPgcLFrCPbx7aP8AG0/SItvyaRPbxsUOydKJznJESKMlSw2X4gog/AIpYzgkVKfkYGWKAL5ODAzxzBDPghH8tvfahiA6AXfDL+Wg7VA/v3YC8C44ESiSqHEqoQfiB8EficWCB30+E+JHpZFumfeSWqYJ4XXAbD3rPJVZGUvhu3Eni81O0/U32Q4NpOXLaZnlasvwFXZDN+5ckfbSsvJiwxq52/8pLHqPrzxzAnQjxpKSOUzaPqabtfcd/QwbkXSI6jfEuB+/r5RbpIgTrNFw5tqult6tA4MGYSbNx/Re/+LXDR7IyEHkt25PGaz6AOrvgWWP5FPWaFnN3eakXpkcK2uxQ+/AOoq3cj8ROSaAIftjClBys6gKjppMzp+tcklW7ipI7R1gHl6biqe25vimufb9A4dP5mWqRSxPiixKKYLDHLgZbXrMOWnwzG4xayH8qCQXtULoOsBeqvy0lJPWeCSRx9QF/2wEaCA4Ve/YhH2blgxhJxcT4PVgwy0069lDeOjIbtzTHWzWIcNKmze/65hEOtDtzLsWb78MmAfPwxJ1x3WoeRa1OTB5GHY1+wWPWdbGVLPr4TEH8HnlTgs6DHLeeK5Hs7tFaCXgpPA2suGWkb5c6Ufb4xcEeg2cpf5pU4cOYA8Btb2PMW3X/JXXGQ4Q2xOKLosUXT5k37zTCTZn9gHdhydsTo7fib8Xfir8Vfyv+Vvyt+Fvxt+L/RfFTwFzj10Jrc/Q/ndMmLH/KDn7x5PS1WL2M/OqjoD89g3+aC9H+0Y+iZCuf8vd+VnxtqvTnoaDejw3wCx0RL5/7/4IM+rffFfhTV2WJ8eOrDmP/Jxf+fbiXXb/7aF5OWdROCoR6Zf8gU6+4NhiTOTPEmWPF6vpjDzPrJrvDaYkDFlMRAhwQrVUnY8mqnLUvcdu+hCzcK2pgLPQ3knxuYZSdTE3noPRGBr/ZkYC8luSBUidnlKlyIlRbc8eVKbcXE4d6vFq/Mtr1DkTNDgTS1q3XT/P117OEzY4hNzI/lAl3LRZcU2Ub34BAm60eYiAF14S2RsP3BrSly3vduMxWJ6hiFNXvTrZdLIioRGAk6IkyoTYB+9U2pE0/wzDI7x6gfQIUp5S19aOa61GS+yJmqmJUOtYnvhuHaCZnh2qM39oda1/rr3BT2lFHF40yNXsiUxer9pC9+ld4/nhMaOQxmWPnS86iVN2YdL0QNoW4jIgJ717shBtp/MX1FNvtq4ZQyq+GvnDx1MI1/hPgS0af53erRjPFwn7y9QWrBIOR051C3Qk1aHigmuiVI3fLCQFTQvn7W5KNThi0XrC83UkFn49s6bMTaHqlq6NWiZ+Atc9vEezu1kuqH7sZEY9nMuhge3SizvhUZ23jol66qCfHaAZaGakKVo6WFZEzvz/n5FjaUyf9UyfGI19r/pQ3vWRQhtE89qfyj4TfwBCsYKNj2uHdPV1F2kpVsXAb1pMSa82nxMV3YsGe7K6+gWzw+a/5ulzr61Ycy4XpZn7DR5ficUlaMC6cmm3Yn5kx8Zm9oTmBwoH6/B9scwYpHBVD1W3ZSiD4yBYm3qOjdus0zEWNQl6d3n5+Um6gazg+HngU/ojHL/j8K6pIYY6CjsrTmYA8/By2HKYkI2enGCqbqKhVFdy0djWq9tVIYyMgL35dzWHWSjdZnPGpMb9IsRTfRRyquaM2ftFHsakNcElGTVH0zygN5FI+h90BXXkZOySgggkGAv19ZfoeTB2nai4DeZ2gqvjhKDFOsCYxiyEBd2ruLFr2o9B91SSvujdDOs6ocBz64vOxxEqPBk7VC6P9U5L9X+PLt+3uGdqB+WxH3tVJdLPg6ivw8XxVFgXt0CPZTRLizs4FiYP0QkMT5pXTeaE5+4Vh+DWb7Xzy79ujOkSK9q4D7Z8JkD1pVN6ZO7sFR4cbjxLtBbDeE9cWDhqmhRtUFoNJxOaAHkhCQTd76U8szhxyofy0I/Mq2oHKF1m9XMkerv3Ce6dSt44lcKq71t0OwN+3VVledCpez68TXehFvVsAB0BYdsj26WNduIh+lMu1gXYofsxaukcqDwXtYPLvaC627owNIA1KBt8T3x1fYjlWNxnBNbJcyrda/+6dLznnU9676+BH9zmADvnVWXgVi4DTdb6Nna/Hjp8D92TjZZku4LI5TVeM3W24S16LGge79SIrguylzqleONiX4nXMgJ2ewJBXSIk5MKEPuuHCI5KXM/B9AS56KGllofrjmhBy1Ei4opRHTT2Bz1c5U9SE4VorjkUIlFQBa0qBjjw3sUoieTXfcyjkNRYIWXy/V4slgqFXNJINczDcAH2VU5UCPeSyklDTcT2xcyalJ4jmqZlooPLjjNM9Hjw+97d5Nt3qonDsZ5k9JRB8fh15tEBVcSQpcY/1ZSvO4uf9khTC+9tyNyWf3JHUP1VXWfRqzTdqtRIIU/VJxeba39vxW5D7SUO46kOcQg+IX7UHGBnjhGSn48ztVWHZ1s3HKspEbXTKfqATVz52ndIFHr0VTmKj8CwB905P2jjsWY+ks9XBUra4T0+5Ci4q8zgKMge1dQ1N7nzp3WHhatzz07LkSVhE9hcGMJhqRIpr1TqeGPuVW6WhKj8xyGQNtTJ1MzLpJCw8e5VRRtmbjGvWWp2AvYzt/OGyZEakPim7nsr/yjDwetlMvKq7PDHoVYxSESja+EFdbmXZqwhGtdFN7Bejvl1riK3WYzn06VcBJojriaIym5yCFXpjVJ0wBLBtwsXDI+1WnNTE/hU3bqqiQMb0cpn1oqz79GQ3n5oK7OXMigzx1ItCJSWhXkdd+SsHJcfmDcfVZbyK5wCZsC1DqEqVoB3QngIvLZ+U1NAWbjy/KZy8L4WcLHNNAKo/puburh9/9bLd3YiArrbff5ig375T+0U8NnB1CrzgZcYC3vU6rJCHzma03LtnsM7hf/h6XYTesJw7s4wX33FJMRPbFuWQxZBlnxUvGtq3xRr7PqHVrl3g9C8WNb9ELLTLDkIfXmVnFIh+/dUydPUOmQ+IqJWRmV0LWjmfW2KUTB81fvOsTm1o0NuUfXDpxBZqnRHPDOoT4N2w76sf/gNQSwMEFAACAAgArX3KRiDlV45PAAAAawAAABsAAAB1bml2ZXJzYWwvdW5pdmVyc2FsLnBuZy54bWyzsa/IzVEoSy0qzszPs1Uy1DNQsrfj5bIpKEoty0wtV6iwVTKyNNAzgAAlhUqgGiMEtzwzpSTDVsnC1BwhlpGamZ5RYqtkZmIMF9QHmgkAUEsBAgAAFAACAAgArH3KRlp/uZk6BAAA4Q4AAB0AAAAAAAAAAQAAAAAAAAAAAHVuaXZlcnNhbC9jb21tb25fbWVzc2FnZXMubG5nUEsBAgAAFAACAAgArH3KRsqVJozFAwAAvA4AACcAAAAAAAAAAQAAAAAAdQQAAHVuaXZlcnNhbC9mbGFzaF9wdWJsaXNoaW5nX3NldHRpbmdzLnhtbFBLAQIAABQAAgAIAKx9ykbCAKdkvgIAAFgKAAAhAAAAAAAAAAEAAAAAAH8IAAB1bml2ZXJzYWwvZmxhc2hfc2tpbl9zZXR0aW5ncy54bWxQSwECAAAUAAIACACsfcpGk0e3jpgDAADNDQAAJgAAAAAAAAABAAAAAAB8CwAAdW5pdmVyc2FsL2h0bWxfcHVibGlzaGluZ19zZXR0aW5ncy54bWxQSwECAAAUAAIACACsfcpG7rNIwZsBAAAiBgAAHwAAAAAAAAABAAAAAABYDwAAdW5pdmVyc2FsL2h0bWxfc2tpbl9zZXR0aW5ncy5qc1BLAQIAABQAAgAIAKx9ykYa2uo7qgAAAB8BAAAaAAAAAAAAAAEAAAAAADARAAB1bml2ZXJzYWwvaTE4bl9wcmVzZXRzLnhtbFBLAQIAABQAAgAIAKx9ykZWhsoobQAAAHQAAAAcAAAAAAAAAAEAAAAAABISAAB1bml2ZXJzYWwvbG9jYWxfc2V0dGluZ3MueG1sUEsBAgAAFAACAAgAhJLIRook4qj6AgAAsAgAABQAAAAAAAAAAQAAAAAAuRIAAHVuaXZlcnNhbC9wbGF5ZXIueG1sUEsBAgAAFAACAAgArH3KRiK3MbJ2AQAAAAMAACkAAAAAAAAAAQAAAAAA5RUAAHVuaXZlcnNhbC9za2luX2N1c3RvbWl6YXRpb25fc2V0dGluZ3MueG1sUEsBAgAAFAACAAgArX3KRhSkvMGyIQAA6j0AABcAAAAAAAAAAAAAAAAAohcAAHVuaXZlcnNhbC91bml2ZXJzYWwucG5nUEsBAgAAFAACAAgArX3KRiDlV45PAAAAawAAABsAAAAAAAAAAQAAAAAAiTkAAHVuaXZlcnNhbC91bml2ZXJzYWwucG5nLnhtbFBLBQYAAAAACwALAEkDAAAROgAAAAA="/>
  <p:tag name="ISPRING_SCORM_ENDPOINT" val="&lt;endpoint&gt;&lt;enable&gt;0&lt;/enable&gt;&lt;lrs&gt;http://&lt;/lrs&gt;&lt;auth&gt;0&lt;/auth&gt;&lt;login&gt;&lt;/login&gt;&lt;password&gt;&lt;/password&gt;&lt;key&gt;&lt;/key&gt;&lt;name&gt;&lt;/name&gt;&lt;email&gt;&lt;/email&gt;&lt;/endpoint&gt;&#10;"/>
  <p:tag name="ISPRING_PRESENTATION_INFO" val="&lt;?xml version=&quot;1.0&quot; encoding=&quot;UTF-8&quot; standalone=&quot;no&quot; ?&gt;&#10;&lt;presentation&gt;&#10;&#10;  &lt;slides&gt;&#10;    &lt;slide duration=&quot;14940&quot; id=&quot;{2039576B-8B7B-4C29-ACDB-247430CD8BA5}&quot; pptId=&quot;320&quot; transitionDuration=&quot;0&quot;/&gt;&#10;    &lt;slide duration=&quot;55361&quot; id=&quot;{7BACB8D6-9023-48D1-9210-41CF30789A80}&quot; pptId=&quot;286&quot; transitionDuration=&quot;0&quot;/&gt;&#10;    &lt;slide duration=&quot;46408&quot; id=&quot;{4798110D-B91E-4A9F-963B-FCB79AFC4032}&quot; pptId=&quot;310&quot; transitionDuration=&quot;10&quot;/&gt;&#10;    &lt;slide duration=&quot;43014&quot; id=&quot;{D65F665D-6937-4915-9F7F-B96AC44920E5}&quot; pptId=&quot;264&quot; transitionDuration=&quot;750&quot;/&gt;&#10;    &lt;slide duration=&quot;26482&quot; id=&quot;{DA28C9FD-06DF-4386-9032-EEDD3C30B1E7}&quot; pptId=&quot;266&quot; transitionDuration=&quot;0&quot;/&gt;&#10;    &lt;slide duration=&quot;60197&quot; id=&quot;{2CC72492-BF28-41FD-AD1A-DF8DCBCA24D1}&quot; pptId=&quot;298&quot; transitionDuration=&quot;0&quot;/&gt;&#10;    &lt;slide duration=&quot;53045&quot; id=&quot;{D166DD81-A2A5-4D76-ADBD-270B6F705767}&quot; pptId=&quot;290&quot; transitionDuration=&quot;0&quot;/&gt;&#10;    &lt;slide duration=&quot;77008&quot; id=&quot;{4883B8CC-E8E4-4439-9963-919E640AB0EE}&quot; pptId=&quot;319&quot; transitionDuration=&quot;750&quot;/&gt;&#10;    &lt;slide duration=&quot;111699&quot; id=&quot;{06C8DAFC-9B65-4F6E-9B6D-E45CA174B495}&quot; pptId=&quot;274&quot; transitionDuration=&quot;0&quot;/&gt;&#10;    &lt;slide duration=&quot;22709&quot; id=&quot;{52A45393-3D67-476E-A8BE-4369181730CC}&quot; pptId=&quot;299&quot; transitionDuration=&quot;0&quot;/&gt;&#10;    &lt;slide duration=&quot;26760&quot; id=&quot;{119C0BC0-49A0-48C6-AB0C-4D4AA0C6B9A3}&quot; pptId=&quot;303&quot; transitionDuration=&quot;0&quot;/&gt;&#10;    &lt;slide duration=&quot;24671&quot; id=&quot;{5C640E20-C5FC-45B3-B452-406D284C55BC}&quot; pptId=&quot;304&quot; transitionDuration=&quot;0&quot;/&gt;&#10;    &lt;slide duration=&quot;17380&quot; id=&quot;{C87E1719-E8E2-420A-9B23-8433EE3B4BA2}&quot; pptId=&quot;305&quot; transitionDuration=&quot;0&quot;/&gt;&#10;    &lt;slide duration=&quot;37987&quot; id=&quot;{BD8331BF-CEDC-4D0C-9672-31159C75AC2D}&quot; pptId=&quot;313&quot; transitionDuration=&quot;0&quot;/&gt;&#10;    &lt;slide duration=&quot;14036&quot; id=&quot;{CF94C434-7858-4744-8FB0-2191CD08725E}&quot; pptId=&quot;314&quot; transitionDuration=&quot;0&quot;/&gt;&#10;    &lt;slide duration=&quot;27074&quot; id=&quot;{80B34038-5DAE-4F6D-B521-631B6BCA41CB}&quot; pptId=&quot;318&quot; transitionDuration=&quot;0&quot;/&gt;&#10;    &lt;slide duration=&quot;75186&quot; id=&quot;{9EA4D4A5-5918-45AE-A84B-71A8BE1E96F2}&quot; pptId=&quot;271&quot; transitionDuration=&quot;0&quot;/&gt;&#10;    &lt;slide duration=&quot;10356&quot; id=&quot;{969C74D3-E0EB-4834-8298-F383E4F211BA}&quot; pptId=&quot;306&quot; transitionDuration=&quot;0&quot;/&gt;&#10;    &lt;slide duration=&quot;42788&quot; id=&quot;{81901AC5-CF77-4476-8F32-4B6BBF9DB41D}&quot; pptId=&quot;275&quot; transitionDuration=&quot;0&quot;/&gt;&#10;    &lt;slide duration=&quot;64568&quot; id=&quot;{DD630394-E83C-41DD-A391-6555CDF9B4EE}&quot; pptId=&quot;277&quot; transitionDuration=&quot;0&quot;/&gt;&#10;    &lt;slide duration=&quot;30099&quot; id=&quot;{AEEC1B49-9918-462C-9B47-24B9D11FA321}&quot; pptId=&quot;285&quot; transitionDuration=&quot;1000&quot;/&gt;&#10;    &lt;slide duration=&quot;40820&quot; id=&quot;{2E691B4C-5DA6-4FE6-AED5-863F726D1210}&quot; pptId=&quot;316&quot; transitionDuration=&quot;1000&quot;/&gt;&#10;    &lt;slide duration=&quot;90197&quot; id=&quot;{96D8DFC1-3B2C-432E-87EE-F272E4739CFA}&quot; pptId=&quot;311&quot; transitionDuration=&quot;750&quot;/&gt;&#10;    &lt;slide duration=&quot;29907&quot; id=&quot;{ED8B03E6-32CD-477B-8566-0B0127B35B4F}&quot; pptId=&quot;317&quot; transitionDuration=&quot;0&quot;/&gt;&#10;    &lt;slide duration=&quot;42922&quot; id=&quot;{D6FCAECF-F488-4BA5-A5FE-DA175616D875}&quot; pptId=&quot;315&quot; transitionDuration=&quot;750&quot;/&gt;&#10;    &lt;slide duration=&quot;5000&quot; id=&quot;{0212B33B-507A-41E6-83EB-7C26FE995A42}&quot; pptId=&quot;294&quot; transitionDuration=&quot;0&quot;/&gt;&#10;    &lt;slide duration=&quot;5000&quot; id=&quot;{B667BBE0-A829-4E10-A351-25E610AB3739}&quot; pptId=&quot;308&quot; transitionDuration=&quot;0&quot;/&gt;&#10;  &lt;/slides&gt;&#10;&#10;  &lt;narration&gt;&#10;    &lt;audioTracks&gt;&#10;      &lt;audioTrack duration=&quot;70635&quot; muted=&quot;false&quot; slideId=&quot;{2039576B-8B7B-4C29-ACDB-247430CD8BA5}&quot; startTime=&quot;0&quot; stepIndex=&quot;0&quot; volume=&quot;1&quot;&gt;&#10;        &lt;file modifyTime=&quot;2015-06-05T15:44:23&quot; size=&quot;867059&quot;&gt;&#10;          &lt;path full=&quot;C:\Users\John\Documents\Business\New World Strategies\Phybridge\busniess development\Parnter Strategies\NVT\DUE DILLIGENCE\Go Forward Considerations\NVT CLEER Presentation\audio\audio1.wma&quot; relative=&quot;NVT CLEER Presentation\audio\audio1.wma&quot; resource=&quot;audio1.wma&quot;/&gt;&#10;        &lt;/file&gt;&#10;        &lt;trim end=&quot;334&quot; start=&quot;0&quot;/&gt;&#10;        &lt;audio channels=&quot;2&quot; sampleRate=&quot;44100&quot;/&gt;&#10;      &lt;/audioTrack&gt;&#10;      &lt;audioTrack duration=&quot;46962&quot; muted=&quot;false&quot; slideId=&quot;{4798110D-B91E-4A9F-963B-FCB79AFC4032}&quot; startTime=&quot;0&quot; volume=&quot;1&quot;&gt;&#10;        &lt;file modifyTime=&quot;2015-06-05T15:48:24&quot; size=&quot;579699&quot;&gt;&#10;          &lt;path full=&quot;C:\Users\John\Documents\Business\New World Strategies\Phybridge\busniess development\Parnter Strategies\NVT\DUE DILLIGENCE\Go Forward Considerations\NVT CLEER Presentation\audio\audio2.wma&quot; relative=&quot;NVT CLEER Presentation\audio\audio2.wma&quot; resource=&quot;audio2.wma&quot;/&gt;&#10;        &lt;/file&gt;&#10;        &lt;audio channels=&quot;2&quot; sampleRate=&quot;44100&quot;/&gt;&#10;      &lt;/audioTrack&gt;&#10;      &lt;audioTrack duration=&quot;43014&quot; muted=&quot;false&quot; slideId=&quot;{D65F665D-6937-4915-9F7F-B96AC44920E5}&quot; startTime=&quot;0&quot; stepIndex=&quot;0&quot; volume=&quot;1&quot;&gt;&#10;        &lt;file modifyTime=&quot;2015-05-26T20:47:12&quot; size=&quot;530309&quot;&gt;&#10;          &lt;path full=&quot;C:\Users\John\Documents\Business\New World Strategies\Phybridge\busniess development\Parnter Strategies\NVT\DUE DILLIGENCE\Go Forward Considerations\NVT CLEER Presentation\audio\audio3.wma&quot; relative=&quot;NVT CLEER Presentation\audio\audio3.wma&quot; resource=&quot;audio3.wma&quot;/&gt;&#10;        &lt;/file&gt;&#10;        &lt;audio channels=&quot;2&quot; sampleRate=&quot;44100&quot;/&gt;&#10;      &lt;/audioTrack&gt;&#10;      &lt;audioTrack duration=&quot;26482&quot; muted=&quot;false&quot; slideId=&quot;{DA28C9FD-06DF-4386-9032-EEDD3C30B1E7}&quot; startTime=&quot;0&quot; stepIndex=&quot;0&quot; volume=&quot;1&quot;&gt;&#10;        &lt;file modifyTime=&quot;2015-05-26T20:47:58&quot; size=&quot;332749&quot;&gt;&#10;          &lt;path full=&quot;C:\Users\John\Documents\Business\New World Strategies\Phybridge\busniess development\Parnter Strategies\NVT\DUE DILLIGENCE\Go Forward Considerations\NVT CLEER Presentation\audio\audio4.wma&quot; relative=&quot;NVT CLEER Presentation\audio\audio4.wma&quot; resource=&quot;audio4.wma&quot;/&gt;&#10;        &lt;/file&gt;&#10;        &lt;audio channels=&quot;2&quot; sampleRate=&quot;44100&quot;/&gt;&#10;      &lt;/audioTrack&gt;&#10;      &lt;audioTrack duration=&quot;60197&quot; muted=&quot;false&quot; slideId=&quot;{2CC72492-BF28-41FD-AD1A-DF8DCBCA24D1}&quot; startTime=&quot;0&quot; stepIndex=&quot;0&quot; volume=&quot;1&quot;&gt;&#10;        &lt;file modifyTime=&quot;2015-05-26T20:49:51&quot; size=&quot;741339&quot;&gt;&#10;          &lt;path full=&quot;C:\Users\John\Documents\Business\New World Strategies\Phybridge\busniess development\Parnter Strategies\NVT\DUE DILLIGENCE\Go Forward Considerations\NVT CLEER Presentation\audio\audio5.wma&quot; relative=&quot;NVT CLEER Presentation\audio\audio5.wma&quot; resource=&quot;audio5.wma&quot;/&gt;&#10;        &lt;/file&gt;&#10;        &lt;audio channels=&quot;2&quot; sampleRate=&quot;44100&quot;/&gt;&#10;      &lt;/audioTrack&gt;&#10;      &lt;audioTrack duration=&quot;53045&quot; muted=&quot;false&quot; slideId=&quot;{D166DD81-A2A5-4D76-ADBD-270B6F705767}&quot; startTime=&quot;0&quot; stepIndex=&quot;0&quot; volume=&quot;1&quot;&gt;&#10;        &lt;file modifyTime=&quot;2015-05-26T20:51:05&quot; size=&quot;656029&quot;&gt;&#10;          &lt;path full=&quot;C:\Users\John\Documents\Business\New World Strategies\Phybridge\busniess development\Parnter Strategies\NVT\DUE DILLIGENCE\Go Forward Considerations\NVT CLEER Presentation\audio\audio6.wma&quot; relative=&quot;NVT CLEER Presentation\audio\audio6.wma&quot; resource=&quot;audio6.wma&quot;/&gt;&#10;        &lt;/file&gt;&#10;        &lt;audio channels=&quot;2&quot; sampleRate=&quot;44100&quot;/&gt;&#10;      &lt;/audioTrack&gt;&#10;      &lt;audioTrack duration=&quot;77008&quot; muted=&quot;false&quot; slideId=&quot;{4883B8CC-E8E4-4439-9963-919E640AB0EE}&quot; startTime=&quot;0&quot; stepIndex=&quot;0&quot; volume=&quot;1&quot;&gt;&#10;        &lt;file modifyTime=&quot;2015-05-26T20:52:50&quot; size=&quot;943389&quot;&gt;&#10;          &lt;path full=&quot;C:\Users\John\Documents\Business\New World Strategies\Phybridge\busniess development\Parnter Strategies\NVT\DUE DILLIGENCE\Go Forward Considerations\NVT CLEER Presentation\audio\audio7.wma&quot; relative=&quot;NVT CLEER Presentation\audio\audio7.wma&quot; resource=&quot;audio7.wma&quot;/&gt;&#10;        &lt;/file&gt;&#10;        &lt;audio channels=&quot;2&quot; sampleRate=&quot;44100&quot;/&gt;&#10;      &lt;/audioTrack&gt;&#10;      &lt;audioTrack duration=&quot;111699&quot; muted=&quot;false&quot; slideId=&quot;{06C8DAFC-9B65-4F6E-9B6D-E45CA174B495}&quot; startTime=&quot;0&quot; stepIndex=&quot;0&quot; volume=&quot;1&quot;&gt;&#10;        &lt;file modifyTime=&quot;2015-06-10T13:30:04&quot; size=&quot;1360959&quot;&gt;&#10;          &lt;path full=&quot;C:\Users\John\Documents\Business\New World Strategies\Phybridge\busniess development\Parnter Strategies\NVT\DUE DILLIGENCE\Go Forward Considerations\NVT CLEER Presentation\audio\audio8.wma&quot; relative=&quot;NVT CLEER Presentation\audio\audio8.wma&quot; resource=&quot;audio8.wma&quot;/&gt;&#10;        &lt;/file&gt;&#10;        &lt;audio channels=&quot;2&quot; sampleRate=&quot;44100&quot;/&gt;&#10;      &lt;/audioTrack&gt;&#10;      &lt;audioTrack duration=&quot;22709&quot; muted=&quot;false&quot; slideId=&quot;{52A45393-3D67-476E-A8BE-4369181730CC}&quot; startTime=&quot;0&quot; stepIndex=&quot;0&quot; volume=&quot;1&quot;&gt;&#10;        &lt;file modifyTime=&quot;2015-05-26T20:57:49&quot; size=&quot;287849&quot;&gt;&#10;          &lt;path full=&quot;C:\Users\John\Documents\Business\New World Strategies\Phybridge\busniess development\Parnter Strategies\NVT\DUE DILLIGENCE\Go Forward Considerations\NVT CLEER Presentation\audio\audio9.wma&quot; relative=&quot;NVT CLEER Presentation\audio\audio9.wma&quot; resource=&quot;audio9.wma&quot;/&gt;&#10;        &lt;/file&gt;&#10;        &lt;audio channels=&quot;2&quot; sampleRate=&quot;44100&quot;/&gt;&#10;      &lt;/audioTrack&gt;&#10;      &lt;audioTrack duration=&quot;26760&quot; muted=&quot;false&quot; slideId=&quot;{119C0BC0-49A0-48C6-AB0C-4D4AA0C6B9A3}&quot; startTime=&quot;0&quot; stepIndex=&quot;0&quot; volume=&quot;1&quot;&gt;&#10;        &lt;file modifyTime=&quot;2015-05-27T18:36:59&quot; size=&quot;337239&quot;&gt;&#10;          &lt;path full=&quot;C:\Users\John\Documents\Business\New World Strategies\Phybridge\busniess development\Parnter Strategies\NVT\DUE DILLIGENCE\Go Forward Considerations\NVT CLEER Presentation\audio\audio10.wma&quot; relative=&quot;NVT CLEER Presentation\audio\audio10.wma&quot; resource=&quot;audio10.wma&quot;/&gt;&#10;        &lt;/file&gt;&#10;        &lt;audio channels=&quot;2&quot; sampleRate=&quot;44100&quot;/&gt;&#10;      &lt;/audioTrack&gt;&#10;      &lt;audioTrack duration=&quot;24671&quot; muted=&quot;false&quot; slideId=&quot;{5C640E20-C5FC-45B3-B452-406D284C55BC}&quot; startTime=&quot;0&quot; stepIndex=&quot;0&quot; volume=&quot;1&quot;&gt;&#10;        &lt;file modifyTime=&quot;2015-05-27T18:38:29&quot; size=&quot;310299&quot;&gt;&#10;          &lt;path full=&quot;C:\Users\John\Documents\Business\New World Strategies\Phybridge\busniess development\Parnter Strategies\NVT\DUE DILLIGENCE\Go Forward Considerations\NVT CLEER Presentation\audio\audio11.wma&quot; relative=&quot;NVT CLEER Presentation\audio\audio11.wma&quot; resource=&quot;audio11.wma&quot;/&gt;&#10;        &lt;/file&gt;&#10;        &lt;audio channels=&quot;2&quot; sampleRate=&quot;44100&quot;/&gt;&#10;      &lt;/audioTrack&gt;&#10;      &lt;audioTrack duration=&quot;17380&quot; muted=&quot;false&quot; slideId=&quot;{C87E1719-E8E2-420A-9B23-8433EE3B4BA2}&quot; startTime=&quot;0&quot; stepIndex=&quot;0&quot; volume=&quot;1&quot;&gt;&#10;        &lt;file modifyTime=&quot;2015-05-27T18:39:24&quot; size=&quot;224989&quot;&gt;&#10;          &lt;path full=&quot;C:\Users\John\Documents\Business\New World Strategies\Phybridge\busniess development\Parnter Strategies\NVT\DUE DILLIGENCE\Go Forward Considerations\NVT CLEER Presentation\audio\audio12.wma&quot; relative=&quot;NVT CLEER Presentation\audio\audio12.wma&quot; resource=&quot;audio12.wma&quot;/&gt;&#10;        &lt;/file&gt;&#10;        &lt;audio channels=&quot;2&quot; sampleRate=&quot;44100&quot;/&gt;&#10;      &lt;/audioTrack&gt;&#10;      &lt;audioTrack duration=&quot;37987&quot; muted=&quot;false&quot; slideId=&quot;{BD8331BF-CEDC-4D0C-9672-31159C75AC2D}&quot; startTime=&quot;0&quot; stepIndex=&quot;0&quot; volume=&quot;1&quot;&gt;&#10;        &lt;file modifyTime=&quot;2015-05-27T18:40:29&quot; size=&quot;471939&quot;&gt;&#10;          &lt;path full=&quot;C:\Users\John\Documents\Business\New World Strategies\Phybridge\busniess development\Parnter Strategies\NVT\DUE DILLIGENCE\Go Forward Considerations\NVT CLEER Presentation\audio\audio13.wma&quot; relative=&quot;NVT CLEER Presentation\audio\audio13.wma&quot; resource=&quot;audio13.wma&quot;/&gt;&#10;        &lt;/file&gt;&#10;        &lt;audio channels=&quot;2&quot; sampleRate=&quot;44100&quot;/&gt;&#10;      &lt;/audioTrack&gt;&#10;      &lt;audioTrack duration=&quot;14036&quot; muted=&quot;false&quot; slideId=&quot;{CF94C434-7858-4744-8FB0-2191CD08725E}&quot; startTime=&quot;0&quot; stepIndex=&quot;0&quot; volume=&quot;1&quot;&gt;&#10;        &lt;file modifyTime=&quot;2015-05-27T18:41:10&quot; size=&quot;180089&quot;&gt;&#10;          &lt;path full=&quot;C:\Users\John\Documents\Business\New World Strategies\Phybridge\busniess development\Parnter Strategies\NVT\DUE DILLIGENCE\Go Forward Considerations\NVT CLEER Presentation\audio\audio14.wma&quot; relative=&quot;NVT CLEER Presentation\audio\audio14.wma&quot; resource=&quot;audio14.wma&quot;/&gt;&#10;        &lt;/file&gt;&#10;        &lt;audio channels=&quot;2&quot; sampleRate=&quot;44100&quot;/&gt;&#10;      &lt;/audioTrack&gt;&#10;      &lt;audioTrack duration=&quot;27074&quot; muted=&quot;false&quot; slideId=&quot;{80B34038-5DAE-4F6D-B521-631B6BCA41CB}&quot; startTime=&quot;0&quot; stepIndex=&quot;0&quot; volume=&quot;1&quot;&gt;&#10;        &lt;file modifyTime=&quot;2015-05-27T18:42:00&quot; size=&quot;341729&quot;&gt;&#10;          &lt;path full=&quot;C:\Users\John\Documents\Business\New World Strategies\Phybridge\busniess development\Parnter Strategies\NVT\DUE DILLIGENCE\Go Forward Considerations\NVT CLEER Presentation\audio\audio15.wma&quot; relative=&quot;NVT CLEER Presentation\audio\audio15.wma&quot; resource=&quot;audio15.wma&quot;/&gt;&#10;        &lt;/file&gt;&#10;        &lt;audio channels=&quot;2&quot; sampleRate=&quot;44100&quot;/&gt;&#10;      &lt;/audioTrack&gt;&#10;      &lt;audioTrack duration=&quot;75186&quot; muted=&quot;false&quot; slideId=&quot;{9EA4D4A5-5918-45AE-A84B-71A8BE1E96F2}&quot; startTime=&quot;0&quot; stepIndex=&quot;0&quot; volume=&quot;1&quot;&gt;&#10;        &lt;file modifyTime=&quot;2015-05-27T18:47:33&quot; size=&quot;925429&quot;&gt;&#10;          &lt;path full=&quot;C:\Users\John\Documents\Business\New World Strategies\Phybridge\busniess development\Parnter Strategies\NVT\DUE DILLIGENCE\Go Forward Considerations\NVT CLEER Presentation\audio\audio16.wma&quot; relative=&quot;NVT CLEER Presentation\audio\audio16.wma&quot; resource=&quot;audio16.wma&quot;/&gt;&#10;        &lt;/file&gt;&#10;        &lt;audio channels=&quot;2&quot; sampleRate=&quot;44100&quot;/&gt;&#10;      &lt;/audioTrack&gt;&#10;      &lt;audioTrack duration=&quot;10356&quot; muted=&quot;false&quot; slideId=&quot;{969C74D3-E0EB-4834-8298-F383E4F211BA}&quot; startTime=&quot;0&quot; stepIndex=&quot;0&quot; volume=&quot;1&quot;&gt;&#10;        &lt;file modifyTime=&quot;2015-05-27T18:50:18&quot; size=&quot;139679&quot;&gt;&#10;          &lt;path full=&quot;C:\Users\John\Documents\Business\New World Strategies\Phybridge\busniess development\Parnter Strategies\NVT\DUE DILLIGENCE\Go Forward Considerations\NVT CLEER Presentation\audio\audio17.wma&quot; relative=&quot;NVT CLEER Presentation\audio\audio17.wma&quot; resource=&quot;audio17.wma&quot;/&gt;&#10;        &lt;/file&gt;&#10;        &lt;audio channels=&quot;2&quot; sampleRate=&quot;44100&quot;/&gt;&#10;      &lt;/audioTrack&gt;&#10;      &lt;audioTrack duration=&quot;42788&quot; muted=&quot;false&quot; slideId=&quot;{81901AC5-CF77-4476-8F32-4B6BBF9DB41D}&quot; startTime=&quot;0&quot; stepIndex=&quot;0&quot; volume=&quot;1&quot;&gt;&#10;        &lt;file modifyTime=&quot;2015-05-27T18:52:01&quot; size=&quot;530309&quot;&gt;&#10;          &lt;path full=&quot;C:\Users\John\Documents\Business\New World Strategies\Phybridge\busniess development\Parnter Strategies\NVT\DUE DILLIGENCE\Go Forward Considerations\NVT CLEER Presentation\audio\audio18.wma&quot; relative=&quot;NVT CLEER Presentation\audio\audio18.wma&quot; resource=&quot;audio18.wma&quot;/&gt;&#10;        &lt;/file&gt;&#10;        &lt;audio channels=&quot;2&quot; sampleRate=&quot;44100&quot;/&gt;&#10;      &lt;/audioTrack&gt;&#10;      &lt;audioTrack duration=&quot;64568&quot; muted=&quot;false&quot; slideId=&quot;{DD630394-E83C-41DD-A391-6555CDF9B4EE}&quot; startTime=&quot;0&quot; stepIndex=&quot;0&quot; volume=&quot;1&quot;&gt;&#10;        &lt;file modifyTime=&quot;2015-05-27T18:53:27&quot; size=&quot;795219&quot;&gt;&#10;          &lt;path full=&quot;C:\Users\John\Documents\Business\New World Strategies\Phybridge\busniess development\Parnter Strategies\NVT\DUE DILLIGENCE\Go Forward Considerations\NVT CLEER Presentation\audio\audio19.wma&quot; relative=&quot;NVT CLEER Presentation\audio\audio19.wma&quot; resource=&quot;audio19.wma&quot;/&gt;&#10;        &lt;/file&gt;&#10;        &lt;audio channels=&quot;2&quot; sampleRate=&quot;44100&quot;/&gt;&#10;      &lt;/audioTrack&gt;&#10;      &lt;audioTrack duration=&quot;29907&quot; muted=&quot;false&quot; slideId=&quot;{AEEC1B49-9918-462C-9B47-24B9D11FA321}&quot; startTime=&quot;0&quot; stepIndex=&quot;0&quot; volume=&quot;1&quot;&gt;&#10;        &lt;file modifyTime=&quot;2015-05-27T19:42:54&quot; size=&quot;373159&quot;&gt;&#10;          &lt;path full=&quot;C:\Users\John\Documents\Business\New World Strategies\Phybridge\busniess development\Parnter Strategies\NVT\DUE DILLIGENCE\Go Forward Considerations\NVT CLEER Presentation\audio\audio27.wma&quot; relative=&quot;NVT CLEER Presentation\audio\audio27.wma&quot; resource=&quot;audio27.wma&quot;/&gt;&#10;        &lt;/file&gt;&#10;        &lt;audio channels=&quot;2&quot; sampleRate=&quot;44100&quot;/&gt;&#10;      &lt;/audioTrack&gt;&#10;    &lt;/audioTracks&gt;&#10;  &lt;/narration&gt;&#10;&#10;&lt;/presentation&gt;&#10;"/>
  <p:tag name="ISPRING_SCORM_PASSING_SCORE" val="3.7000000000"/>
  <p:tag name="ISPRINGONLINEFOLDERDOMAIN" val="http://phybridge.ispringonline.com"/>
  <p:tag name="ISPRING_RESOURCE_PATHS_HASH_PRESENTER" val="ac8dba423f2ecd5fb4d1211cf912c705d6bbdec"/>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2039576B-8B7B-4C29-ACDB-247430CD8BA5}"/>
  <p:tag name="GENSWF_ADVANCE_TIME" val="14.94"/>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3.045"/>
  <p:tag name="TIMING" val="|13.19|3.659|6.735|5.563"/>
  <p:tag name="ISPRING_SLIDE_ID" val="{D166DD81-A2A5-4D76-ADBD-270B6F705767}"/>
</p:tagLst>
</file>

<file path=ppt/tags/tag4.xml><?xml version="1.0" encoding="utf-8"?>
<p:tagLst xmlns:a="http://schemas.openxmlformats.org/drawingml/2006/main" xmlns:r="http://schemas.openxmlformats.org/officeDocument/2006/relationships" xmlns:p="http://schemas.openxmlformats.org/presentationml/2006/main">
  <p:tag name="GENSWF_ADVANCE_TIME" val="37.987"/>
  <p:tag name="TIMING" val="|7.845|8.277|10.192|3.775"/>
  <p:tag name="ISPRING_CUSTOM_TIMING_USED" val="1"/>
  <p:tag name="ISPRING_SLIDE_ID" val="{BD8331BF-CEDC-4D0C-9672-31159C75AC2D}"/>
</p:tagLst>
</file>

<file path=ppt/tags/tag5.xml><?xml version="1.0" encoding="utf-8"?>
<p:tagLst xmlns:a="http://schemas.openxmlformats.org/drawingml/2006/main" xmlns:r="http://schemas.openxmlformats.org/officeDocument/2006/relationships" xmlns:p="http://schemas.openxmlformats.org/presentationml/2006/main">
  <p:tag name="GENSWF_ADVANCE_TIME" val="77.008"/>
  <p:tag name="TIMING" val="|9.626|8.843|6.287|9.766"/>
  <p:tag name="ISPRING_CUSTOM_TIMING_USED" val="1"/>
  <p:tag name="ISPRING_SLIDE_ID" val="{ACC2FE2C-A935-41FA-9A6E-564AB77F4DD9}"/>
</p:tagLst>
</file>

<file path=ppt/tags/tag6.xml><?xml version="1.0" encoding="utf-8"?>
<p:tagLst xmlns:a="http://schemas.openxmlformats.org/drawingml/2006/main" xmlns:r="http://schemas.openxmlformats.org/officeDocument/2006/relationships" xmlns:p="http://schemas.openxmlformats.org/presentationml/2006/main">
  <p:tag name="GENSWF_ADVANCE_TIME" val="60.197"/>
  <p:tag name="TIMING" val="|3.491|6|9.345|6.133|6.396|3.504"/>
  <p:tag name="ISPRING_CUSTOM_TIMING_USED" val="1"/>
  <p:tag name="ISPRING_SLIDE_ID" val="{2CC72492-BF28-41FD-AD1A-DF8DCBCA24D1}"/>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1.699"/>
  <p:tag name="TIMING" val="|11.107|8.847|7.341|13.464|9.028|7.143|7.193|5.502|8.87|13.011|6.666|7.476"/>
  <p:tag name="ISPRING_SLIDE_ID" val="{06C8DAFC-9B65-4F6E-9B6D-E45CA174B495}"/>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5.186"/>
  <p:tag name="TIMING" val="|13.23|26.506|7.869|11.932|9.643"/>
  <p:tag name="ISPRING_SLIDE_ID" val="{9EA4D4A5-5918-45AE-A84B-71A8BE1E96F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33716</TotalTime>
  <Words>1570</Words>
  <Application>Microsoft Office PowerPoint</Application>
  <PresentationFormat>Personalizzato</PresentationFormat>
  <Paragraphs>242</Paragraphs>
  <Slides>12</Slides>
  <Notes>7</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Office Theme</vt:lpstr>
      <vt:lpstr>Presentazione standard di PowerPoint</vt:lpstr>
      <vt:lpstr>Innovazione PLURIPREMIATA!</vt:lpstr>
      <vt:lpstr>Una FORMULA SICURA per il FUTURO del TUO BUSINESS!</vt:lpstr>
      <vt:lpstr>Che cos’è Ethernet su COASSIALE?</vt:lpstr>
      <vt:lpstr>Il vecchio analogico oggi, il nuovo IP di domani</vt:lpstr>
      <vt:lpstr>La linea CLEER</vt:lpstr>
      <vt:lpstr>EC LINK Extender Estendere Fast Ethernet &amp; PoE su Coassiale</vt:lpstr>
      <vt:lpstr>EC10 Switch - Fast Ethernet &amp; PoE+  with over 2,000ft (609m) Reach over Coax.  </vt:lpstr>
      <vt:lpstr>Enterprise Grade Ethernet over Coax Switch</vt:lpstr>
      <vt:lpstr>CLEER Enterprise Grade Switch Features </vt:lpstr>
      <vt:lpstr>CLEER SWITCH CUSTOMER BENEFITS Analog to IP - Quick, Easy and Lower Cost. </vt:lpstr>
      <vt:lpstr>Prova con mano la rivoluzine!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NVT CLEER Presentation</dc:title>
  <dc:creator>John Croce</dc:creator>
  <cp:lastModifiedBy>TECNICO02</cp:lastModifiedBy>
  <cp:revision>299</cp:revision>
  <cp:lastPrinted>2015-07-01T14:19:12Z</cp:lastPrinted>
  <dcterms:created xsi:type="dcterms:W3CDTF">2014-12-07T13:51:35Z</dcterms:created>
  <dcterms:modified xsi:type="dcterms:W3CDTF">2021-09-27T10:30:23Z</dcterms:modified>
</cp:coreProperties>
</file>