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0.jpg" ContentType="image/jpg"/>
  <Override PartName="/ppt/media/image38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25.jpg" ContentType="image/jpg"/>
  <Override PartName="/ppt/media/image126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  <p:sldMasterId id="2147483744" r:id="rId2"/>
  </p:sldMasterIdLst>
  <p:notesMasterIdLst>
    <p:notesMasterId r:id="rId39"/>
  </p:notesMasterIdLst>
  <p:handoutMasterIdLst>
    <p:handoutMasterId r:id="rId40"/>
  </p:handoutMasterIdLst>
  <p:sldIdLst>
    <p:sldId id="884" r:id="rId3"/>
    <p:sldId id="788" r:id="rId4"/>
    <p:sldId id="848" r:id="rId5"/>
    <p:sldId id="664" r:id="rId6"/>
    <p:sldId id="831" r:id="rId7"/>
    <p:sldId id="846" r:id="rId8"/>
    <p:sldId id="844" r:id="rId9"/>
    <p:sldId id="813" r:id="rId10"/>
    <p:sldId id="549" r:id="rId11"/>
    <p:sldId id="842" r:id="rId12"/>
    <p:sldId id="853" r:id="rId13"/>
    <p:sldId id="837" r:id="rId14"/>
    <p:sldId id="862" r:id="rId15"/>
    <p:sldId id="856" r:id="rId16"/>
    <p:sldId id="863" r:id="rId17"/>
    <p:sldId id="861" r:id="rId18"/>
    <p:sldId id="879" r:id="rId19"/>
    <p:sldId id="878" r:id="rId20"/>
    <p:sldId id="872" r:id="rId21"/>
    <p:sldId id="865" r:id="rId22"/>
    <p:sldId id="887" r:id="rId23"/>
    <p:sldId id="838" r:id="rId24"/>
    <p:sldId id="839" r:id="rId25"/>
    <p:sldId id="866" r:id="rId26"/>
    <p:sldId id="840" r:id="rId27"/>
    <p:sldId id="871" r:id="rId28"/>
    <p:sldId id="851" r:id="rId29"/>
    <p:sldId id="869" r:id="rId30"/>
    <p:sldId id="868" r:id="rId31"/>
    <p:sldId id="551" r:id="rId32"/>
    <p:sldId id="841" r:id="rId33"/>
    <p:sldId id="849" r:id="rId34"/>
    <p:sldId id="843" r:id="rId35"/>
    <p:sldId id="834" r:id="rId36"/>
    <p:sldId id="867" r:id="rId37"/>
    <p:sldId id="738" r:id="rId38"/>
  </p:sldIdLst>
  <p:sldSz cx="12192000" cy="6858000"/>
  <p:notesSz cx="7099300" cy="10234613"/>
  <p:defaultTextStyle>
    <a:defPPr>
      <a:defRPr lang="en-US"/>
    </a:defPPr>
    <a:lvl1pPr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189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377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566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754" algn="l" defTabSz="45718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724" autoAdjust="0"/>
    <p:restoredTop sz="88599" autoAdjust="0"/>
  </p:normalViewPr>
  <p:slideViewPr>
    <p:cSldViewPr snapToGrid="0" snapToObjects="1">
      <p:cViewPr varScale="1">
        <p:scale>
          <a:sx n="99" d="100"/>
          <a:sy n="99" d="100"/>
        </p:scale>
        <p:origin x="-70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A39CE09-C5E4-EC47-9C67-3A361A8A773C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2B8C638-2F7E-604C-A230-63A4AC7C08A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16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2751E5B-0705-4BE3-9771-A9F164CD29E7}" type="datetimeFigureOut">
              <a:rPr lang="zh-TW" altLang="en-US" smtClean="0"/>
              <a:pPr/>
              <a:t>2017/2/17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89E39E8-A6A4-4F59-8742-C4924EDB37FC}" type="slidenum">
              <a:rPr lang="zh-TW" altLang="en-US" smtClean="0"/>
              <a:pPr/>
              <a:t>‹N›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880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started with RAID HBA card en now we </a:t>
            </a:r>
            <a:r>
              <a:rPr lang="en-US" baseline="0" dirty="0" err="1"/>
              <a:t>manufactur</a:t>
            </a:r>
            <a:r>
              <a:rPr lang="en-US" baseline="0" dirty="0"/>
              <a:t> </a:t>
            </a:r>
            <a:r>
              <a:rPr lang="en-US" baseline="0" dirty="0" err="1"/>
              <a:t>comlete</a:t>
            </a:r>
            <a:r>
              <a:rPr lang="en-US" baseline="0" dirty="0"/>
              <a:t> fully integrated systems in clean room facilities.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39E8-A6A4-4F59-8742-C4924EDB37FC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431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16 Gb</a:t>
            </a:r>
          </a:p>
          <a:p>
            <a:endParaRPr lang="en-US" dirty="0"/>
          </a:p>
          <a:p>
            <a:r>
              <a:rPr lang="en-US" dirty="0"/>
              <a:t>FAQ:</a:t>
            </a:r>
            <a:r>
              <a:rPr lang="en-US" baseline="0" dirty="0"/>
              <a:t> </a:t>
            </a:r>
            <a:r>
              <a:rPr lang="en-US" dirty="0"/>
              <a:t>NO USB 3.0 not supported by Xeon processor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39E8-A6A4-4F59-8742-C4924EDB37FC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691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Freight</a:t>
            </a:r>
            <a:r>
              <a:rPr lang="en-US" baseline="0" dirty="0"/>
              <a:t> &amp; Duties Not included. Price differs depending on the required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39E8-A6A4-4F59-8742-C4924EDB37FC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0694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8350"/>
            <a:ext cx="6821488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85" tIns="50794" rIns="101585" bIns="50794"/>
          <a:lstStyle/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1. A3340 series include A3340s, A3340bSM and A3340 PoE...</a:t>
            </a: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2. A6120bSM will have different specs for IVA server, magt server and recording server.</a:t>
            </a: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3. A3120bSM will share the same platform as A3340 series do.</a:t>
            </a: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4. A6600bSM will be E5, 3U16…high-end model for 3U16.</a:t>
            </a: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5 A6300bSM is the conceptual high-end 2U model.</a:t>
            </a:r>
          </a:p>
          <a:p>
            <a:pPr eaLnBrk="1" hangingPunct="1"/>
            <a:endParaRPr lang="en-US" altLang="zh-TW">
              <a:latin typeface="Calibri" charset="0"/>
              <a:cs typeface="ＭＳ Ｐゴシック" charset="0"/>
            </a:endParaRP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PoC – any customer needs the sample of A6120 for PoC purpose??</a:t>
            </a: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E5 series – this is originally the road map from cloud team and we use it for reference purpose.</a:t>
            </a: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We shall plan 3U16 form factor…and A3600/A6600 might be merged into 1.</a:t>
            </a:r>
          </a:p>
          <a:p>
            <a:pPr eaLnBrk="1" hangingPunct="1"/>
            <a:endParaRPr lang="en-US" altLang="zh-TW">
              <a:latin typeface="Calibri" charset="0"/>
              <a:cs typeface="ＭＳ Ｐゴシック" charset="0"/>
            </a:endParaRP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*A3320 for ODM/OEM purpose…I temporarily take it out.</a:t>
            </a:r>
          </a:p>
          <a:p>
            <a:pPr eaLnBrk="1" hangingPunct="1"/>
            <a:r>
              <a:rPr lang="en-US" altLang="zh-TW">
                <a:latin typeface="Calibri" charset="0"/>
                <a:cs typeface="ＭＳ Ｐゴシック" charset="0"/>
              </a:rPr>
              <a:t>*A3600 for the replacement of A2600…and it could be merged with A6600 (E5 CPU)</a:t>
            </a:r>
          </a:p>
          <a:p>
            <a:pPr eaLnBrk="1" hangingPunct="1"/>
            <a:endParaRPr lang="en-US" altLang="zh-TW">
              <a:latin typeface="Calibri" charset="0"/>
              <a:cs typeface="ＭＳ Ｐゴシック" charset="0"/>
            </a:endParaRPr>
          </a:p>
          <a:p>
            <a:pPr eaLnBrk="1" hangingPunct="1"/>
            <a:endParaRPr lang="zh-TW" altLang="en-US">
              <a:latin typeface="Calibri" charset="0"/>
              <a:cs typeface="ＭＳ Ｐゴシック" charset="0"/>
            </a:endParaRPr>
          </a:p>
          <a:p>
            <a:pPr eaLnBrk="1" hangingPunct="1"/>
            <a:endParaRPr lang="zh-TW" altLang="en-US">
              <a:latin typeface="Calibri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34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</a:t>
            </a:r>
            <a:r>
              <a:rPr lang="en-US" baseline="0" dirty="0" err="1"/>
              <a:t>Vess</a:t>
            </a:r>
            <a:r>
              <a:rPr lang="en-US" baseline="0" dirty="0"/>
              <a:t> RAID and JBOD solutions</a:t>
            </a:r>
          </a:p>
          <a:p>
            <a:r>
              <a:rPr lang="en-US" baseline="0" dirty="0"/>
              <a:t>Equipped with the best RAID engine</a:t>
            </a:r>
          </a:p>
          <a:p>
            <a:r>
              <a:rPr lang="en-US" baseline="0" dirty="0"/>
              <a:t>Scale out with JBOD</a:t>
            </a:r>
          </a:p>
          <a:p>
            <a:r>
              <a:rPr lang="en-US" baseline="0" dirty="0"/>
              <a:t>6TB drives</a:t>
            </a:r>
          </a:p>
          <a:p>
            <a:endParaRPr lang="en-US" baseline="0" dirty="0"/>
          </a:p>
          <a:p>
            <a:r>
              <a:rPr lang="en-US" baseline="0" dirty="0"/>
              <a:t>All our systems work with Graphical User Interface 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24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4" y="4926013"/>
            <a:ext cx="5680075" cy="4029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MPOP South Africa 2015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28 July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PROMISE Technology Confidential, 2015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6846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4" y="4926013"/>
            <a:ext cx="5680075" cy="40290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/>
                </a:solidFill>
              </a:rPr>
              <a:t>MPOP South Africa 2015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/>
                </a:solidFill>
              </a:rPr>
              <a:t>28 July 2015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/>
                </a:solidFill>
              </a:rPr>
              <a:t>PROMISE Technology Confidential, 2015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1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4" y="4926013"/>
            <a:ext cx="5680075" cy="40290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/>
                </a:solidFill>
              </a:rPr>
              <a:t>MPOP South Africa 2015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/>
                </a:solidFill>
              </a:rPr>
              <a:t>28 July 2015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prstClr val="black"/>
                </a:solidFill>
              </a:rPr>
              <a:t>PROMISE Technology Confidential, 2015</a:t>
            </a: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8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Enterprise</a:t>
            </a:r>
            <a:r>
              <a:rPr lang="en-US" baseline="0" dirty="0"/>
              <a:t> RAID features included – PDM predict HDD failure prevent rebuilding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39E8-A6A4-4F59-8742-C4924EDB37FC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653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customers</a:t>
            </a:r>
            <a:r>
              <a:rPr lang="en-US" baseline="0" dirty="0"/>
              <a:t> have trouble</a:t>
            </a:r>
          </a:p>
          <a:p>
            <a:r>
              <a:rPr lang="en-US" baseline="0" dirty="0"/>
              <a:t>Empty stick collects system reports and logs</a:t>
            </a:r>
          </a:p>
          <a:p>
            <a:endParaRPr lang="en-US" baseline="0" dirty="0"/>
          </a:p>
          <a:p>
            <a:r>
              <a:rPr lang="en-US" baseline="0" dirty="0"/>
              <a:t>VESS R2600 </a:t>
            </a:r>
            <a:r>
              <a:rPr lang="en-US" baseline="0" dirty="0" err="1"/>
              <a:t>iSCSI</a:t>
            </a:r>
            <a:r>
              <a:rPr lang="en-US" baseline="0" dirty="0"/>
              <a:t> RAID HEAD</a:t>
            </a:r>
          </a:p>
          <a:p>
            <a:r>
              <a:rPr lang="en-US" baseline="0" dirty="0"/>
              <a:t>Upgrade FW automatically runs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39E8-A6A4-4F59-8742-C4924EDB37FC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937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more</a:t>
            </a:r>
            <a:r>
              <a:rPr lang="en-US" baseline="0" dirty="0"/>
              <a:t> than 3500 units are used everyday at CERN in Switzerland </a:t>
            </a:r>
          </a:p>
          <a:p>
            <a:r>
              <a:rPr lang="en-US" baseline="0" dirty="0"/>
              <a:t>Center of nuclear research, </a:t>
            </a:r>
          </a:p>
          <a:p>
            <a:r>
              <a:rPr lang="en-US" baseline="0" dirty="0"/>
              <a:t>One cycle collects so much data for universities to research for two years</a:t>
            </a:r>
          </a:p>
          <a:p>
            <a:endParaRPr lang="en-US" baseline="0" dirty="0"/>
          </a:p>
          <a:p>
            <a:r>
              <a:rPr lang="en-US" baseline="0" dirty="0"/>
              <a:t>How does the datacenter looks from the inside?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646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Pegasus TB2 connection – 20Gbps</a:t>
            </a:r>
          </a:p>
          <a:p>
            <a:endParaRPr lang="en-US" dirty="0"/>
          </a:p>
          <a:p>
            <a:r>
              <a:rPr lang="en-US" dirty="0"/>
              <a:t>Who of you</a:t>
            </a:r>
            <a:r>
              <a:rPr lang="en-US" baseline="0" dirty="0"/>
              <a:t> is familiar with Tour de France?</a:t>
            </a:r>
          </a:p>
          <a:p>
            <a:r>
              <a:rPr lang="en-US" baseline="0" dirty="0"/>
              <a:t>This is an example, where our solution was needed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1090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still amazing</a:t>
            </a:r>
            <a:r>
              <a:rPr lang="en-US" baseline="0" dirty="0"/>
              <a:t> according to my colleague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6262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you have an overview</a:t>
            </a:r>
            <a:r>
              <a:rPr lang="en-US" baseline="0" dirty="0"/>
              <a:t> of our products and technology, but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839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together with the A-brands</a:t>
            </a:r>
            <a:r>
              <a:rPr lang="en-US" baseline="0" dirty="0"/>
              <a:t> to create the best solutions for customers</a:t>
            </a:r>
          </a:p>
          <a:p>
            <a:r>
              <a:rPr lang="en-US" dirty="0"/>
              <a:t>OEM partner or partner for Apple</a:t>
            </a:r>
          </a:p>
          <a:p>
            <a:r>
              <a:rPr lang="en-US" dirty="0"/>
              <a:t>We were the only brand apple was selling which was not their owns</a:t>
            </a:r>
          </a:p>
          <a:p>
            <a:r>
              <a:rPr lang="en-US" dirty="0"/>
              <a:t>Develop with HP &amp; Intel TB</a:t>
            </a:r>
            <a:r>
              <a:rPr lang="en-US" baseline="0" dirty="0"/>
              <a:t> standard</a:t>
            </a:r>
          </a:p>
          <a:p>
            <a:r>
              <a:rPr lang="en-US" baseline="0" dirty="0"/>
              <a:t>At IBC show workflow solutions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573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4" y="4926013"/>
            <a:ext cx="5680075" cy="40290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Basic</a:t>
            </a:r>
            <a:r>
              <a:rPr lang="en-US" baseline="0" dirty="0"/>
              <a:t> components of Video Surveillance installation</a:t>
            </a:r>
          </a:p>
          <a:p>
            <a:r>
              <a:rPr lang="en-US" baseline="0" dirty="0"/>
              <a:t>Cameras: e.g. Axis, Bosch, Samsung etc.</a:t>
            </a:r>
          </a:p>
          <a:p>
            <a:r>
              <a:rPr lang="en-US" baseline="0" dirty="0"/>
              <a:t>Software including VMS &amp; Analytics – e.g. Milestone, </a:t>
            </a:r>
            <a:r>
              <a:rPr lang="en-US" baseline="0" dirty="0" err="1"/>
              <a:t>Genetec</a:t>
            </a:r>
            <a:endParaRPr lang="en-US" baseline="0" dirty="0"/>
          </a:p>
          <a:p>
            <a:r>
              <a:rPr lang="en-US" baseline="0" dirty="0"/>
              <a:t>Backend – Server &amp; Storage -&gt; PROMISE focus</a:t>
            </a:r>
          </a:p>
          <a:p>
            <a:endParaRPr lang="en-US" baseline="0" dirty="0"/>
          </a:p>
          <a:p>
            <a:r>
              <a:rPr lang="en-US" baseline="0" dirty="0"/>
              <a:t>Lets have a look at test result</a:t>
            </a:r>
          </a:p>
          <a:p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MPOP South Africa 2015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28 July 2015</a:t>
            </a:r>
            <a:endParaRPr lang="en-US" altLang="zh-T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Confidential, 2015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10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5162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39E8-A6A4-4F59-8742-C4924EDB37FC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37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Surveillance HDD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A2330s incl. 2x 4TB SATA HDD (8TB) 2U6 storage appliance		Intel Celeron J1900	€ 1,475	€ 1,750	€ 2,350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A2330s incl. 4x 4TB SATA HDD (16TB) 2U6 storage appliance	Intel Celeron J1900	€ 1,775	€ 2,125	€ 2,825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A2330s incl. 6x 4TB SATA HDD (24TB) 2U6 storage appliance	Intel Celeron J1900	€ 2,075	€ 2,475	€ 3,300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A2330s incl. 2x 5TB SATA HDD (10TB) 2U6 storage appliance	Intel Celeron J1900	€ 1,575	€ 1,875	€ 2,500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A2330s incl. 4x 5TB SATA HDD (20TB) 2U6 storage appliance	Intel Celeron J1900	€ 1,975	€ 2,350	€ 3,150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A2330s incl. 6x 5TB SATA HDD (30TB) 2U6 storage appliance	Intel Celeron J1900	€ 2,375	€ 2,825	€ 3,775	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9294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N+1, 3 PSU </a:t>
            </a:r>
            <a:r>
              <a:rPr lang="en-US" dirty="0" err="1"/>
              <a:t>waarvan</a:t>
            </a:r>
            <a:r>
              <a:rPr lang="en-US" baseline="0" dirty="0"/>
              <a:t> 1 redundant</a:t>
            </a:r>
          </a:p>
          <a:p>
            <a:r>
              <a:rPr lang="en-US" baseline="0" dirty="0" err="1"/>
              <a:t>Alles</a:t>
            </a:r>
            <a:r>
              <a:rPr lang="en-US" baseline="0" dirty="0"/>
              <a:t> hot swappable</a:t>
            </a:r>
          </a:p>
          <a:p>
            <a:endParaRPr lang="en-US" baseline="0" dirty="0"/>
          </a:p>
          <a:p>
            <a:r>
              <a:rPr lang="en-US" baseline="0" dirty="0"/>
              <a:t>RAID engine designed Promise</a:t>
            </a:r>
          </a:p>
          <a:p>
            <a:endParaRPr lang="en-US" baseline="0" dirty="0"/>
          </a:p>
          <a:p>
            <a:r>
              <a:rPr lang="en-US" baseline="0" dirty="0" err="1"/>
              <a:t>mSATA</a:t>
            </a:r>
            <a:r>
              <a:rPr lang="en-US" baseline="0" dirty="0"/>
              <a:t> OS+VMS</a:t>
            </a:r>
          </a:p>
          <a:p>
            <a:r>
              <a:rPr lang="en-US" baseline="0" dirty="0"/>
              <a:t>If RAID fails, the complete installations stay safe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39E8-A6A4-4F59-8742-C4924EDB37FC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29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Surveillance HDD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A3340s incl. 4x 4TB SATA HDD (16TB) 2U8 storage appliance	Intel Xeon E3 1275 v5	€ 2,575	€ 3,075	€ 4,100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A3340s incl. 8x 4TB SATA HDD (32TB) 2U8 storage appliance	Intel Xeon E3 1275 v5	€ 3,175	€ 3,775	€ 5,050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A3340s incl. 4x 5TB SATA HDD (20TB) 2U8 storage appliance	Intel Xeon E3 1275 v5	€ 2,775	€ 3,300	€ 4,400	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Verdana"/>
              </a:rPr>
              <a:t>Vess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A3340s incl. 8x 5TB SATA HDD (40TB) 2U8 storage appliance	Intel Xeon E3 1275 v5	€ 3,575	€ 4,250	€ 5,675	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EMEA - 2015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PROMISE Technology Confidential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4BBD6-E1FF-4A30-844F-D81D495F96D1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713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dirty="0"/>
              <a:t>Click to edit Master subtitle style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1390-4D94-9F4D-B9D1-7D9DC9C1AE45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\\fileserver\marketing\PROMISE CI Guide\2016\Application\PPT\Promise PPT1-1-0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117"/>
            <a:ext cx="12192001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0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-in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774" y="1371174"/>
            <a:ext cx="9324616" cy="480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/>
            </a:lvl1pPr>
            <a:lvl2pPr>
              <a:defRPr sz="2400"/>
            </a:lvl2pPr>
            <a:lvl3pPr marL="1120026" indent="-224005">
              <a:buSzPct val="80000"/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Insert text &amp;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247834" y="3771970"/>
            <a:ext cx="3227752" cy="27433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u="sng" baseline="0"/>
            </a:lvl1pPr>
            <a:lvl2pPr marL="448010" indent="0">
              <a:buNone/>
              <a:defRPr sz="2700"/>
            </a:lvl2pPr>
            <a:lvl3pPr marL="896021" indent="0">
              <a:buNone/>
              <a:defRPr sz="2400"/>
            </a:lvl3pPr>
            <a:lvl4pPr marL="1344031" indent="0">
              <a:buNone/>
              <a:defRPr sz="2000"/>
            </a:lvl4pPr>
            <a:lvl5pPr marL="1792041" indent="0">
              <a:buNone/>
              <a:defRPr sz="2000"/>
            </a:lvl5pPr>
            <a:lvl6pPr marL="2240051" indent="0">
              <a:buNone/>
              <a:defRPr sz="2000"/>
            </a:lvl6pPr>
            <a:lvl7pPr marL="2688062" indent="0">
              <a:buNone/>
              <a:defRPr sz="2000"/>
            </a:lvl7pPr>
            <a:lvl8pPr marL="3136072" indent="0">
              <a:buNone/>
              <a:defRPr sz="2000"/>
            </a:lvl8pPr>
            <a:lvl9pPr marL="3584082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8104378" cy="10282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352764" tIns="70553" rIns="352764" bIns="70553" anchor="ctr" anchorCtr="0"/>
          <a:lstStyle>
            <a:lvl1pPr marL="0" indent="0" algn="l">
              <a:buNone/>
              <a:defRPr sz="39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Title: Subtitle</a:t>
            </a:r>
          </a:p>
        </p:txBody>
      </p:sp>
    </p:spTree>
    <p:extLst>
      <p:ext uri="{BB962C8B-B14F-4D97-AF65-F5344CB8AC3E}">
        <p14:creationId xmlns:p14="http://schemas.microsoft.com/office/powerpoint/2010/main" val="36706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075052" y="1714146"/>
            <a:ext cx="10041894" cy="1028912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lIns="176382" tIns="70553" rIns="176382" bIns="70553" anchor="ctr" anchorCtr="0"/>
          <a:lstStyle>
            <a:lvl1pPr marL="0" algn="ctr">
              <a:spcBef>
                <a:spcPts val="0"/>
              </a:spcBef>
              <a:defRPr sz="5900" u="none" baseline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92331" y="3428999"/>
            <a:ext cx="8607338" cy="2400796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700" u="none" baseline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48010" indent="0" algn="ctr">
              <a:buNone/>
              <a:defRPr sz="2000"/>
            </a:lvl2pPr>
            <a:lvl3pPr marL="896021" indent="0" algn="ctr">
              <a:buNone/>
              <a:defRPr sz="1800"/>
            </a:lvl3pPr>
            <a:lvl4pPr marL="1344031" indent="0" algn="ctr">
              <a:buNone/>
              <a:defRPr sz="1600"/>
            </a:lvl4pPr>
            <a:lvl5pPr marL="1792041" indent="0" algn="ctr">
              <a:buNone/>
              <a:defRPr sz="1600"/>
            </a:lvl5pPr>
            <a:lvl6pPr marL="2240051" indent="0" algn="ctr">
              <a:buNone/>
              <a:defRPr sz="1600"/>
            </a:lvl6pPr>
            <a:lvl7pPr marL="2688062" indent="0" algn="ctr">
              <a:buNone/>
              <a:defRPr sz="1600"/>
            </a:lvl7pPr>
            <a:lvl8pPr marL="3136072" indent="0" algn="ctr">
              <a:buNone/>
              <a:defRPr sz="1600"/>
            </a:lvl8pPr>
            <a:lvl9pPr marL="3584082" indent="0" algn="ctr">
              <a:buNone/>
              <a:defRPr sz="1600"/>
            </a:lvl9pPr>
          </a:lstStyle>
          <a:p>
            <a:pPr lvl="0"/>
            <a:r>
              <a:rPr lang="en-US" dirty="0"/>
              <a:t>Opening text</a:t>
            </a:r>
          </a:p>
        </p:txBody>
      </p:sp>
    </p:spTree>
    <p:extLst>
      <p:ext uri="{BB962C8B-B14F-4D97-AF65-F5344CB8AC3E}">
        <p14:creationId xmlns:p14="http://schemas.microsoft.com/office/powerpoint/2010/main" val="277028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6286500" cy="623887"/>
          </a:xfrm>
          <a:prstGeom prst="rect">
            <a:avLst/>
          </a:prstGeom>
        </p:spPr>
        <p:txBody>
          <a:bodyPr lIns="108839" tIns="54420" rIns="108839" bIns="54420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08839" tIns="54420" rIns="108839" bIns="54420"/>
          <a:lstStyle/>
          <a:p>
            <a:pPr>
              <a:defRPr/>
            </a:pPr>
            <a:fld id="{2DF88A95-CA9D-4FAE-BB6A-248FBE81A026}" type="datetime1">
              <a:rPr lang="en-US" altLang="zh-TW" smtClean="0"/>
              <a:pPr>
                <a:defRPr/>
              </a:pPr>
              <a:t>2/17/2017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08839" tIns="54420" rIns="108839" bIns="54420"/>
          <a:lstStyle/>
          <a:p>
            <a:pPr>
              <a:defRPr/>
            </a:pPr>
            <a:fld id="{1485D33E-C9BE-4B73-8C4F-AC43941C6E8F}" type="slidenum">
              <a:rPr lang="en-US" altLang="zh-TW" smtClean="0"/>
              <a:pPr>
                <a:defRPr/>
              </a:pPr>
              <a:t>‹N›</a:t>
            </a:fld>
            <a:endParaRPr lang="en-US" altLang="zh-TW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/>
          </p:nvPr>
        </p:nvSpPr>
        <p:spPr>
          <a:xfrm>
            <a:off x="623392" y="1412777"/>
            <a:ext cx="10944192" cy="4608512"/>
          </a:xfrm>
          <a:prstGeom prst="rect">
            <a:avLst/>
          </a:prstGeom>
        </p:spPr>
        <p:txBody>
          <a:bodyPr lIns="108839" tIns="54420" rIns="108839" bIns="5442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08839" tIns="54420" rIns="108839" bIns="54420"/>
          <a:lstStyle/>
          <a:p>
            <a:pPr>
              <a:defRPr/>
            </a:pPr>
            <a:r>
              <a:rPr lang="en-US" altLang="zh-TW" dirty="0"/>
              <a:t>2015 PROMISE Confidential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1664152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dirty="0"/>
              <a:t>Click to edit Master subtitle style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EDB6-B435-5A47-AF1F-127C7DF1A73C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\\fileserver\marketing\PROMISE CI Guide\2016\Application\PPT\Promise PPT1-1-0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117"/>
            <a:ext cx="12192001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788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5F6D9-F5A8-C145-8684-1DE432DE923D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963084" y="256490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74" name="Picture 2" descr="\\fileserver\marketing\PROMISE CI Guide\2016\Application\PPT\Promise PPT1-2-01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398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F144-D859-7049-B0E8-7F21B5BAF8A2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5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1782C-51AC-A34C-A736-A861EA11F240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03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AFA0-5E68-274E-93D7-0FEE0B80C22A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8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2660-7504-D748-B318-F1DBE266B92A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73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B262-BA83-D645-BDD5-6F77086B8DD8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6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60200-3C7C-C74A-B436-3D0F712F58DA}" type="datetime1">
              <a:rPr lang="en-US" altLang="zh-TW" smtClean="0"/>
              <a:t>2/17/2017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2016 Copyright confindantial </a:t>
            </a: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AACC5-9F96-4C35-9E6F-181546A44E7E}" type="slidenum">
              <a:rPr lang="en-US" altLang="zh-TW"/>
              <a:pPr/>
              <a:t>‹N›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1EE2-ACDF-4145-899E-E8678C332D12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75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01E9-984A-3F4E-94F4-2C6276D51A63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95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DEDA-CAFF-D64E-8F87-6C62C1F4E341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92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E823-4A4F-A545-A127-896A5C2F0E32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7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9F6C5-5F42-FA47-A588-2FD19264637C}" type="datetime1">
              <a:rPr lang="en-US" altLang="zh-TW" smtClean="0"/>
              <a:t>2/17/2017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2016 Copyright confindantial </a:t>
            </a:r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AACC5-9F96-4C35-9E6F-181546A44E7E}" type="slidenum">
              <a:rPr lang="en-US" altLang="zh-TW"/>
              <a:pPr/>
              <a:t>‹N›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819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7790656" cy="64807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42F66-6FCF-5D41-835C-68060854B611}" type="datetime1">
              <a:rPr lang="en-US" altLang="zh-TW" smtClean="0"/>
              <a:t>2/17/2017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2016 Copyright confindantial 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6F313-4338-4232-8C96-05A450428868}" type="slidenum">
              <a:rPr lang="zh-TW" altLang="en-US"/>
              <a:pPr>
                <a:defRPr/>
              </a:pPr>
              <a:t>‹N›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4007B5-E997-A14C-B21A-8AB5962AA73A}" type="datetime1">
              <a:rPr lang="en-US" altLang="zh-TW" smtClean="0"/>
              <a:t>2/17/2017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2016 Copyright confindantial </a:t>
            </a:r>
            <a:endParaRPr lang="zh-TW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3DA9E-FC1E-478E-AED7-12B53ECF73F0}" type="slidenum">
              <a:rPr lang="en-US" altLang="zh-TW"/>
              <a:pPr/>
              <a:t>‹N›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8722" y="1371175"/>
            <a:ext cx="6455503" cy="51445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u="sng" baseline="0"/>
            </a:lvl1pPr>
            <a:lvl2pPr marL="447999" indent="0">
              <a:buNone/>
              <a:defRPr sz="2700"/>
            </a:lvl2pPr>
            <a:lvl3pPr marL="895999" indent="0">
              <a:buNone/>
              <a:defRPr sz="2400"/>
            </a:lvl3pPr>
            <a:lvl4pPr marL="1343997" indent="0">
              <a:buNone/>
              <a:defRPr sz="2000"/>
            </a:lvl4pPr>
            <a:lvl5pPr marL="1791997" indent="0">
              <a:buNone/>
              <a:defRPr sz="2000"/>
            </a:lvl5pPr>
            <a:lvl6pPr marL="2239995" indent="0">
              <a:buNone/>
              <a:defRPr sz="2000"/>
            </a:lvl6pPr>
            <a:lvl7pPr marL="2687995" indent="0">
              <a:buNone/>
              <a:defRPr sz="2000"/>
            </a:lvl7pPr>
            <a:lvl8pPr marL="3135994" indent="0">
              <a:buNone/>
              <a:defRPr sz="2000"/>
            </a:lvl8pPr>
            <a:lvl9pPr marL="3583993" indent="0">
              <a:buNone/>
              <a:defRPr sz="2000"/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7775" y="1919929"/>
            <a:ext cx="4662308" cy="4595809"/>
          </a:xfrm>
          <a:prstGeom prst="rect">
            <a:avLst/>
          </a:prstGeom>
        </p:spPr>
        <p:txBody>
          <a:bodyPr/>
          <a:lstStyle>
            <a:lvl1pPr marL="280000" indent="-280000">
              <a:buFont typeface="Arial" panose="020B0604020202020204" pitchFamily="34" charset="0"/>
              <a:buChar char="•"/>
              <a:defRPr sz="2400" baseline="0"/>
            </a:lvl1pPr>
            <a:lvl2pPr marL="727999" indent="-280000">
              <a:buSzPct val="75000"/>
              <a:buFont typeface="Courier New" panose="02070309020205020404" pitchFamily="49" charset="0"/>
              <a:buChar char="o"/>
              <a:defRPr sz="1900"/>
            </a:lvl2pPr>
            <a:lvl3pPr marL="895999" indent="0">
              <a:buNone/>
              <a:defRPr sz="1200"/>
            </a:lvl3pPr>
            <a:lvl4pPr marL="1343997" indent="0">
              <a:buNone/>
              <a:defRPr sz="1100"/>
            </a:lvl4pPr>
            <a:lvl5pPr marL="1791997" indent="0">
              <a:buNone/>
              <a:defRPr sz="1100"/>
            </a:lvl5pPr>
            <a:lvl6pPr marL="2239995" indent="0">
              <a:buNone/>
              <a:defRPr sz="1100"/>
            </a:lvl6pPr>
            <a:lvl7pPr marL="2687995" indent="0">
              <a:buNone/>
              <a:defRPr sz="1100"/>
            </a:lvl7pPr>
            <a:lvl8pPr marL="3135994" indent="0">
              <a:buNone/>
              <a:defRPr sz="1100"/>
            </a:lvl8pPr>
            <a:lvl9pPr marL="3583993" indent="0">
              <a:buNone/>
              <a:defRPr sz="11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8104379" cy="10282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352755" tIns="70552" rIns="352755" bIns="70552" anchor="ctr" anchorCtr="0"/>
          <a:lstStyle>
            <a:lvl1pPr marL="0" indent="0" algn="l">
              <a:buNone/>
              <a:defRPr sz="39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Title: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57775" y="1371176"/>
            <a:ext cx="4662308" cy="4115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baseline="0"/>
            </a:lvl1pPr>
            <a:lvl2pPr marL="447999" indent="0">
              <a:buNone/>
              <a:defRPr sz="2000" b="1"/>
            </a:lvl2pPr>
            <a:lvl3pPr marL="895999" indent="0">
              <a:buNone/>
              <a:defRPr sz="1900" b="1"/>
            </a:lvl3pPr>
            <a:lvl4pPr marL="1343997" indent="0">
              <a:buNone/>
              <a:defRPr sz="1600" b="1"/>
            </a:lvl4pPr>
            <a:lvl5pPr marL="1791997" indent="0">
              <a:buNone/>
              <a:defRPr sz="1600" b="1"/>
            </a:lvl5pPr>
            <a:lvl6pPr marL="2239995" indent="0">
              <a:buNone/>
              <a:defRPr sz="1600" b="1"/>
            </a:lvl6pPr>
            <a:lvl7pPr marL="2687995" indent="0">
              <a:buNone/>
              <a:defRPr sz="1600" b="1"/>
            </a:lvl7pPr>
            <a:lvl8pPr marL="3135994" indent="0">
              <a:buNone/>
              <a:defRPr sz="1600" b="1"/>
            </a:lvl8pPr>
            <a:lvl9pPr marL="3583993" indent="0">
              <a:buNone/>
              <a:defRPr sz="1600" b="1"/>
            </a:lvl9pPr>
          </a:lstStyle>
          <a:p>
            <a:pPr lvl="0"/>
            <a:r>
              <a:rPr lang="en-US" dirty="0"/>
              <a:t>Picture title:</a:t>
            </a:r>
          </a:p>
        </p:txBody>
      </p:sp>
    </p:spTree>
    <p:extLst>
      <p:ext uri="{BB962C8B-B14F-4D97-AF65-F5344CB8AC3E}">
        <p14:creationId xmlns:p14="http://schemas.microsoft.com/office/powerpoint/2010/main" val="403486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agraph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075054" y="1714147"/>
            <a:ext cx="10041895" cy="1028912"/>
          </a:xfrm>
          <a:prstGeom prst="rect">
            <a:avLst/>
          </a:prstGeom>
        </p:spPr>
        <p:txBody>
          <a:bodyPr lIns="176378" tIns="70552" rIns="176378" bIns="70552" anchor="ctr" anchorCtr="0"/>
          <a:lstStyle>
            <a:lvl1pPr algn="ctr">
              <a:defRPr sz="3900" b="1" u="none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Paragraph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92331" y="3428999"/>
            <a:ext cx="8607339" cy="24007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u="none" baseline="0">
                <a:solidFill>
                  <a:schemeClr val="tx1"/>
                </a:solidFill>
                <a:effectLst/>
              </a:defRPr>
            </a:lvl1pPr>
            <a:lvl2pPr marL="447999" indent="0" algn="ctr">
              <a:buNone/>
              <a:defRPr sz="2000"/>
            </a:lvl2pPr>
            <a:lvl3pPr marL="895999" indent="0" algn="ctr">
              <a:buNone/>
              <a:defRPr sz="1900"/>
            </a:lvl3pPr>
            <a:lvl4pPr marL="1343997" indent="0" algn="ctr">
              <a:buNone/>
              <a:defRPr sz="1600"/>
            </a:lvl4pPr>
            <a:lvl5pPr marL="1791997" indent="0" algn="ctr">
              <a:buNone/>
              <a:defRPr sz="1600"/>
            </a:lvl5pPr>
            <a:lvl6pPr marL="2239995" indent="0" algn="ctr">
              <a:buNone/>
              <a:defRPr sz="1600"/>
            </a:lvl6pPr>
            <a:lvl7pPr marL="2687995" indent="0" algn="ctr">
              <a:buNone/>
              <a:defRPr sz="1600"/>
            </a:lvl7pPr>
            <a:lvl8pPr marL="3135994" indent="0" algn="ctr">
              <a:buNone/>
              <a:defRPr sz="1600"/>
            </a:lvl8pPr>
            <a:lvl9pPr marL="3583993" indent="0" algn="ctr">
              <a:buNone/>
              <a:defRPr sz="1600"/>
            </a:lvl9pPr>
          </a:lstStyle>
          <a:p>
            <a:pPr lvl="0"/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8104379" cy="10282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352755" tIns="70552" rIns="352755" bIns="70552" anchor="ctr" anchorCtr="0"/>
          <a:lstStyle>
            <a:lvl1pPr marL="0" indent="0" algn="l">
              <a:buNone/>
              <a:defRPr sz="39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Title: Subtitle</a:t>
            </a:r>
          </a:p>
        </p:txBody>
      </p:sp>
    </p:spTree>
    <p:extLst>
      <p:ext uri="{BB962C8B-B14F-4D97-AF65-F5344CB8AC3E}">
        <p14:creationId xmlns:p14="http://schemas.microsoft.com/office/powerpoint/2010/main" val="289050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1183" y="1371175"/>
            <a:ext cx="5523042" cy="4115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48010" indent="0">
              <a:buNone/>
              <a:defRPr sz="2000" b="1"/>
            </a:lvl2pPr>
            <a:lvl3pPr marL="896021" indent="0">
              <a:buNone/>
              <a:defRPr sz="1800" b="1"/>
            </a:lvl3pPr>
            <a:lvl4pPr marL="1344031" indent="0">
              <a:buNone/>
              <a:defRPr sz="1600" b="1"/>
            </a:lvl4pPr>
            <a:lvl5pPr marL="1792041" indent="0">
              <a:buNone/>
              <a:defRPr sz="1600" b="1"/>
            </a:lvl5pPr>
            <a:lvl6pPr marL="2240051" indent="0">
              <a:buNone/>
              <a:defRPr sz="1600" b="1"/>
            </a:lvl6pPr>
            <a:lvl7pPr marL="2688062" indent="0">
              <a:buNone/>
              <a:defRPr sz="1600" b="1"/>
            </a:lvl7pPr>
            <a:lvl8pPr marL="3136072" indent="0">
              <a:buNone/>
              <a:defRPr sz="1600" b="1"/>
            </a:lvl8pPr>
            <a:lvl9pPr marL="3584082" indent="0">
              <a:buNone/>
              <a:defRPr sz="1600" b="1"/>
            </a:lvl9pPr>
          </a:lstStyle>
          <a:p>
            <a:pPr lvl="0"/>
            <a:r>
              <a:rPr lang="en-US" dirty="0"/>
              <a:t>Content title: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357774" y="1919928"/>
            <a:ext cx="5523042" cy="4595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 marL="1120026" indent="-224005">
              <a:buSzPct val="75000"/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Text with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311183" y="1919928"/>
            <a:ext cx="5523042" cy="4595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 marL="1120026" indent="-224005">
              <a:buSzPct val="75000"/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Text with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8104378" cy="10282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352764" tIns="70553" rIns="352764" bIns="70553" anchor="ctr" anchorCtr="0"/>
          <a:lstStyle>
            <a:lvl1pPr marL="0" indent="0" algn="l">
              <a:buNone/>
              <a:defRPr sz="39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Title: Subtitle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57774" y="1371175"/>
            <a:ext cx="5523042" cy="4115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 baseline="0"/>
            </a:lvl1pPr>
            <a:lvl2pPr marL="448010" indent="0">
              <a:buNone/>
              <a:defRPr sz="2000" b="1"/>
            </a:lvl2pPr>
            <a:lvl3pPr marL="896021" indent="0">
              <a:buNone/>
              <a:defRPr sz="1800" b="1"/>
            </a:lvl3pPr>
            <a:lvl4pPr marL="1344031" indent="0">
              <a:buNone/>
              <a:defRPr sz="1600" b="1"/>
            </a:lvl4pPr>
            <a:lvl5pPr marL="1792041" indent="0">
              <a:buNone/>
              <a:defRPr sz="1600" b="1"/>
            </a:lvl5pPr>
            <a:lvl6pPr marL="2240051" indent="0">
              <a:buNone/>
              <a:defRPr sz="1600" b="1"/>
            </a:lvl6pPr>
            <a:lvl7pPr marL="2688062" indent="0">
              <a:buNone/>
              <a:defRPr sz="1600" b="1"/>
            </a:lvl7pPr>
            <a:lvl8pPr marL="3136072" indent="0">
              <a:buNone/>
              <a:defRPr sz="1600" b="1"/>
            </a:lvl8pPr>
            <a:lvl9pPr marL="3584082" indent="0">
              <a:buNone/>
              <a:defRPr sz="1600" b="1"/>
            </a:lvl9pPr>
          </a:lstStyle>
          <a:p>
            <a:pPr lvl="0"/>
            <a:r>
              <a:rPr lang="en-US" dirty="0"/>
              <a:t>Content title:</a:t>
            </a:r>
          </a:p>
        </p:txBody>
      </p:sp>
    </p:spTree>
    <p:extLst>
      <p:ext uri="{BB962C8B-B14F-4D97-AF65-F5344CB8AC3E}">
        <p14:creationId xmlns:p14="http://schemas.microsoft.com/office/powerpoint/2010/main" val="367705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775" y="1371175"/>
            <a:ext cx="11476450" cy="5144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400"/>
            </a:lvl2pPr>
            <a:lvl3pPr marL="1120026" indent="-224005">
              <a:buSzPct val="75000"/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Text with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8104378" cy="10282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352764" tIns="70553" rIns="352764" bIns="70553" anchor="ctr" anchorCtr="0"/>
          <a:lstStyle>
            <a:lvl1pPr marL="0" indent="0" algn="l">
              <a:buNone/>
              <a:defRPr sz="39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Title: Subtitle</a:t>
            </a:r>
          </a:p>
        </p:txBody>
      </p:sp>
    </p:spTree>
    <p:extLst>
      <p:ext uri="{BB962C8B-B14F-4D97-AF65-F5344CB8AC3E}">
        <p14:creationId xmlns:p14="http://schemas.microsoft.com/office/powerpoint/2010/main" val="105914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agraph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075053" y="1714146"/>
            <a:ext cx="10041894" cy="1028912"/>
          </a:xfrm>
          <a:prstGeom prst="rect">
            <a:avLst/>
          </a:prstGeom>
        </p:spPr>
        <p:txBody>
          <a:bodyPr lIns="176382" tIns="70553" rIns="176382" bIns="70553" anchor="ctr" anchorCtr="0"/>
          <a:lstStyle>
            <a:lvl1pPr algn="ctr">
              <a:defRPr sz="3900" b="1" u="none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Paragraph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8104378" cy="10282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352764" tIns="70553" rIns="352764" bIns="70553" anchor="ctr" anchorCtr="0"/>
          <a:lstStyle>
            <a:lvl1pPr marL="0" indent="0" algn="l">
              <a:buNone/>
              <a:defRPr sz="3900" b="1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Title: Subtitle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792330" y="3429000"/>
            <a:ext cx="8607339" cy="24007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u="sng" baseline="0"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07496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380661"/>
            <a:ext cx="8078688" cy="648072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fld id="{B9F203C4-5F50-F14D-AB68-EA4C34C7FF16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defTabSz="121911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pic>
        <p:nvPicPr>
          <p:cNvPr id="1028" name="Picture 4" descr="\\fileserver\marketing\PROMISE CI Guide\2016\Application\PPT\Promise PPT1-3-01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78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70" r:id="rId12"/>
  </p:sldLayoutIdLst>
  <p:hf sldNum="0" hdr="0" ftr="0" dt="0"/>
  <p:txStyles>
    <p:titleStyle>
      <a:lvl1pPr algn="ctr" defTabSz="121911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380661"/>
            <a:ext cx="8078688" cy="648072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fld id="{ED18D127-201C-724F-A1CD-910E9CFA869A}" type="datetime1">
              <a:rPr lang="en-US" altLang="zh-TW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t>2/17/2017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t>2016 Copyright confindantial </a:t>
            </a: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fld id="{E18E7690-CD67-4E37-8E39-F760221099AB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rPr>
              <a:pPr defTabSz="121911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  <a:ea typeface="新細明體"/>
            </a:endParaRPr>
          </a:p>
        </p:txBody>
      </p:sp>
      <p:pic>
        <p:nvPicPr>
          <p:cNvPr id="1028" name="Picture 4" descr="\\fileserver\marketing\PROMISE CI Guide\2016\Application\PPT\Promise PPT1-3-01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defTabSz="121911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30.jp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32.jpg"/><Relationship Id="rId5" Type="http://schemas.openxmlformats.org/officeDocument/2006/relationships/image" Target="../media/image61.png"/><Relationship Id="rId15" Type="http://schemas.openxmlformats.org/officeDocument/2006/relationships/image" Target="../media/image68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pn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2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9.png"/><Relationship Id="rId11" Type="http://schemas.openxmlformats.org/officeDocument/2006/relationships/image" Target="../media/image112.png"/><Relationship Id="rId5" Type="http://schemas.openxmlformats.org/officeDocument/2006/relationships/image" Target="../media/image108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14.png"/><Relationship Id="rId9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hyperlink" Target="http://www.google.nl/url?sa=i&amp;source=images&amp;cd=&amp;cad=rja&amp;docid=aatdrqhTQ_HepM&amp;tbnid=Ik36K05OyzxcFM:&amp;ved=0CAgQjRwwAA&amp;url=http://www.prophix.co.uk/customers/&amp;ei=Cf86UrX8O8Ow0QWY44DwBA&amp;psig=AFQjCNF9xzQ0IFKX6YhRKo1ajTJye1fMYg&amp;ust=1379684490029511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0.jp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41.jpeg"/><Relationship Id="rId12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12.png"/><Relationship Id="rId9" Type="http://schemas.openxmlformats.org/officeDocument/2006/relationships/image" Target="../media/image43.jpe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hyperlink" Target="http://www.google.nl/url?sa=i&amp;rct=j&amp;q=&amp;esrc=s&amp;frm=1&amp;source=images&amp;cd=&amp;cad=rja&amp;docid=vEZ2HBLBSMaRXM&amp;tbnid=VPOClQLhS9OeVM:&amp;ved=0CAUQjRw&amp;url=http://eofdreams.com/hospital.html&amp;ei=w8M6UqD8Bcml0QXqxICoDg&amp;bvm=bv.52288139,d.d2k&amp;psig=AFQjCNF1REwx1pmmg_2Ng5P5B2K4LGeRFQ&amp;ust=137966930477449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hyperlink" Target="http://www.google.nl/url?sa=i&amp;rct=j&amp;q=&amp;esrc=s&amp;frm=1&amp;source=images&amp;cd=&amp;cad=rja&amp;docid=IncbBtRV_eYRwM&amp;tbnid=O3emolDFa9WnxM:&amp;ved=0CAUQjRw&amp;url=http://traveladviceinformation.blogspot.com/2012_05_01_archive.html&amp;ei=orI6UrfJFOSS1AX9p4GQBw&amp;bvm=bv.52288139,d.d2k&amp;psig=AFQjCNH7vyrqfHlG4rBR3UxipvZEJA35ug&amp;ust=13796649253134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15416" y="548682"/>
            <a:ext cx="5233833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1"/>
              </a:lnSpc>
              <a:spcBef>
                <a:spcPts val="147"/>
              </a:spcBef>
            </a:pPr>
            <a:r>
              <a:rPr lang="en-US" sz="3200" b="1" dirty="0">
                <a:solidFill>
                  <a:srgbClr val="FFFFFF"/>
                </a:solidFill>
                <a:latin typeface="Calibri"/>
                <a:cs typeface="Calibri"/>
              </a:rPr>
              <a:t>Welcome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8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29300" y="-122891"/>
            <a:ext cx="1662700" cy="13108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57316" y="-122891"/>
            <a:ext cx="1662700" cy="13108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6421" b="16776"/>
          <a:stretch/>
        </p:blipFill>
        <p:spPr>
          <a:xfrm>
            <a:off x="0" y="1205763"/>
            <a:ext cx="12192000" cy="5683229"/>
          </a:xfrm>
          <a:prstGeom prst="rect">
            <a:avLst/>
          </a:prstGeom>
        </p:spPr>
      </p:pic>
      <p:pic>
        <p:nvPicPr>
          <p:cNvPr id="4" name="Picture 3" descr="Screen Shot 2016-10-12 at 11.41.4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2" b="2936"/>
          <a:stretch/>
        </p:blipFill>
        <p:spPr>
          <a:xfrm>
            <a:off x="4124316" y="0"/>
            <a:ext cx="7948187" cy="24305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4687" y="1293869"/>
            <a:ext cx="5448300" cy="1027596"/>
          </a:xfrm>
          <a:prstGeom prst="rect">
            <a:avLst/>
          </a:prstGeom>
          <a:solidFill>
            <a:srgbClr val="47A4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43700" y="1408169"/>
            <a:ext cx="5448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i="1" dirty="0" smtClean="0">
                <a:solidFill>
                  <a:schemeClr val="bg1"/>
                </a:solidFill>
                <a:latin typeface="Helvetica Neue"/>
              </a:rPr>
              <a:t>Benvenuti</a:t>
            </a:r>
            <a:endParaRPr lang="nl-NL" sz="4400" b="1" i="1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10596" y="5989346"/>
            <a:ext cx="2629604" cy="727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960" y="6024274"/>
            <a:ext cx="2428875" cy="6572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5427" y="2335159"/>
            <a:ext cx="42164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TW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</a:t>
            </a:r>
            <a:r>
              <a:rPr lang="en-US" altLang="zh-TW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Lazzaroni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1827" y="2691420"/>
            <a:ext cx="6248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 Technology 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zh-TW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Commerciale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609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170222"/>
            <a:ext cx="8104378" cy="1028204"/>
          </a:xfrm>
        </p:spPr>
        <p:txBody>
          <a:bodyPr/>
          <a:lstStyle/>
          <a:p>
            <a:r>
              <a:rPr lang="en-US" dirty="0" smtClean="0"/>
              <a:t>Sistema di </a:t>
            </a:r>
            <a:r>
              <a:rPr lang="en-US" dirty="0" err="1" smtClean="0"/>
              <a:t>Videosorveglianza</a:t>
            </a:r>
            <a:endParaRPr lang="en-US" dirty="0"/>
          </a:p>
        </p:txBody>
      </p:sp>
      <p:sp>
        <p:nvSpPr>
          <p:cNvPr id="5" name="圓角矩形 3"/>
          <p:cNvSpPr/>
          <p:nvPr/>
        </p:nvSpPr>
        <p:spPr>
          <a:xfrm>
            <a:off x="716414" y="1576957"/>
            <a:ext cx="1434556" cy="628872"/>
          </a:xfrm>
          <a:prstGeom prst="roundRect">
            <a:avLst/>
          </a:prstGeom>
          <a:solidFill>
            <a:srgbClr val="C00000"/>
          </a:solidFill>
          <a:ln w="19050">
            <a:solidFill>
              <a:srgbClr val="82002B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Telecamere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圓角矩形 4"/>
          <p:cNvSpPr/>
          <p:nvPr/>
        </p:nvSpPr>
        <p:spPr>
          <a:xfrm>
            <a:off x="8427155" y="1561923"/>
            <a:ext cx="1434556" cy="628872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Server</a:t>
            </a:r>
            <a:endParaRPr lang="zh-TW" altLang="en-US" dirty="0"/>
          </a:p>
        </p:txBody>
      </p:sp>
      <p:sp>
        <p:nvSpPr>
          <p:cNvPr id="7" name="圓角矩形 5"/>
          <p:cNvSpPr/>
          <p:nvPr/>
        </p:nvSpPr>
        <p:spPr>
          <a:xfrm>
            <a:off x="10002337" y="1561923"/>
            <a:ext cx="1434556" cy="628872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Storage</a:t>
            </a:r>
            <a:endParaRPr lang="zh-TW" altLang="en-US" dirty="0"/>
          </a:p>
        </p:txBody>
      </p:sp>
      <p:sp>
        <p:nvSpPr>
          <p:cNvPr id="8" name="圓角矩形 6"/>
          <p:cNvSpPr/>
          <p:nvPr/>
        </p:nvSpPr>
        <p:spPr>
          <a:xfrm>
            <a:off x="3567595" y="1576957"/>
            <a:ext cx="1434556" cy="628872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VMS</a:t>
            </a:r>
            <a:endParaRPr lang="zh-TW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圓角矩形 7"/>
          <p:cNvSpPr/>
          <p:nvPr/>
        </p:nvSpPr>
        <p:spPr>
          <a:xfrm>
            <a:off x="5504246" y="1576957"/>
            <a:ext cx="1434556" cy="628872"/>
          </a:xfrm>
          <a:prstGeom prst="roundRect">
            <a:avLst/>
          </a:prstGeom>
          <a:solidFill>
            <a:schemeClr val="accent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Video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圓角矩形 8"/>
          <p:cNvSpPr/>
          <p:nvPr/>
        </p:nvSpPr>
        <p:spPr>
          <a:xfrm>
            <a:off x="8427155" y="2449241"/>
            <a:ext cx="1434556" cy="560278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DVR</a:t>
            </a:r>
            <a:endParaRPr lang="zh-TW" altLang="en-US" dirty="0"/>
          </a:p>
        </p:txBody>
      </p:sp>
      <p:sp>
        <p:nvSpPr>
          <p:cNvPr id="11" name="圓角矩形 9"/>
          <p:cNvSpPr/>
          <p:nvPr/>
        </p:nvSpPr>
        <p:spPr>
          <a:xfrm>
            <a:off x="8427155" y="3139140"/>
            <a:ext cx="1434556" cy="560278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NVR</a:t>
            </a:r>
            <a:endParaRPr lang="zh-TW" altLang="en-US" dirty="0"/>
          </a:p>
        </p:txBody>
      </p:sp>
      <p:sp>
        <p:nvSpPr>
          <p:cNvPr id="12" name="圓角矩形 10"/>
          <p:cNvSpPr/>
          <p:nvPr/>
        </p:nvSpPr>
        <p:spPr>
          <a:xfrm>
            <a:off x="8427155" y="3829040"/>
            <a:ext cx="1434556" cy="560278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Mgmt Server</a:t>
            </a:r>
            <a:endParaRPr lang="zh-TW" altLang="en-US" dirty="0"/>
          </a:p>
        </p:txBody>
      </p:sp>
      <p:sp>
        <p:nvSpPr>
          <p:cNvPr id="13" name="圓角矩形 11"/>
          <p:cNvSpPr/>
          <p:nvPr/>
        </p:nvSpPr>
        <p:spPr>
          <a:xfrm>
            <a:off x="10005166" y="2449241"/>
            <a:ext cx="1434556" cy="560278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Disk</a:t>
            </a:r>
            <a:endParaRPr lang="zh-TW" altLang="en-US" dirty="0"/>
          </a:p>
        </p:txBody>
      </p:sp>
      <p:sp>
        <p:nvSpPr>
          <p:cNvPr id="14" name="圓角矩形 12"/>
          <p:cNvSpPr/>
          <p:nvPr/>
        </p:nvSpPr>
        <p:spPr>
          <a:xfrm>
            <a:off x="10005166" y="3128518"/>
            <a:ext cx="1434556" cy="560278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RAID</a:t>
            </a:r>
            <a:endParaRPr lang="zh-TW" altLang="en-US" dirty="0"/>
          </a:p>
        </p:txBody>
      </p:sp>
      <p:sp>
        <p:nvSpPr>
          <p:cNvPr id="15" name="圓角矩形 13"/>
          <p:cNvSpPr/>
          <p:nvPr/>
        </p:nvSpPr>
        <p:spPr>
          <a:xfrm>
            <a:off x="10005166" y="3818418"/>
            <a:ext cx="1434556" cy="560278"/>
          </a:xfrm>
          <a:prstGeom prst="roundRect">
            <a:avLst/>
          </a:prstGeom>
          <a:solidFill>
            <a:srgbClr val="9900CC"/>
          </a:solidFill>
          <a:ln w="19050"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dirty="0"/>
              <a:t>JBOD</a:t>
            </a:r>
            <a:endParaRPr lang="zh-TW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283699" y="1371174"/>
            <a:ext cx="3293821" cy="3223926"/>
            <a:chOff x="7997701" y="1439416"/>
            <a:chExt cx="3306687" cy="3384376"/>
          </a:xfrm>
        </p:grpSpPr>
        <p:grpSp>
          <p:nvGrpSpPr>
            <p:cNvPr id="20" name="Group 19"/>
            <p:cNvGrpSpPr/>
            <p:nvPr/>
          </p:nvGrpSpPr>
          <p:grpSpPr>
            <a:xfrm>
              <a:off x="8141717" y="2571136"/>
              <a:ext cx="3024336" cy="2036632"/>
              <a:chOff x="5948536" y="2478031"/>
              <a:chExt cx="3024336" cy="2036632"/>
            </a:xfrm>
          </p:grpSpPr>
          <p:sp>
            <p:nvSpPr>
              <p:cNvPr id="24" name="圓角矩形 8"/>
              <p:cNvSpPr/>
              <p:nvPr/>
            </p:nvSpPr>
            <p:spPr>
              <a:xfrm>
                <a:off x="5948536" y="2478031"/>
                <a:ext cx="1440160" cy="588162"/>
              </a:xfrm>
              <a:prstGeom prst="roundRect">
                <a:avLst/>
              </a:prstGeom>
              <a:solidFill>
                <a:srgbClr val="64B214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DVR</a:t>
                </a:r>
                <a:endParaRPr lang="zh-TW" altLang="en-US" dirty="0"/>
              </a:p>
            </p:txBody>
          </p:sp>
          <p:sp>
            <p:nvSpPr>
              <p:cNvPr id="25" name="圓角矩形 9"/>
              <p:cNvSpPr/>
              <p:nvPr/>
            </p:nvSpPr>
            <p:spPr>
              <a:xfrm>
                <a:off x="5948536" y="3202266"/>
                <a:ext cx="1440160" cy="588162"/>
              </a:xfrm>
              <a:prstGeom prst="roundRect">
                <a:avLst/>
              </a:prstGeom>
              <a:solidFill>
                <a:srgbClr val="64B214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NVR</a:t>
                </a:r>
                <a:endParaRPr lang="zh-TW" altLang="en-US" dirty="0"/>
              </a:p>
            </p:txBody>
          </p:sp>
          <p:sp>
            <p:nvSpPr>
              <p:cNvPr id="26" name="圓角矩形 10"/>
              <p:cNvSpPr/>
              <p:nvPr/>
            </p:nvSpPr>
            <p:spPr>
              <a:xfrm>
                <a:off x="5948536" y="3926501"/>
                <a:ext cx="1440160" cy="588162"/>
              </a:xfrm>
              <a:prstGeom prst="roundRect">
                <a:avLst/>
              </a:prstGeom>
              <a:solidFill>
                <a:srgbClr val="64B214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Mgmt Server</a:t>
                </a:r>
                <a:endParaRPr lang="zh-TW" altLang="en-US" dirty="0"/>
              </a:p>
            </p:txBody>
          </p:sp>
          <p:sp>
            <p:nvSpPr>
              <p:cNvPr id="27" name="圓角矩形 11"/>
              <p:cNvSpPr/>
              <p:nvPr/>
            </p:nvSpPr>
            <p:spPr>
              <a:xfrm>
                <a:off x="7532712" y="2478031"/>
                <a:ext cx="1440160" cy="588162"/>
              </a:xfrm>
              <a:prstGeom prst="roundRect">
                <a:avLst/>
              </a:prstGeom>
              <a:solidFill>
                <a:srgbClr val="64B214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err="1" smtClean="0"/>
                  <a:t>Dischi</a:t>
                </a:r>
                <a:endParaRPr lang="zh-TW" altLang="en-US" dirty="0"/>
              </a:p>
            </p:txBody>
          </p:sp>
          <p:sp>
            <p:nvSpPr>
              <p:cNvPr id="28" name="圓角矩形 12"/>
              <p:cNvSpPr/>
              <p:nvPr/>
            </p:nvSpPr>
            <p:spPr>
              <a:xfrm>
                <a:off x="7532712" y="3191115"/>
                <a:ext cx="1440160" cy="588162"/>
              </a:xfrm>
              <a:prstGeom prst="roundRect">
                <a:avLst/>
              </a:prstGeom>
              <a:solidFill>
                <a:srgbClr val="64B214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RAID</a:t>
                </a:r>
                <a:endParaRPr lang="zh-TW" altLang="en-US" dirty="0"/>
              </a:p>
            </p:txBody>
          </p:sp>
          <p:sp>
            <p:nvSpPr>
              <p:cNvPr id="29" name="圓角矩形 13"/>
              <p:cNvSpPr/>
              <p:nvPr/>
            </p:nvSpPr>
            <p:spPr>
              <a:xfrm>
                <a:off x="7532712" y="3915350"/>
                <a:ext cx="1440160" cy="588162"/>
              </a:xfrm>
              <a:prstGeom prst="roundRect">
                <a:avLst/>
              </a:prstGeom>
              <a:solidFill>
                <a:srgbClr val="64B214"/>
              </a:solidFill>
              <a:ln w="190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JBOD</a:t>
                </a:r>
                <a:endParaRPr lang="zh-TW" altLang="en-US" dirty="0"/>
              </a:p>
            </p:txBody>
          </p:sp>
        </p:grpSp>
        <p:sp>
          <p:nvSpPr>
            <p:cNvPr id="21" name="Rounded Rectangle 20"/>
            <p:cNvSpPr/>
            <p:nvPr/>
          </p:nvSpPr>
          <p:spPr>
            <a:xfrm>
              <a:off x="7997701" y="1439416"/>
              <a:ext cx="3306687" cy="3384376"/>
            </a:xfrm>
            <a:prstGeom prst="roundRect">
              <a:avLst/>
            </a:prstGeom>
            <a:noFill/>
            <a:ln w="28575">
              <a:solidFill>
                <a:srgbClr val="64B2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圓角矩形 5"/>
          <p:cNvSpPr/>
          <p:nvPr/>
        </p:nvSpPr>
        <p:spPr>
          <a:xfrm>
            <a:off x="8427155" y="1565433"/>
            <a:ext cx="3018226" cy="628872"/>
          </a:xfrm>
          <a:prstGeom prst="roundRect">
            <a:avLst/>
          </a:prstGeom>
          <a:solidFill>
            <a:srgbClr val="64B214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altLang="zh-TW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</a:t>
            </a: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Serie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A2000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011704" y="1260210"/>
            <a:ext cx="0" cy="5329321"/>
          </a:xfrm>
          <a:prstGeom prst="line">
            <a:avLst/>
          </a:prstGeom>
          <a:ln w="25400">
            <a:prstDash val="sysDot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530556" y="1255010"/>
            <a:ext cx="0" cy="5329321"/>
          </a:xfrm>
          <a:prstGeom prst="line">
            <a:avLst/>
          </a:prstGeom>
          <a:ln w="25400">
            <a:prstDash val="sysDot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54" y="5075259"/>
            <a:ext cx="3078909" cy="1091881"/>
          </a:xfrm>
          <a:prstGeom prst="rect">
            <a:avLst/>
          </a:prstGeom>
        </p:spPr>
      </p:pic>
      <p:pic>
        <p:nvPicPr>
          <p:cNvPr id="32" name="Picture 4" descr="Digifort_Screens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78" y="2715594"/>
            <a:ext cx="4091102" cy="323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Sarix IBP Bullet Security Came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0615" y="2242118"/>
            <a:ext cx="1953500" cy="103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sprit HD Security Camer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r="15698"/>
          <a:stretch/>
        </p:blipFill>
        <p:spPr bwMode="auto">
          <a:xfrm>
            <a:off x="1617047" y="3388699"/>
            <a:ext cx="1337904" cy="21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endant security came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5" y="5239751"/>
            <a:ext cx="1299411" cy="149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047" y="146521"/>
            <a:ext cx="8104379" cy="1028204"/>
          </a:xfrm>
        </p:spPr>
        <p:txBody>
          <a:bodyPr/>
          <a:lstStyle/>
          <a:p>
            <a:r>
              <a:rPr lang="en-US" dirty="0" err="1" smtClean="0"/>
              <a:t>Soluzione</a:t>
            </a:r>
            <a:r>
              <a:rPr lang="en-US" dirty="0" smtClean="0"/>
              <a:t> </a:t>
            </a:r>
            <a:r>
              <a:rPr lang="en-US" dirty="0" err="1" smtClean="0"/>
              <a:t>pronta</a:t>
            </a:r>
            <a:r>
              <a:rPr lang="en-US" dirty="0" smtClean="0"/>
              <a:t> </a:t>
            </a:r>
            <a:r>
              <a:rPr lang="en-US" dirty="0" err="1" smtClean="0"/>
              <a:t>all’uso</a:t>
            </a:r>
            <a:endParaRPr lang="en-GB" dirty="0"/>
          </a:p>
        </p:txBody>
      </p:sp>
      <p:grpSp>
        <p:nvGrpSpPr>
          <p:cNvPr id="33" name="群組 2078"/>
          <p:cNvGrpSpPr/>
          <p:nvPr/>
        </p:nvGrpSpPr>
        <p:grpSpPr>
          <a:xfrm>
            <a:off x="9456783" y="1790428"/>
            <a:ext cx="2030836" cy="2873267"/>
            <a:chOff x="6849241" y="1472708"/>
            <a:chExt cx="1534721" cy="2323520"/>
          </a:xfrm>
        </p:grpSpPr>
        <p:pic>
          <p:nvPicPr>
            <p:cNvPr id="35" name="Picture 11" descr="D:\Data\Logo\icons\Device\surveillance_camer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6256" y="1486050"/>
              <a:ext cx="360000" cy="28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1" descr="D:\Data\Logo\icons\Device\surveillance_camer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44328" y="1486050"/>
              <a:ext cx="360000" cy="28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1" descr="D:\Data\Logo\icons\Device\surveillance_camer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12400" y="1472708"/>
              <a:ext cx="360000" cy="286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5" descr="C:\Users\eddie.huang\Data\temp\screen capture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998" y="2060848"/>
              <a:ext cx="720000" cy="518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eddie.huang\Data\Promise System\VESS\VessAPP\2000\Photos\Front\Vess A2600_front with bezel_we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067" y="2575889"/>
              <a:ext cx="1306514" cy="562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05" descr="disc gre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353297" y="3388028"/>
              <a:ext cx="45005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06" descr="disc orang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849241" y="3394591"/>
              <a:ext cx="450053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14" descr="disc blu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839348" y="3379386"/>
              <a:ext cx="450053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Line 320"/>
            <p:cNvSpPr>
              <a:spLocks noChangeShapeType="1"/>
            </p:cNvSpPr>
            <p:nvPr/>
          </p:nvSpPr>
          <p:spPr bwMode="auto">
            <a:xfrm>
              <a:off x="7596336" y="3031608"/>
              <a:ext cx="0" cy="43180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44" name="Line 320"/>
            <p:cNvSpPr>
              <a:spLocks noChangeShapeType="1"/>
            </p:cNvSpPr>
            <p:nvPr/>
          </p:nvSpPr>
          <p:spPr bwMode="auto">
            <a:xfrm>
              <a:off x="8064374" y="3031608"/>
              <a:ext cx="0" cy="43180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45" name="Line 320"/>
            <p:cNvSpPr>
              <a:spLocks noChangeShapeType="1"/>
            </p:cNvSpPr>
            <p:nvPr/>
          </p:nvSpPr>
          <p:spPr bwMode="auto">
            <a:xfrm>
              <a:off x="7074141" y="3031608"/>
              <a:ext cx="0" cy="43180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46" name="文字方塊 66"/>
            <p:cNvSpPr txBox="1"/>
            <p:nvPr/>
          </p:nvSpPr>
          <p:spPr>
            <a:xfrm>
              <a:off x="8172400" y="1758168"/>
              <a:ext cx="139554" cy="29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7" name="文字方塊 67"/>
            <p:cNvSpPr txBox="1"/>
            <p:nvPr/>
          </p:nvSpPr>
          <p:spPr>
            <a:xfrm>
              <a:off x="8244408" y="2780928"/>
              <a:ext cx="139554" cy="298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48" name="直線接點 2069"/>
            <p:cNvCxnSpPr>
              <a:stCxn id="35" idx="2"/>
              <a:endCxn id="38" idx="0"/>
            </p:cNvCxnSpPr>
            <p:nvPr/>
          </p:nvCxnSpPr>
          <p:spPr>
            <a:xfrm>
              <a:off x="7056256" y="1772816"/>
              <a:ext cx="473742" cy="28803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2072"/>
            <p:cNvCxnSpPr>
              <a:stCxn id="36" idx="2"/>
              <a:endCxn id="38" idx="0"/>
            </p:cNvCxnSpPr>
            <p:nvPr/>
          </p:nvCxnSpPr>
          <p:spPr>
            <a:xfrm>
              <a:off x="7524328" y="1772816"/>
              <a:ext cx="5670" cy="28803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2075"/>
            <p:cNvCxnSpPr>
              <a:stCxn id="37" idx="2"/>
              <a:endCxn id="38" idx="0"/>
            </p:cNvCxnSpPr>
            <p:nvPr/>
          </p:nvCxnSpPr>
          <p:spPr>
            <a:xfrm flipH="1">
              <a:off x="7529998" y="1759474"/>
              <a:ext cx="462402" cy="30137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32"/>
          <p:cNvSpPr/>
          <p:nvPr/>
        </p:nvSpPr>
        <p:spPr>
          <a:xfrm>
            <a:off x="3554280" y="4666459"/>
            <a:ext cx="2336381" cy="1075362"/>
          </a:xfrm>
          <a:prstGeom prst="rect">
            <a:avLst/>
          </a:prstGeom>
        </p:spPr>
        <p:txBody>
          <a:bodyPr wrap="square" lIns="89602" tIns="44801" rIns="89602" bIns="44801">
            <a:spAutoFit/>
          </a:bodyPr>
          <a:lstStyle/>
          <a:p>
            <a:pPr lvl="0" algn="ctr"/>
            <a:r>
              <a:rPr lang="en-US" altLang="zh-TW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Passo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Configurare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la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nazione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Creare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lo user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account</a:t>
            </a: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Partirà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Windows 7</a:t>
            </a:r>
            <a:endParaRPr lang="zh-TW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2" name="矩形 28"/>
          <p:cNvSpPr/>
          <p:nvPr/>
        </p:nvSpPr>
        <p:spPr>
          <a:xfrm>
            <a:off x="765682" y="4666459"/>
            <a:ext cx="1776710" cy="1075362"/>
          </a:xfrm>
          <a:prstGeom prst="rect">
            <a:avLst/>
          </a:prstGeom>
        </p:spPr>
        <p:txBody>
          <a:bodyPr wrap="square" lIns="89602" tIns="44801" rIns="89602" bIns="44801">
            <a:spAutoFit/>
          </a:bodyPr>
          <a:lstStyle/>
          <a:p>
            <a:pPr lvl="0" algn="ctr"/>
            <a:r>
              <a:rPr lang="en-US" altLang="zh-TW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Passo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Sballare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Collegare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cavi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Avviare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il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sistema</a:t>
            </a:r>
            <a:endParaRPr lang="zh-TW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3" name="矩形 39"/>
          <p:cNvSpPr/>
          <p:nvPr/>
        </p:nvSpPr>
        <p:spPr>
          <a:xfrm>
            <a:off x="6674681" y="4666459"/>
            <a:ext cx="2008379" cy="582920"/>
          </a:xfrm>
          <a:prstGeom prst="rect">
            <a:avLst/>
          </a:prstGeom>
        </p:spPr>
        <p:txBody>
          <a:bodyPr wrap="square" lIns="89602" tIns="44801" rIns="89602" bIns="44801">
            <a:spAutoFit/>
          </a:bodyPr>
          <a:lstStyle/>
          <a:p>
            <a:pPr lvl="0" algn="ctr"/>
            <a:r>
              <a:rPr lang="en-US" altLang="zh-TW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Passo</a:t>
            </a:r>
            <a:r>
              <a: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Installare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il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VMS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4" name="矩形 1"/>
          <p:cNvSpPr/>
          <p:nvPr/>
        </p:nvSpPr>
        <p:spPr>
          <a:xfrm>
            <a:off x="9323753" y="4670492"/>
            <a:ext cx="2510471" cy="1075362"/>
          </a:xfrm>
          <a:prstGeom prst="rect">
            <a:avLst/>
          </a:prstGeom>
        </p:spPr>
        <p:txBody>
          <a:bodyPr wrap="square" lIns="89602" tIns="44801" rIns="89602" bIns="44801">
            <a:spAutoFit/>
          </a:bodyPr>
          <a:lstStyle/>
          <a:p>
            <a:pPr lvl="0"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Step 4</a:t>
            </a: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Assegnare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la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destinazione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dell’archivio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Avviare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la </a:t>
            </a:r>
            <a:r>
              <a:rPr lang="en-US" altLang="zh-TW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registrazione</a:t>
            </a:r>
            <a:endParaRPr lang="zh-TW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7" name="Curved Right Arrow 56"/>
          <p:cNvSpPr/>
          <p:nvPr/>
        </p:nvSpPr>
        <p:spPr>
          <a:xfrm rot="10800000" flipH="1">
            <a:off x="550497" y="2873010"/>
            <a:ext cx="583521" cy="927172"/>
          </a:xfrm>
          <a:prstGeom prst="curvedRightArrow">
            <a:avLst>
              <a:gd name="adj1" fmla="val 25000"/>
              <a:gd name="adj2" fmla="val 50000"/>
              <a:gd name="adj3" fmla="val 5752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2" y="1689413"/>
            <a:ext cx="1395820" cy="7286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0468" y="1777820"/>
            <a:ext cx="2286053" cy="2575438"/>
            <a:chOff x="512461" y="1866300"/>
            <a:chExt cx="2294983" cy="2703614"/>
          </a:xfrm>
        </p:grpSpPr>
        <p:sp>
          <p:nvSpPr>
            <p:cNvPr id="55" name="Cube 54"/>
            <p:cNvSpPr/>
            <p:nvPr/>
          </p:nvSpPr>
          <p:spPr>
            <a:xfrm>
              <a:off x="724394" y="3721024"/>
              <a:ext cx="1872208" cy="848890"/>
            </a:xfrm>
            <a:prstGeom prst="cube">
              <a:avLst>
                <a:gd name="adj" fmla="val 3509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Vess</a:t>
              </a:r>
              <a:r>
                <a:rPr lang="en-US" dirty="0"/>
                <a:t> A2600</a:t>
              </a:r>
              <a:endParaRPr lang="en-GB" dirty="0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61" y="2451808"/>
              <a:ext cx="2294983" cy="85105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02" y="1866300"/>
              <a:ext cx="1401272" cy="764945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0" y="3830124"/>
            <a:ext cx="2129103" cy="576891"/>
          </a:xfrm>
          <a:prstGeom prst="rect">
            <a:avLst/>
          </a:prstGeom>
        </p:spPr>
      </p:pic>
      <p:sp>
        <p:nvSpPr>
          <p:cNvPr id="68" name="object 17"/>
          <p:cNvSpPr/>
          <p:nvPr/>
        </p:nvSpPr>
        <p:spPr>
          <a:xfrm>
            <a:off x="6956734" y="1669453"/>
            <a:ext cx="1661423" cy="991500"/>
          </a:xfrm>
          <a:prstGeom prst="rect">
            <a:avLst/>
          </a:prstGeom>
          <a:blipFill>
            <a:blip r:embed="rId12" cstate="print"/>
            <a:srcRect/>
            <a:stretch>
              <a:fillRect t="-27932" b="-32644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10"/>
          <p:cNvSpPr/>
          <p:nvPr/>
        </p:nvSpPr>
        <p:spPr>
          <a:xfrm>
            <a:off x="6813278" y="2758464"/>
            <a:ext cx="2008379" cy="394821"/>
          </a:xfrm>
          <a:prstGeom prst="rect">
            <a:avLst/>
          </a:prstGeom>
          <a:blipFill>
            <a:blip r:embed="rId13" cstate="print"/>
            <a:srcRect/>
            <a:stretch>
              <a:fillRect l="642" r="-642" b="-22746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87" y="3331168"/>
            <a:ext cx="2006070" cy="3711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39976" y="1493571"/>
            <a:ext cx="3276501" cy="2861751"/>
            <a:chOff x="2951460" y="1567904"/>
            <a:chExt cx="3289300" cy="300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51460" y="1567904"/>
              <a:ext cx="3289300" cy="2463800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789" y="3721024"/>
              <a:ext cx="2294983" cy="851056"/>
            </a:xfrm>
            <a:prstGeom prst="rect">
              <a:avLst/>
            </a:prstGeom>
          </p:spPr>
        </p:pic>
      </p:grpSp>
      <p:pic>
        <p:nvPicPr>
          <p:cNvPr id="56" name="Picture 5" descr="Screen Shot 2016-03-14 at 15.36.0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60" y="1174725"/>
            <a:ext cx="1227369" cy="384396"/>
          </a:xfrm>
          <a:prstGeom prst="rect">
            <a:avLst/>
          </a:prstGeom>
        </p:spPr>
      </p:pic>
      <p:pic>
        <p:nvPicPr>
          <p:cNvPr id="59" name="Picture 5" descr="Screen Shot 2016-03-14 at 15.36.0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57" y="5307435"/>
            <a:ext cx="1227369" cy="3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8"/>
          <p:cNvSpPr>
            <a:spLocks noChangeArrowheads="1"/>
          </p:cNvSpPr>
          <p:nvPr/>
        </p:nvSpPr>
        <p:spPr bwMode="auto">
          <a:xfrm>
            <a:off x="1506000" y="4617094"/>
            <a:ext cx="9098590" cy="1710280"/>
          </a:xfrm>
          <a:prstGeom prst="rect">
            <a:avLst/>
          </a:prstGeom>
          <a:gradFill rotWithShape="1">
            <a:gsLst>
              <a:gs pos="0">
                <a:srgbClr val="FDEFB1"/>
              </a:gs>
              <a:gs pos="100000">
                <a:srgbClr val="FCDF64"/>
              </a:gs>
            </a:gsLst>
            <a:lin ang="5400000" scaled="1"/>
          </a:gradFill>
          <a:ln w="9525" algn="ctr">
            <a:solidFill>
              <a:srgbClr val="FF99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zh-TW" altLang="en-US">
              <a:solidFill>
                <a:srgbClr val="000000"/>
              </a:solidFill>
              <a:latin typeface="Calibri" pitchFamily="34" charset="0"/>
              <a:ea typeface="微軟正黑體"/>
              <a:cs typeface="微軟正黑體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5091810" y="6309955"/>
            <a:ext cx="1903065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zh-TW" sz="1400" b="1" dirty="0">
                <a:solidFill>
                  <a:prstClr val="black"/>
                </a:solidFill>
                <a:latin typeface="Calibri" pitchFamily="34" charset="0"/>
              </a:rPr>
              <a:t>NVR Storage Appliance</a:t>
            </a:r>
          </a:p>
        </p:txBody>
      </p:sp>
      <p:sp>
        <p:nvSpPr>
          <p:cNvPr id="6" name="矩形 8"/>
          <p:cNvSpPr>
            <a:spLocks noChangeArrowheads="1"/>
          </p:cNvSpPr>
          <p:nvPr/>
        </p:nvSpPr>
        <p:spPr bwMode="auto">
          <a:xfrm>
            <a:off x="1505420" y="2690038"/>
            <a:ext cx="9109431" cy="1927056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100000">
                <a:srgbClr val="CBFC84"/>
              </a:gs>
            </a:gsLst>
            <a:lin ang="5400000" scaled="1"/>
          </a:gradFill>
          <a:ln w="9525" algn="ctr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zh-TW" altLang="en-US">
              <a:solidFill>
                <a:srgbClr val="000000"/>
              </a:solidFill>
              <a:latin typeface="Calibri" pitchFamily="34" charset="0"/>
              <a:ea typeface="微軟正黑體"/>
              <a:cs typeface="微軟正黑體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794803" y="3158616"/>
            <a:ext cx="2395700" cy="8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3366CC"/>
                </a:solidFill>
                <a:latin typeface="Calibri" pitchFamily="34" charset="0"/>
              </a:rPr>
              <a:t>SITI MEDI</a:t>
            </a:r>
            <a:endParaRPr lang="en-US" altLang="zh-TW" sz="1400" b="1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r>
              <a:rPr lang="en-US" altLang="zh-TW" sz="800" dirty="0">
                <a:solidFill>
                  <a:srgbClr val="3366CC"/>
                </a:solidFill>
                <a:latin typeface="Calibri" pitchFamily="34" charset="0"/>
              </a:rPr>
              <a:t>Appliance di </a:t>
            </a:r>
            <a:r>
              <a:rPr lang="en-US" altLang="zh-TW" sz="800" dirty="0" err="1">
                <a:solidFill>
                  <a:srgbClr val="3366CC"/>
                </a:solidFill>
                <a:latin typeface="Calibri" pitchFamily="34" charset="0"/>
              </a:rPr>
              <a:t>Registrazione</a:t>
            </a:r>
            <a:r>
              <a:rPr lang="en-US" altLang="zh-TW" sz="800" dirty="0">
                <a:solidFill>
                  <a:srgbClr val="3366CC"/>
                </a:solidFill>
                <a:latin typeface="Calibri" pitchFamily="34" charset="0"/>
              </a:rPr>
              <a:t> + </a:t>
            </a:r>
            <a:r>
              <a:rPr lang="en-US" altLang="zh-TW" sz="800" dirty="0" err="1">
                <a:solidFill>
                  <a:srgbClr val="3366CC"/>
                </a:solidFill>
                <a:latin typeface="Calibri" pitchFamily="34" charset="0"/>
              </a:rPr>
              <a:t>Archivio</a:t>
            </a:r>
            <a:endParaRPr lang="en-US" altLang="zh-TW" sz="800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endParaRPr lang="en-US" altLang="zh-TW" sz="800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r>
              <a:rPr lang="en-US" altLang="zh-TW" sz="2000" b="1" dirty="0" err="1" smtClean="0">
                <a:solidFill>
                  <a:srgbClr val="3366CC"/>
                </a:solidFill>
                <a:latin typeface="Calibri" pitchFamily="34" charset="0"/>
              </a:rPr>
              <a:t>Fino</a:t>
            </a:r>
            <a:r>
              <a:rPr lang="en-US" altLang="zh-TW" sz="2000" b="1" dirty="0" smtClean="0">
                <a:solidFill>
                  <a:srgbClr val="3366CC"/>
                </a:solidFill>
                <a:latin typeface="Calibri" pitchFamily="34" charset="0"/>
              </a:rPr>
              <a:t> a </a:t>
            </a:r>
            <a:r>
              <a:rPr lang="en-US" altLang="zh-TW" sz="2000" b="1" dirty="0">
                <a:solidFill>
                  <a:srgbClr val="3366CC"/>
                </a:solidFill>
                <a:latin typeface="Calibri" pitchFamily="34" charset="0"/>
              </a:rPr>
              <a:t>80 </a:t>
            </a:r>
            <a:r>
              <a:rPr lang="en-US" altLang="zh-TW" sz="2000" b="1" dirty="0" err="1" smtClean="0">
                <a:solidFill>
                  <a:srgbClr val="3366CC"/>
                </a:solidFill>
                <a:latin typeface="Calibri" pitchFamily="34" charset="0"/>
              </a:rPr>
              <a:t>telecamere</a:t>
            </a:r>
            <a:endParaRPr lang="en-US" altLang="zh-TW" sz="2000" b="1" dirty="0">
              <a:solidFill>
                <a:srgbClr val="3366CC"/>
              </a:solidFill>
              <a:latin typeface="Calibri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5530514" y="4283351"/>
            <a:ext cx="1024732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zh-TW" sz="1400" dirty="0" err="1">
                <a:solidFill>
                  <a:prstClr val="black"/>
                </a:solidFill>
                <a:latin typeface="Calibri" pitchFamily="34" charset="0"/>
              </a:rPr>
              <a:t>Vess</a:t>
            </a:r>
            <a:r>
              <a:rPr lang="en-US" altLang="zh-TW" sz="1400" dirty="0">
                <a:solidFill>
                  <a:prstClr val="black"/>
                </a:solidFill>
                <a:latin typeface="Calibri" pitchFamily="34" charset="0"/>
              </a:rPr>
              <a:t> A2210</a:t>
            </a:r>
          </a:p>
          <a:p>
            <a:endParaRPr lang="en-US" altLang="zh-TW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504589" y="1251816"/>
            <a:ext cx="9098590" cy="1438222"/>
          </a:xfrm>
          <a:prstGeom prst="rect">
            <a:avLst/>
          </a:prstGeom>
          <a:gradFill rotWithShape="1">
            <a:gsLst>
              <a:gs pos="0">
                <a:srgbClr val="FDEFB1"/>
              </a:gs>
              <a:gs pos="100000">
                <a:srgbClr val="FCDF64"/>
              </a:gs>
            </a:gsLst>
            <a:lin ang="5400000" scaled="1"/>
          </a:gradFill>
          <a:ln w="9525" algn="ctr">
            <a:solidFill>
              <a:srgbClr val="FF9900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zh-TW" altLang="en-US">
              <a:solidFill>
                <a:srgbClr val="000000"/>
              </a:solidFill>
              <a:latin typeface="Calibri" pitchFamily="34" charset="0"/>
              <a:ea typeface="微軟正黑體"/>
              <a:cs typeface="微軟正黑體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768294" y="1553893"/>
            <a:ext cx="2428081" cy="8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3366CC"/>
                </a:solidFill>
                <a:latin typeface="Calibri" pitchFamily="34" charset="0"/>
              </a:rPr>
              <a:t>SITI GRANDI</a:t>
            </a:r>
            <a:endParaRPr lang="en-US" altLang="zh-TW" sz="1400" b="1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r>
              <a:rPr lang="en-US" altLang="zh-TW" sz="800" dirty="0" smtClean="0">
                <a:solidFill>
                  <a:srgbClr val="3366CC"/>
                </a:solidFill>
                <a:latin typeface="Calibri" pitchFamily="34" charset="0"/>
              </a:rPr>
              <a:t>Appliance di </a:t>
            </a:r>
            <a:r>
              <a:rPr lang="en-US" altLang="zh-TW" sz="800" dirty="0" err="1" smtClean="0">
                <a:solidFill>
                  <a:srgbClr val="3366CC"/>
                </a:solidFill>
                <a:latin typeface="Calibri" pitchFamily="34" charset="0"/>
              </a:rPr>
              <a:t>Registrazione</a:t>
            </a:r>
            <a:r>
              <a:rPr lang="en-US" altLang="zh-TW" sz="800" dirty="0" smtClean="0">
                <a:solidFill>
                  <a:srgbClr val="3366CC"/>
                </a:solidFill>
                <a:latin typeface="Calibri" pitchFamily="34" charset="0"/>
              </a:rPr>
              <a:t> + </a:t>
            </a:r>
            <a:r>
              <a:rPr lang="en-US" altLang="zh-TW" sz="800" dirty="0" err="1" smtClean="0">
                <a:solidFill>
                  <a:srgbClr val="3366CC"/>
                </a:solidFill>
                <a:latin typeface="Calibri" pitchFamily="34" charset="0"/>
              </a:rPr>
              <a:t>Archivio</a:t>
            </a:r>
            <a:endParaRPr lang="en-US" altLang="zh-TW" sz="800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endParaRPr lang="en-US" altLang="zh-TW" sz="800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r>
              <a:rPr lang="en-US" altLang="zh-TW" sz="2000" b="1" dirty="0" err="1" smtClean="0">
                <a:solidFill>
                  <a:srgbClr val="3366CC"/>
                </a:solidFill>
                <a:latin typeface="Calibri" pitchFamily="34" charset="0"/>
              </a:rPr>
              <a:t>Oltre</a:t>
            </a:r>
            <a:r>
              <a:rPr lang="en-US" altLang="zh-TW" sz="2000" b="1" dirty="0" smtClean="0">
                <a:solidFill>
                  <a:srgbClr val="3366CC"/>
                </a:solidFill>
                <a:latin typeface="Calibri" pitchFamily="34" charset="0"/>
              </a:rPr>
              <a:t> 100 </a:t>
            </a:r>
            <a:r>
              <a:rPr lang="en-US" altLang="zh-TW" sz="2000" b="1" dirty="0" err="1" smtClean="0">
                <a:solidFill>
                  <a:srgbClr val="3366CC"/>
                </a:solidFill>
                <a:latin typeface="Calibri" pitchFamily="34" charset="0"/>
              </a:rPr>
              <a:t>telecamere</a:t>
            </a:r>
            <a:endParaRPr lang="en-US" altLang="zh-TW" sz="2000" b="1" dirty="0">
              <a:solidFill>
                <a:srgbClr val="3366CC"/>
              </a:solidFill>
              <a:latin typeface="Calibri" pitchFamily="34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5497974" y="2248800"/>
            <a:ext cx="1024732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zh-TW" sz="1400" dirty="0" err="1">
                <a:solidFill>
                  <a:prstClr val="black"/>
                </a:solidFill>
                <a:latin typeface="Calibri" pitchFamily="34" charset="0"/>
              </a:rPr>
              <a:t>Vess</a:t>
            </a:r>
            <a:r>
              <a:rPr lang="en-US" altLang="zh-TW" sz="1400" dirty="0">
                <a:solidFill>
                  <a:prstClr val="black"/>
                </a:solidFill>
                <a:latin typeface="Calibri" pitchFamily="34" charset="0"/>
              </a:rPr>
              <a:t> A2600</a:t>
            </a:r>
          </a:p>
        </p:txBody>
      </p:sp>
      <p:pic>
        <p:nvPicPr>
          <p:cNvPr id="14" name="Picture 2" descr="C:\Users\eddie.huang\Data\Promise System\VESS\VessAPP\2000\Photos\Front\Vess A2600_front with bezel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847" y="1505561"/>
            <a:ext cx="1831187" cy="7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35"/>
          <p:cNvSpPr>
            <a:spLocks noChangeArrowheads="1"/>
          </p:cNvSpPr>
          <p:nvPr/>
        </p:nvSpPr>
        <p:spPr bwMode="auto">
          <a:xfrm rot="10800000">
            <a:off x="1374500" y="1165393"/>
            <a:ext cx="288925" cy="790575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vert="eaVert" wrap="none" lIns="91430" tIns="45715" rIns="91430" bIns="45715" anchor="ctr"/>
          <a:lstStyle/>
          <a:p>
            <a:pPr algn="ctr"/>
            <a:r>
              <a:rPr lang="en-US" altLang="zh-TW" sz="1400" b="1" dirty="0" smtClean="0">
                <a:solidFill>
                  <a:prstClr val="white"/>
                </a:solidFill>
                <a:latin typeface="Calibri" pitchFamily="34" charset="0"/>
              </a:rPr>
              <a:t>Scala</a:t>
            </a:r>
            <a:endParaRPr lang="en-US" altLang="zh-TW" sz="14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16" name="Picture 3" descr="C:\Users\eddie.huang\Data\Promise System\VESS\VessAPP\2000\Photos\Front\Vess A2200_front_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65" y="3727271"/>
            <a:ext cx="1750109" cy="5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4374532" y="1233986"/>
            <a:ext cx="0" cy="4830998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lIns="91430" tIns="45715" rIns="91430" bIns="45715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7817467" y="1233986"/>
            <a:ext cx="0" cy="4830998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lIns="91430" tIns="45715" rIns="91430" bIns="45715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1992315" y="2707146"/>
            <a:ext cx="8064501" cy="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lIns="91430" tIns="45715" rIns="91430" bIns="45715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0" name="AutoShape 36"/>
          <p:cNvSpPr>
            <a:spLocks noChangeArrowheads="1"/>
          </p:cNvSpPr>
          <p:nvPr/>
        </p:nvSpPr>
        <p:spPr bwMode="auto">
          <a:xfrm rot="5400000">
            <a:off x="4633528" y="896736"/>
            <a:ext cx="288925" cy="790575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rot="10800000" vert="eaVert" wrap="none" lIns="91430" tIns="45715" rIns="91430" bIns="45715" anchor="ctr"/>
          <a:lstStyle/>
          <a:p>
            <a:pPr algn="ctr"/>
            <a:r>
              <a:rPr lang="en-US" altLang="zh-TW" sz="1400" b="1" dirty="0" err="1" smtClean="0">
                <a:solidFill>
                  <a:prstClr val="white"/>
                </a:solidFill>
                <a:latin typeface="Calibri" pitchFamily="34" charset="0"/>
              </a:rPr>
              <a:t>Categoria</a:t>
            </a:r>
            <a:endParaRPr lang="en-US" altLang="zh-TW" sz="14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1" name="Rectangle 2"/>
          <p:cNvSpPr txBox="1">
            <a:spLocks/>
          </p:cNvSpPr>
          <p:nvPr/>
        </p:nvSpPr>
        <p:spPr bwMode="auto">
          <a:xfrm>
            <a:off x="0" y="308344"/>
            <a:ext cx="8850245" cy="7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67948" tIns="71992" rIns="91430" bIns="45715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zh-TW" sz="3900" b="1" spc="300" dirty="0" err="1">
                <a:solidFill>
                  <a:prstClr val="white"/>
                </a:solidFill>
                <a:cs typeface="+mn-cs"/>
              </a:rPr>
              <a:t>Vess</a:t>
            </a:r>
            <a:r>
              <a:rPr lang="en-US" altLang="zh-TW" sz="3900" b="1" spc="300" dirty="0">
                <a:solidFill>
                  <a:prstClr val="white"/>
                </a:solidFill>
                <a:cs typeface="+mn-cs"/>
              </a:rPr>
              <a:t> </a:t>
            </a:r>
            <a:r>
              <a:rPr lang="en-US" altLang="zh-TW" sz="3900" b="1" spc="300" dirty="0" err="1" smtClean="0">
                <a:solidFill>
                  <a:prstClr val="white"/>
                </a:solidFill>
                <a:cs typeface="+mn-cs"/>
              </a:rPr>
              <a:t>Serie</a:t>
            </a:r>
            <a:r>
              <a:rPr lang="en-US" altLang="zh-TW" sz="3900" b="1" spc="300" dirty="0" smtClean="0">
                <a:solidFill>
                  <a:prstClr val="white"/>
                </a:solidFill>
                <a:cs typeface="+mn-cs"/>
              </a:rPr>
              <a:t> A </a:t>
            </a:r>
            <a:r>
              <a:rPr lang="en-US" altLang="zh-TW" sz="3900" b="1" spc="300" dirty="0" err="1" smtClean="0">
                <a:solidFill>
                  <a:prstClr val="white"/>
                </a:solidFill>
                <a:cs typeface="+mn-cs"/>
              </a:rPr>
              <a:t>generalità</a:t>
            </a:r>
            <a:endParaRPr lang="en-US" altLang="zh-TW" sz="3900" b="1" spc="300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845601" y="5070972"/>
            <a:ext cx="2395699" cy="8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3366CC"/>
                </a:solidFill>
                <a:latin typeface="Calibri" pitchFamily="34" charset="0"/>
              </a:rPr>
              <a:t>SITI PICCOLI</a:t>
            </a:r>
            <a:endParaRPr lang="en-US" altLang="zh-TW" sz="1400" b="1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r>
              <a:rPr lang="en-US" altLang="zh-TW" sz="800" dirty="0">
                <a:solidFill>
                  <a:srgbClr val="3366CC"/>
                </a:solidFill>
                <a:latin typeface="Calibri" pitchFamily="34" charset="0"/>
              </a:rPr>
              <a:t>Appliance di </a:t>
            </a:r>
            <a:r>
              <a:rPr lang="en-US" altLang="zh-TW" sz="800" dirty="0" err="1">
                <a:solidFill>
                  <a:srgbClr val="3366CC"/>
                </a:solidFill>
                <a:latin typeface="Calibri" pitchFamily="34" charset="0"/>
              </a:rPr>
              <a:t>Registrazione</a:t>
            </a:r>
            <a:r>
              <a:rPr lang="en-US" altLang="zh-TW" sz="800" dirty="0">
                <a:solidFill>
                  <a:srgbClr val="3366CC"/>
                </a:solidFill>
                <a:latin typeface="Calibri" pitchFamily="34" charset="0"/>
              </a:rPr>
              <a:t> + </a:t>
            </a:r>
            <a:r>
              <a:rPr lang="en-US" altLang="zh-TW" sz="800" dirty="0" err="1">
                <a:solidFill>
                  <a:srgbClr val="3366CC"/>
                </a:solidFill>
                <a:latin typeface="Calibri" pitchFamily="34" charset="0"/>
              </a:rPr>
              <a:t>Archivio</a:t>
            </a:r>
            <a:endParaRPr lang="en-US" altLang="zh-TW" sz="800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endParaRPr lang="en-US" altLang="zh-TW" sz="800" dirty="0">
              <a:solidFill>
                <a:srgbClr val="3366CC"/>
              </a:solidFill>
              <a:latin typeface="Calibri" pitchFamily="34" charset="0"/>
            </a:endParaRPr>
          </a:p>
          <a:p>
            <a:pPr algn="ctr"/>
            <a:r>
              <a:rPr lang="en-US" altLang="zh-TW" sz="2000" b="1" dirty="0" err="1" smtClean="0">
                <a:solidFill>
                  <a:srgbClr val="3366CC"/>
                </a:solidFill>
                <a:latin typeface="Calibri" pitchFamily="34" charset="0"/>
              </a:rPr>
              <a:t>Fino</a:t>
            </a:r>
            <a:r>
              <a:rPr lang="en-US" altLang="zh-TW" sz="2000" b="1" dirty="0" smtClean="0">
                <a:solidFill>
                  <a:srgbClr val="3366CC"/>
                </a:solidFill>
                <a:latin typeface="Calibri" pitchFamily="34" charset="0"/>
              </a:rPr>
              <a:t> a 40 </a:t>
            </a:r>
            <a:r>
              <a:rPr lang="en-US" altLang="zh-TW" sz="2000" b="1" dirty="0" err="1" smtClean="0">
                <a:solidFill>
                  <a:srgbClr val="3366CC"/>
                </a:solidFill>
                <a:latin typeface="Calibri" pitchFamily="34" charset="0"/>
              </a:rPr>
              <a:t>telecamere</a:t>
            </a:r>
            <a:endParaRPr lang="en-US" altLang="zh-TW" sz="2000" b="1" dirty="0">
              <a:solidFill>
                <a:srgbClr val="3366CC"/>
              </a:solidFill>
              <a:latin typeface="Calibri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89" y="4981508"/>
            <a:ext cx="1908786" cy="851318"/>
          </a:xfrm>
          <a:prstGeom prst="rect">
            <a:avLst/>
          </a:prstGeom>
        </p:spPr>
      </p:pic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593905" y="5761202"/>
            <a:ext cx="1024732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zh-TW" sz="1400" dirty="0">
                <a:solidFill>
                  <a:prstClr val="black"/>
                </a:solidFill>
                <a:latin typeface="Calibri" pitchFamily="34" charset="0"/>
              </a:rPr>
              <a:t>Vess A2330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12" y="2723460"/>
            <a:ext cx="2022283" cy="855426"/>
          </a:xfrm>
          <a:prstGeom prst="rect">
            <a:avLst/>
          </a:prstGeom>
        </p:spPr>
      </p:pic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597138" y="3419505"/>
            <a:ext cx="1024732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zh-TW" sz="1400" dirty="0">
                <a:solidFill>
                  <a:prstClr val="black"/>
                </a:solidFill>
                <a:latin typeface="Calibri" pitchFamily="34" charset="0"/>
              </a:rPr>
              <a:t>Vess A3340</a:t>
            </a:r>
          </a:p>
        </p:txBody>
      </p:sp>
      <p:sp>
        <p:nvSpPr>
          <p:cNvPr id="31" name="Rounded Rectangle 30"/>
          <p:cNvSpPr/>
          <p:nvPr/>
        </p:nvSpPr>
        <p:spPr>
          <a:xfrm rot="1085103">
            <a:off x="6596427" y="2849101"/>
            <a:ext cx="767256" cy="32423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CA" sz="1400" b="1" dirty="0"/>
              <a:t>New</a:t>
            </a:r>
            <a:endParaRPr lang="nl-NL" sz="1400" b="1" dirty="0"/>
          </a:p>
        </p:txBody>
      </p:sp>
      <p:sp>
        <p:nvSpPr>
          <p:cNvPr id="35" name="AutoShape 36"/>
          <p:cNvSpPr>
            <a:spLocks noChangeArrowheads="1"/>
          </p:cNvSpPr>
          <p:nvPr/>
        </p:nvSpPr>
        <p:spPr bwMode="auto">
          <a:xfrm rot="5400000">
            <a:off x="7866454" y="692896"/>
            <a:ext cx="274380" cy="1219373"/>
          </a:xfrm>
          <a:prstGeom prst="roundRect">
            <a:avLst>
              <a:gd name="adj" fmla="val 50000"/>
            </a:avLst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rot="10800000" vert="eaVert" wrap="none" lIns="91430" tIns="45715" rIns="91430" bIns="45715" anchor="ctr"/>
          <a:lstStyle/>
          <a:p>
            <a:pPr algn="ctr"/>
            <a:r>
              <a:rPr lang="en-US" altLang="zh-TW" sz="1400" b="1" dirty="0" err="1" smtClean="0">
                <a:solidFill>
                  <a:prstClr val="white"/>
                </a:solidFill>
                <a:latin typeface="Calibri" pitchFamily="34" charset="0"/>
              </a:rPr>
              <a:t>Prezzo</a:t>
            </a:r>
            <a:r>
              <a:rPr lang="en-US" altLang="zh-TW" sz="1400" b="1" dirty="0" smtClean="0">
                <a:solidFill>
                  <a:prstClr val="white"/>
                </a:solidFill>
                <a:latin typeface="Calibri" pitchFamily="34" charset="0"/>
              </a:rPr>
              <a:t> </a:t>
            </a:r>
            <a:r>
              <a:rPr lang="en-US" altLang="zh-TW" sz="1400" b="1" dirty="0" err="1" smtClean="0">
                <a:solidFill>
                  <a:prstClr val="white"/>
                </a:solidFill>
                <a:latin typeface="Calibri" pitchFamily="34" charset="0"/>
              </a:rPr>
              <a:t>Listino</a:t>
            </a:r>
            <a:endParaRPr lang="en-US" altLang="zh-TW" sz="14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8102157" y="1714145"/>
            <a:ext cx="2111255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3366CC"/>
                </a:solidFill>
                <a:latin typeface="Calibri" pitchFamily="34" charset="0"/>
              </a:rPr>
              <a:t>€ 6.000 – € 16.000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8212307" y="2948840"/>
            <a:ext cx="198126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3366CC"/>
                </a:solidFill>
                <a:latin typeface="Calibri" pitchFamily="34" charset="0"/>
              </a:rPr>
              <a:t>€ 4.000 – € 8.500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8252723" y="5281042"/>
            <a:ext cx="198126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3366CC"/>
                </a:solidFill>
                <a:latin typeface="Calibri" pitchFamily="34" charset="0"/>
              </a:rPr>
              <a:t>€ 2.000 – € 6.000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8212307" y="3909159"/>
            <a:ext cx="1981261" cy="40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3366CC"/>
                </a:solidFill>
                <a:latin typeface="Calibri" pitchFamily="34" charset="0"/>
              </a:rPr>
              <a:t>€ 2.400 – € 7.500</a:t>
            </a:r>
          </a:p>
        </p:txBody>
      </p:sp>
      <p:sp>
        <p:nvSpPr>
          <p:cNvPr id="30" name="Rounded Rectangle 29"/>
          <p:cNvSpPr/>
          <p:nvPr/>
        </p:nvSpPr>
        <p:spPr>
          <a:xfrm rot="1085103">
            <a:off x="6586619" y="5104550"/>
            <a:ext cx="767256" cy="32423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CA" sz="1400" b="1" dirty="0"/>
              <a:t>New</a:t>
            </a:r>
            <a:endParaRPr lang="nl-NL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8025962" y="6301089"/>
            <a:ext cx="184646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endParaRPr lang="en-US" altLang="zh-TW" sz="1400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3" y="308341"/>
            <a:ext cx="8989582" cy="7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7948" tIns="71992" rIns="91430" bIns="45715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zh-TW" sz="3900" b="1" spc="300" dirty="0">
                <a:solidFill>
                  <a:schemeClr val="bg1"/>
                </a:solidFill>
                <a:latin typeface="Calibri" pitchFamily="34" charset="0"/>
                <a:cs typeface="+mn-cs"/>
              </a:rPr>
              <a:t>Vess A2330 </a:t>
            </a:r>
            <a:r>
              <a:rPr lang="en-US" altLang="zh-TW" sz="3900" b="1" spc="30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caratteristiche</a:t>
            </a:r>
            <a:endParaRPr lang="en-US" altLang="zh-TW" sz="3900" b="1" spc="300" dirty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26" y="479451"/>
            <a:ext cx="6096012" cy="2255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065" y="1254390"/>
            <a:ext cx="5769923" cy="12003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NVR appliance </a:t>
            </a:r>
            <a:r>
              <a:rPr lang="en-US" dirty="0" smtClean="0">
                <a:latin typeface="+mn-lt"/>
              </a:rPr>
              <a:t>per </a:t>
            </a:r>
            <a:r>
              <a:rPr lang="en-US" dirty="0" err="1" smtClean="0">
                <a:latin typeface="+mn-lt"/>
              </a:rPr>
              <a:t>sistemi</a:t>
            </a:r>
            <a:r>
              <a:rPr lang="en-US" dirty="0" smtClean="0">
                <a:latin typeface="+mn-lt"/>
              </a:rPr>
              <a:t> video IP di </a:t>
            </a:r>
            <a:r>
              <a:rPr lang="en-US" dirty="0" err="1" smtClean="0">
                <a:latin typeface="+mn-lt"/>
              </a:rPr>
              <a:t>piccole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dimensioni</a:t>
            </a:r>
            <a:endParaRPr lang="en-US" dirty="0">
              <a:latin typeface="+mn-lt"/>
            </a:endParaRPr>
          </a:p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n-lt"/>
              </a:rPr>
              <a:t>Perfetto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fino</a:t>
            </a:r>
            <a:r>
              <a:rPr lang="en-US" dirty="0" smtClean="0">
                <a:latin typeface="+mn-lt"/>
              </a:rPr>
              <a:t> a 40 </a:t>
            </a:r>
            <a:r>
              <a:rPr lang="en-US" dirty="0" err="1" smtClean="0">
                <a:latin typeface="+mn-lt"/>
              </a:rPr>
              <a:t>telecamere</a:t>
            </a:r>
            <a:r>
              <a:rPr lang="en-US" dirty="0" smtClean="0">
                <a:latin typeface="+mn-lt"/>
              </a:rPr>
              <a:t> IP</a:t>
            </a:r>
            <a:endParaRPr lang="en-US" dirty="0">
              <a:latin typeface="+mn-lt"/>
            </a:endParaRPr>
          </a:p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n-lt"/>
              </a:rPr>
              <a:t>Soluzione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pronta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all’uso</a:t>
            </a:r>
            <a:endParaRPr lang="en-US" dirty="0">
              <a:latin typeface="+mn-lt"/>
            </a:endParaRPr>
          </a:p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3 </a:t>
            </a:r>
            <a:r>
              <a:rPr lang="en-US" dirty="0" err="1" smtClean="0">
                <a:latin typeface="+mn-lt"/>
              </a:rPr>
              <a:t>anni</a:t>
            </a:r>
            <a:r>
              <a:rPr lang="en-US" dirty="0" smtClean="0">
                <a:latin typeface="+mn-lt"/>
              </a:rPr>
              <a:t> di </a:t>
            </a:r>
            <a:r>
              <a:rPr lang="en-US" dirty="0" err="1" smtClean="0">
                <a:latin typeface="+mn-lt"/>
              </a:rPr>
              <a:t>garanzia</a:t>
            </a:r>
            <a:r>
              <a:rPr lang="en-US" dirty="0" smtClean="0">
                <a:latin typeface="+mn-lt"/>
              </a:rPr>
              <a:t> – </a:t>
            </a:r>
            <a:r>
              <a:rPr lang="en-US" dirty="0" err="1" smtClean="0">
                <a:latin typeface="+mn-lt"/>
              </a:rPr>
              <a:t>estendibile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fino</a:t>
            </a:r>
            <a:r>
              <a:rPr lang="en-US" dirty="0" smtClean="0">
                <a:latin typeface="+mn-lt"/>
              </a:rPr>
              <a:t> a 5 </a:t>
            </a:r>
            <a:r>
              <a:rPr lang="en-US" dirty="0" err="1" smtClean="0">
                <a:latin typeface="+mn-lt"/>
              </a:rPr>
              <a:t>anni</a:t>
            </a:r>
            <a:endParaRPr lang="en-US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066" y="3769243"/>
            <a:ext cx="4724400" cy="266841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Chassis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altezza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2U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da rack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con 6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alloggiamenti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(6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dischi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fissi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)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smtClean="0">
                <a:latin typeface="Calibri" pitchFamily="34" charset="0"/>
              </a:rPr>
              <a:t>Windows </a:t>
            </a:r>
            <a:r>
              <a:rPr lang="en-US" altLang="zh-TW" dirty="0">
                <a:latin typeface="Calibri" pitchFamily="34" charset="0"/>
              </a:rPr>
              <a:t>Embedded 7 Standard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o Linux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con PROMISE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RAID engine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Rumore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inferiore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a 45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dB 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Processore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Intel </a:t>
            </a:r>
            <a:r>
              <a:rPr lang="en-US" altLang="zh-TW" dirty="0" err="1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BayTrail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(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Celeron J-1900)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Memoria 8GB DDRIII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64GB mSATA DOM 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Uscita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Video D-Sub e HDMI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2065" y="3769243"/>
            <a:ext cx="5465135" cy="247451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2 x 1GbE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4 x USB 3.0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2 x USB 2.0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2 x 3.5mm audio jack</a:t>
            </a:r>
            <a:endParaRPr lang="en-US" altLang="zh-TW" dirty="0">
              <a:solidFill>
                <a:srgbClr val="0000FF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Alimentatore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 ATX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singolo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 da 250W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Indicatori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 a LED di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stato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 Power e Hard Disk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Dimensione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: 88.2(A)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x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440(L)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x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400(P)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mm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Espansione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tramite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iSCSI</a:t>
            </a:r>
            <a:endParaRPr lang="zh-TW" altLang="en-US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 rot="1085103">
            <a:off x="10214629" y="1356808"/>
            <a:ext cx="1663331" cy="32423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CA" sz="1400" b="1" dirty="0"/>
              <a:t>New</a:t>
            </a:r>
            <a:endParaRPr lang="nl-NL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44" y="1919928"/>
            <a:ext cx="5700291" cy="20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644686" y="1196975"/>
            <a:ext cx="8691675" cy="555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3" rIns="91418" bIns="45713"/>
          <a:lstStyle/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6 </a:t>
            </a:r>
            <a:r>
              <a:rPr lang="en-US" altLang="zh-TW" sz="1700" dirty="0" err="1" smtClean="0">
                <a:latin typeface="Calibri" pitchFamily="34" charset="0"/>
              </a:rPr>
              <a:t>Alloggiamenti</a:t>
            </a:r>
            <a:r>
              <a:rPr lang="en-US" altLang="zh-TW" sz="1700" dirty="0" smtClean="0">
                <a:latin typeface="Calibri" pitchFamily="34" charset="0"/>
              </a:rPr>
              <a:t>, chassis da 2U, </a:t>
            </a:r>
            <a:r>
              <a:rPr lang="en-US" altLang="zh-TW" sz="1700" dirty="0" err="1" smtClean="0">
                <a:latin typeface="Calibri" pitchFamily="34" charset="0"/>
              </a:rPr>
              <a:t>montaggio</a:t>
            </a:r>
            <a:r>
              <a:rPr lang="en-US" altLang="zh-TW" sz="1700" dirty="0" smtClean="0">
                <a:latin typeface="Calibri" pitchFamily="34" charset="0"/>
              </a:rPr>
              <a:t> a rack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Windows Embedded 7 Standard </a:t>
            </a:r>
            <a:r>
              <a:rPr lang="en-US" altLang="zh-TW" sz="1700" dirty="0" smtClean="0">
                <a:latin typeface="Calibri" pitchFamily="34" charset="0"/>
              </a:rPr>
              <a:t>o </a:t>
            </a:r>
            <a:r>
              <a:rPr lang="en-US" altLang="zh-TW" sz="1700" dirty="0">
                <a:latin typeface="Calibri" pitchFamily="34" charset="0"/>
              </a:rPr>
              <a:t>Windows Server 2012 R2 Standard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400" i="1" dirty="0" err="1" smtClean="0">
                <a:latin typeface="Calibri" pitchFamily="34" charset="0"/>
              </a:rPr>
              <a:t>Opzione</a:t>
            </a:r>
            <a:r>
              <a:rPr lang="en-US" altLang="zh-TW" sz="1400" i="1" dirty="0" smtClean="0">
                <a:latin typeface="Calibri" pitchFamily="34" charset="0"/>
              </a:rPr>
              <a:t> </a:t>
            </a:r>
            <a:r>
              <a:rPr lang="en-US" altLang="zh-TW" sz="1400" i="1" dirty="0">
                <a:latin typeface="Calibri" pitchFamily="34" charset="0"/>
              </a:rPr>
              <a:t>1</a:t>
            </a:r>
            <a:r>
              <a:rPr lang="en-US" altLang="zh-TW" sz="1700" i="1" dirty="0">
                <a:latin typeface="Calibri" pitchFamily="34" charset="0"/>
              </a:rPr>
              <a:t>:</a:t>
            </a:r>
            <a:r>
              <a:rPr lang="en-US" altLang="zh-TW" sz="1700" dirty="0">
                <a:latin typeface="Calibri" pitchFamily="34" charset="0"/>
              </a:rPr>
              <a:t> </a:t>
            </a:r>
            <a:r>
              <a:rPr lang="en-US" altLang="zh-TW" sz="1700" dirty="0" err="1" smtClean="0">
                <a:latin typeface="Calibri" pitchFamily="34" charset="0"/>
              </a:rPr>
              <a:t>Processore</a:t>
            </a:r>
            <a:r>
              <a:rPr lang="en-US" altLang="zh-TW" sz="1700" dirty="0" smtClean="0">
                <a:latin typeface="Calibri" pitchFamily="34" charset="0"/>
              </a:rPr>
              <a:t> Intel </a:t>
            </a:r>
            <a:r>
              <a:rPr lang="en-US" altLang="zh-TW" sz="1700" dirty="0">
                <a:latin typeface="Calibri" pitchFamily="34" charset="0"/>
              </a:rPr>
              <a:t>Core i3 </a:t>
            </a:r>
            <a:r>
              <a:rPr lang="en-US" altLang="zh-TW" sz="1700" dirty="0" smtClean="0">
                <a:latin typeface="Calibri" pitchFamily="34" charset="0"/>
              </a:rPr>
              <a:t>(</a:t>
            </a:r>
            <a:r>
              <a:rPr lang="en-US" altLang="zh-TW" sz="1700" dirty="0">
                <a:latin typeface="Calibri" pitchFamily="34" charset="0"/>
              </a:rPr>
              <a:t>Dual-core, 4 Threads)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400" i="1" dirty="0" err="1" smtClean="0">
                <a:latin typeface="Calibri" pitchFamily="34" charset="0"/>
              </a:rPr>
              <a:t>Opzione</a:t>
            </a:r>
            <a:r>
              <a:rPr lang="en-US" altLang="zh-TW" sz="1400" i="1" dirty="0" smtClean="0">
                <a:latin typeface="Calibri" pitchFamily="34" charset="0"/>
              </a:rPr>
              <a:t> </a:t>
            </a:r>
            <a:r>
              <a:rPr lang="en-US" altLang="zh-TW" sz="1400" i="1" dirty="0">
                <a:latin typeface="Calibri" pitchFamily="34" charset="0"/>
              </a:rPr>
              <a:t>2</a:t>
            </a:r>
            <a:r>
              <a:rPr lang="en-US" altLang="zh-TW" sz="1700" i="1" dirty="0">
                <a:latin typeface="Calibri" pitchFamily="34" charset="0"/>
              </a:rPr>
              <a:t>: </a:t>
            </a:r>
            <a:r>
              <a:rPr lang="en-US" altLang="zh-TW" sz="1700" dirty="0" err="1" smtClean="0">
                <a:latin typeface="Calibri" pitchFamily="34" charset="0"/>
              </a:rPr>
              <a:t>Processore</a:t>
            </a:r>
            <a:r>
              <a:rPr lang="en-US" altLang="zh-TW" sz="1700" dirty="0" smtClean="0">
                <a:latin typeface="Calibri" pitchFamily="34" charset="0"/>
              </a:rPr>
              <a:t> Xeon </a:t>
            </a:r>
            <a:r>
              <a:rPr lang="en-US" altLang="zh-TW" sz="1700" dirty="0">
                <a:latin typeface="Calibri" pitchFamily="34" charset="0"/>
              </a:rPr>
              <a:t>E3 </a:t>
            </a:r>
            <a:r>
              <a:rPr lang="en-US" altLang="zh-TW" sz="1700" dirty="0" smtClean="0">
                <a:latin typeface="Calibri" pitchFamily="34" charset="0"/>
              </a:rPr>
              <a:t>(</a:t>
            </a:r>
            <a:r>
              <a:rPr lang="en-US" altLang="zh-TW" sz="1700" dirty="0">
                <a:latin typeface="Calibri" pitchFamily="34" charset="0"/>
              </a:rPr>
              <a:t>Quad-core, 8 threads)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smtClean="0">
                <a:latin typeface="Calibri" pitchFamily="34" charset="0"/>
              </a:rPr>
              <a:t>Memoria 8GB </a:t>
            </a:r>
            <a:r>
              <a:rPr lang="en-US" altLang="zh-TW" sz="1700" dirty="0">
                <a:latin typeface="Calibri" pitchFamily="34" charset="0"/>
              </a:rPr>
              <a:t>DDR3 </a:t>
            </a:r>
            <a:r>
              <a:rPr lang="en-US" altLang="zh-TW" sz="1700" dirty="0" smtClean="0">
                <a:latin typeface="Calibri" pitchFamily="34" charset="0"/>
              </a:rPr>
              <a:t>(</a:t>
            </a:r>
            <a:r>
              <a:rPr lang="en-US" altLang="zh-TW" sz="1700" dirty="0" err="1" smtClean="0">
                <a:latin typeface="Calibri" pitchFamily="34" charset="0"/>
              </a:rPr>
              <a:t>fino</a:t>
            </a:r>
            <a:r>
              <a:rPr lang="en-US" altLang="zh-TW" sz="1700" dirty="0" smtClean="0">
                <a:latin typeface="Calibri" pitchFamily="34" charset="0"/>
              </a:rPr>
              <a:t> a </a:t>
            </a:r>
            <a:r>
              <a:rPr lang="en-US" altLang="zh-TW" sz="1700" dirty="0">
                <a:latin typeface="Calibri" pitchFamily="34" charset="0"/>
              </a:rPr>
              <a:t>16GB)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64GB </a:t>
            </a:r>
            <a:r>
              <a:rPr lang="en-US" altLang="zh-TW" sz="1700" dirty="0" err="1">
                <a:latin typeface="Calibri" pitchFamily="34" charset="0"/>
              </a:rPr>
              <a:t>mSATA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b="1" dirty="0">
                <a:latin typeface="Calibri" pitchFamily="34" charset="0"/>
              </a:rPr>
              <a:t>Promise RAID engine 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  <a:sym typeface="Calibri Bold" pitchFamily="34" charset="0"/>
              </a:rPr>
              <a:t>Alimentatore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 </a:t>
            </a:r>
            <a:r>
              <a:rPr lang="en-US" altLang="zh-TW" sz="1700" dirty="0" err="1" smtClean="0">
                <a:latin typeface="Calibri" pitchFamily="34" charset="0"/>
                <a:sym typeface="Calibri Bold" pitchFamily="34" charset="0"/>
              </a:rPr>
              <a:t>Ridondante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 3x </a:t>
            </a:r>
            <a:r>
              <a:rPr lang="en-US" altLang="zh-TW" sz="1700" dirty="0">
                <a:latin typeface="Calibri" pitchFamily="34" charset="0"/>
                <a:sym typeface="Calibri Bold" pitchFamily="34" charset="0"/>
              </a:rPr>
              <a:t>PSU, n+1 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(</a:t>
            </a:r>
            <a:r>
              <a:rPr lang="en-US" altLang="zh-TW" sz="1700" dirty="0" err="1" smtClean="0">
                <a:latin typeface="Calibri" pitchFamily="34" charset="0"/>
                <a:sym typeface="Calibri Bold" pitchFamily="34" charset="0"/>
              </a:rPr>
              <a:t>Certificato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 80 PLUS)</a:t>
            </a:r>
            <a:endParaRPr lang="en-US" altLang="zh-TW" sz="1700" dirty="0">
              <a:latin typeface="Calibri" pitchFamily="34" charset="0"/>
              <a:sym typeface="Calibri Bold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4x 1Gb Ethernet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4x USB 3.0 / 2x USB 2.0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3x </a:t>
            </a:r>
            <a:r>
              <a:rPr lang="en-US" altLang="zh-TW" sz="1700" dirty="0" smtClean="0">
                <a:latin typeface="Calibri" pitchFamily="34" charset="0"/>
              </a:rPr>
              <a:t>slot </a:t>
            </a:r>
            <a:r>
              <a:rPr lang="en-US" altLang="zh-TW" sz="1700" dirty="0" err="1" smtClean="0">
                <a:latin typeface="Calibri" pitchFamily="34" charset="0"/>
              </a:rPr>
              <a:t>PCIe</a:t>
            </a:r>
            <a:r>
              <a:rPr lang="en-US" altLang="zh-TW" sz="1700" dirty="0" smtClean="0">
                <a:latin typeface="Calibri" pitchFamily="34" charset="0"/>
              </a:rPr>
              <a:t> </a:t>
            </a:r>
            <a:r>
              <a:rPr lang="en-US" altLang="zh-TW" sz="1700" dirty="0">
                <a:latin typeface="Calibri" pitchFamily="34" charset="0"/>
              </a:rPr>
              <a:t>HBA </a:t>
            </a:r>
            <a:r>
              <a:rPr lang="en-US" altLang="zh-TW" sz="1700" dirty="0" smtClean="0">
                <a:latin typeface="Calibri" pitchFamily="34" charset="0"/>
              </a:rPr>
              <a:t>(basso </a:t>
            </a:r>
            <a:r>
              <a:rPr lang="en-US" altLang="zh-TW" sz="1700" dirty="0" err="1" smtClean="0">
                <a:latin typeface="Calibri" pitchFamily="34" charset="0"/>
              </a:rPr>
              <a:t>profilo</a:t>
            </a:r>
            <a:r>
              <a:rPr lang="en-US" altLang="zh-TW" sz="1700" dirty="0" smtClean="0">
                <a:latin typeface="Calibri" pitchFamily="34" charset="0"/>
              </a:rPr>
              <a:t>)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</a:rPr>
              <a:t>Espansione</a:t>
            </a:r>
            <a:r>
              <a:rPr lang="en-US" altLang="zh-TW" sz="1700" dirty="0" smtClean="0">
                <a:latin typeface="Calibri" pitchFamily="34" charset="0"/>
              </a:rPr>
              <a:t> </a:t>
            </a:r>
            <a:r>
              <a:rPr lang="en-US" altLang="zh-TW" sz="1700" dirty="0" err="1" smtClean="0">
                <a:latin typeface="Calibri" pitchFamily="34" charset="0"/>
              </a:rPr>
              <a:t>tramite</a:t>
            </a:r>
            <a:r>
              <a:rPr lang="en-US" altLang="zh-TW" sz="1700" dirty="0" smtClean="0">
                <a:latin typeface="Calibri" pitchFamily="34" charset="0"/>
              </a:rPr>
              <a:t> iSCSI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smtClean="0">
                <a:latin typeface="Calibri" pitchFamily="34" charset="0"/>
              </a:rPr>
              <a:t>Decoder H.264 </a:t>
            </a:r>
            <a:r>
              <a:rPr lang="en-US" altLang="zh-TW" sz="1700" dirty="0" err="1" smtClean="0">
                <a:latin typeface="Calibri" pitchFamily="34" charset="0"/>
              </a:rPr>
              <a:t>integrato</a:t>
            </a:r>
            <a:r>
              <a:rPr lang="en-US" altLang="zh-TW" sz="1700" dirty="0" smtClean="0">
                <a:latin typeface="Calibri" pitchFamily="34" charset="0"/>
              </a:rPr>
              <a:t> da 40Mbps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</a:rPr>
              <a:t>Uscite</a:t>
            </a:r>
            <a:r>
              <a:rPr lang="en-US" altLang="zh-TW" sz="1700" dirty="0" smtClean="0">
                <a:latin typeface="Calibri" pitchFamily="34" charset="0"/>
              </a:rPr>
              <a:t> video VGA </a:t>
            </a:r>
            <a:r>
              <a:rPr lang="en-US" altLang="zh-TW" sz="1700" dirty="0">
                <a:latin typeface="Calibri" pitchFamily="34" charset="0"/>
              </a:rPr>
              <a:t>&amp;</a:t>
            </a:r>
            <a:r>
              <a:rPr lang="en-US" altLang="zh-TW" sz="1700" dirty="0" smtClean="0">
                <a:latin typeface="Calibri" pitchFamily="34" charset="0"/>
              </a:rPr>
              <a:t>HDMI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Audio In/Out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</a:rPr>
              <a:t>Connettori</a:t>
            </a:r>
            <a:r>
              <a:rPr lang="en-US" altLang="zh-TW" sz="1700" dirty="0" smtClean="0">
                <a:latin typeface="Calibri" pitchFamily="34" charset="0"/>
              </a:rPr>
              <a:t> per I/O</a:t>
            </a:r>
            <a:endParaRPr lang="en-US" altLang="zh-TW" sz="1700" dirty="0">
              <a:latin typeface="Calibri" pitchFamily="34" charset="0"/>
            </a:endParaRPr>
          </a:p>
        </p:txBody>
      </p:sp>
      <p:pic>
        <p:nvPicPr>
          <p:cNvPr id="114690" name="Picture 2" descr="C:\Users\eddie.huang\Data\Promise System\VESS\VessAPP\2000\Photos\Front\Vess A2200_pespR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28" y="2880246"/>
            <a:ext cx="5923620" cy="18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eddie.huang\Data\Promise System\VESS\VessAPP\2000\Photos\Rear\Vess A2200_rear_w IO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00" y="4732289"/>
            <a:ext cx="72009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/>
          </p:cNvSpPr>
          <p:nvPr/>
        </p:nvSpPr>
        <p:spPr bwMode="auto">
          <a:xfrm>
            <a:off x="3" y="308341"/>
            <a:ext cx="8989582" cy="7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7948" tIns="71992" rIns="91430" bIns="45715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zh-TW" sz="3900" b="1" spc="300" dirty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r>
              <a:rPr lang="en-US" altLang="zh-TW" sz="3900" b="1" spc="300" dirty="0" err="1">
                <a:solidFill>
                  <a:schemeClr val="bg1"/>
                </a:solidFill>
                <a:latin typeface="Calibri" pitchFamily="34" charset="0"/>
                <a:cs typeface="+mn-cs"/>
              </a:rPr>
              <a:t>Vess</a:t>
            </a:r>
            <a:r>
              <a:rPr lang="en-US" altLang="zh-TW" sz="3900" b="1" spc="300" dirty="0">
                <a:solidFill>
                  <a:schemeClr val="bg1"/>
                </a:solidFill>
                <a:latin typeface="Calibri" pitchFamily="34" charset="0"/>
                <a:cs typeface="+mn-cs"/>
              </a:rPr>
              <a:t> A2210 </a:t>
            </a:r>
            <a:r>
              <a:rPr lang="en-US" altLang="zh-TW" sz="3900" b="1" spc="300" dirty="0" err="1">
                <a:solidFill>
                  <a:schemeClr val="bg1"/>
                </a:solidFill>
                <a:latin typeface="Calibri" pitchFamily="34" charset="0"/>
              </a:rPr>
              <a:t>caratteristiche</a:t>
            </a:r>
            <a:endParaRPr lang="en-US" altLang="zh-TW" sz="3900" b="1" spc="3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4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3" y="289214"/>
            <a:ext cx="7454284" cy="7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7948" tIns="71992" rIns="91430" bIns="45715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zh-TW" sz="3900" b="1" spc="300" dirty="0">
                <a:solidFill>
                  <a:schemeClr val="bg1"/>
                </a:solidFill>
                <a:latin typeface="Calibri" pitchFamily="34" charset="0"/>
                <a:cs typeface="+mn-cs"/>
              </a:rPr>
              <a:t>Vess A3340 </a:t>
            </a:r>
            <a:r>
              <a:rPr lang="en-US" altLang="zh-TW" sz="3900" b="1" spc="30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Caratteristiche</a:t>
            </a:r>
            <a:r>
              <a:rPr lang="en-US" altLang="zh-TW" sz="3900" b="1" spc="30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endParaRPr lang="en-US" altLang="zh-TW" sz="3900" b="1" spc="300" dirty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26" y="624722"/>
            <a:ext cx="6096012" cy="2255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065" y="1254390"/>
            <a:ext cx="5769923" cy="120031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n-lt"/>
              </a:rPr>
              <a:t>Ideale</a:t>
            </a:r>
            <a:r>
              <a:rPr lang="en-US" dirty="0" smtClean="0">
                <a:latin typeface="+mn-lt"/>
              </a:rPr>
              <a:t> per </a:t>
            </a:r>
            <a:r>
              <a:rPr lang="en-US" dirty="0" err="1" smtClean="0">
                <a:latin typeface="+mn-lt"/>
              </a:rPr>
              <a:t>siti</a:t>
            </a:r>
            <a:r>
              <a:rPr lang="en-US" dirty="0" smtClean="0">
                <a:latin typeface="+mn-lt"/>
              </a:rPr>
              <a:t> di media </a:t>
            </a:r>
            <a:r>
              <a:rPr lang="en-US" dirty="0" err="1" smtClean="0">
                <a:latin typeface="+mn-lt"/>
              </a:rPr>
              <a:t>dimensione</a:t>
            </a:r>
            <a:endParaRPr lang="en-US" dirty="0">
              <a:latin typeface="+mn-lt"/>
            </a:endParaRPr>
          </a:p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n-lt"/>
              </a:rPr>
              <a:t>Perfetto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fino</a:t>
            </a:r>
            <a:r>
              <a:rPr lang="en-US" dirty="0" smtClean="0">
                <a:latin typeface="+mn-lt"/>
              </a:rPr>
              <a:t> a 80 </a:t>
            </a:r>
            <a:r>
              <a:rPr lang="en-US" dirty="0" err="1" smtClean="0">
                <a:latin typeface="+mn-lt"/>
              </a:rPr>
              <a:t>telecamere</a:t>
            </a:r>
            <a:r>
              <a:rPr lang="en-US" dirty="0" smtClean="0">
                <a:latin typeface="+mn-lt"/>
              </a:rPr>
              <a:t> IP</a:t>
            </a:r>
            <a:endParaRPr lang="en-US" dirty="0">
              <a:latin typeface="+mn-lt"/>
            </a:endParaRPr>
          </a:p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n-lt"/>
              </a:rPr>
              <a:t>Soluzione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pronta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all’uso</a:t>
            </a:r>
            <a:endParaRPr lang="en-US" dirty="0" smtClean="0">
              <a:latin typeface="+mn-lt"/>
            </a:endParaRPr>
          </a:p>
          <a:p>
            <a:pPr marL="285718" indent="-285718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3 </a:t>
            </a:r>
            <a:r>
              <a:rPr lang="en-US" dirty="0" err="1" smtClean="0">
                <a:latin typeface="+mn-lt"/>
              </a:rPr>
              <a:t>anni</a:t>
            </a:r>
            <a:r>
              <a:rPr lang="en-US" dirty="0" smtClean="0">
                <a:latin typeface="+mn-lt"/>
              </a:rPr>
              <a:t> di </a:t>
            </a:r>
            <a:r>
              <a:rPr lang="en-US" dirty="0" err="1" smtClean="0">
                <a:latin typeface="+mn-lt"/>
              </a:rPr>
              <a:t>garanzia</a:t>
            </a:r>
            <a:r>
              <a:rPr lang="en-US" dirty="0" smtClean="0">
                <a:latin typeface="+mn-lt"/>
              </a:rPr>
              <a:t> – </a:t>
            </a:r>
            <a:r>
              <a:rPr lang="en-US" dirty="0" err="1" smtClean="0">
                <a:latin typeface="+mn-lt"/>
              </a:rPr>
              <a:t>estendibile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fino</a:t>
            </a:r>
            <a:r>
              <a:rPr lang="en-US" dirty="0" smtClean="0">
                <a:latin typeface="+mn-lt"/>
              </a:rPr>
              <a:t> a 5 </a:t>
            </a:r>
            <a:r>
              <a:rPr lang="en-US" dirty="0" err="1" smtClean="0">
                <a:latin typeface="+mn-lt"/>
              </a:rPr>
              <a:t>anni</a:t>
            </a:r>
            <a:endParaRPr lang="en-US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066" y="3769243"/>
            <a:ext cx="4724400" cy="266841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Chassis da 2U per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montaggio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a rack, 8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Alloggiamenti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(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8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Dischi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SATA)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latin typeface="Calibri" pitchFamily="34" charset="0"/>
              </a:rPr>
              <a:t>Windows Embedded 7 Standard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o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Linux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con PROMISE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RAID engine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Rumore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inferiore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a 45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dB 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Processore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Intel </a:t>
            </a:r>
            <a:r>
              <a:rPr lang="en-US" altLang="zh-TW" dirty="0" err="1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Skylake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(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E3-1225 v5)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Memoria 8GB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DDR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IV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64GB M.2 DOM 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Uscita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Video Display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port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e HDMI 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0020" y="3800475"/>
            <a:ext cx="5465135" cy="216981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2 x 1GbE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6 x USB 3.0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2 x USB 2.0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3 x 3.5mm audio jack</a:t>
            </a:r>
            <a:endParaRPr lang="en-US" altLang="zh-TW" dirty="0">
              <a:solidFill>
                <a:srgbClr val="0000FF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Indicatori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 a LED di </a:t>
            </a:r>
            <a:r>
              <a:rPr lang="en-US" altLang="zh-TW" dirty="0" err="1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stato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 Power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  <a:sym typeface="Calibri Bold" pitchFamily="34" charset="0"/>
              </a:rPr>
              <a:t>e Hard Disk</a:t>
            </a:r>
            <a:endParaRPr lang="en-US" altLang="zh-TW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Dimensione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: 88.2(A)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x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440(L)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x 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410(P) </a:t>
            </a:r>
            <a:r>
              <a:rPr lang="en-US" altLang="zh-TW" dirty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mm</a:t>
            </a:r>
          </a:p>
          <a:p>
            <a:pPr marL="342862" indent="-342862" defTabSz="9143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Espansione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</a:t>
            </a:r>
            <a:r>
              <a:rPr lang="en-US" altLang="zh-TW" dirty="0" err="1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tramite</a:t>
            </a:r>
            <a:r>
              <a:rPr lang="en-US" altLang="zh-TW" dirty="0" smtClean="0">
                <a:solidFill>
                  <a:prstClr val="black"/>
                </a:solidFill>
                <a:latin typeface="Calibri" pitchFamily="34" charset="0"/>
                <a:ea typeface="新細明體" charset="-120"/>
              </a:rPr>
              <a:t> iSCSI</a:t>
            </a:r>
            <a:endParaRPr lang="zh-TW" altLang="en-US" dirty="0">
              <a:solidFill>
                <a:prstClr val="black"/>
              </a:solidFill>
              <a:latin typeface="Calibri" pitchFamily="34" charset="0"/>
              <a:ea typeface="新細明體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 rot="20690976">
            <a:off x="5901470" y="1261242"/>
            <a:ext cx="1360968" cy="32423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CA" sz="1400" b="1" dirty="0"/>
              <a:t>New</a:t>
            </a:r>
            <a:endParaRPr lang="nl-NL" sz="1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16" y="1988522"/>
            <a:ext cx="5887914" cy="20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501230" y="1196977"/>
            <a:ext cx="8835131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3" rIns="91418" bIns="45713"/>
          <a:lstStyle/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smtClean="0">
                <a:latin typeface="Calibri" pitchFamily="34" charset="0"/>
              </a:rPr>
              <a:t>Chassis da 3U per </a:t>
            </a:r>
            <a:r>
              <a:rPr lang="en-US" altLang="zh-TW" sz="1700" dirty="0" err="1" smtClean="0">
                <a:latin typeface="Calibri" pitchFamily="34" charset="0"/>
              </a:rPr>
              <a:t>montaggio</a:t>
            </a:r>
            <a:r>
              <a:rPr lang="en-US" altLang="zh-TW" sz="1700" dirty="0" smtClean="0">
                <a:latin typeface="Calibri" pitchFamily="34" charset="0"/>
              </a:rPr>
              <a:t> a rack, 16 </a:t>
            </a:r>
            <a:r>
              <a:rPr lang="en-US" altLang="zh-TW" sz="1700" dirty="0" err="1" smtClean="0">
                <a:latin typeface="Calibri" pitchFamily="34" charset="0"/>
              </a:rPr>
              <a:t>Alloggiamenti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Windows Embedded 7 Standard </a:t>
            </a:r>
            <a:r>
              <a:rPr lang="en-US" altLang="zh-TW" sz="1700" dirty="0" smtClean="0">
                <a:latin typeface="Calibri" pitchFamily="34" charset="0"/>
              </a:rPr>
              <a:t>o </a:t>
            </a:r>
            <a:r>
              <a:rPr lang="en-US" altLang="zh-TW" sz="1700" dirty="0">
                <a:latin typeface="Calibri" pitchFamily="34" charset="0"/>
              </a:rPr>
              <a:t>Windows Server 2012 R2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</a:rPr>
              <a:t>Processore</a:t>
            </a:r>
            <a:r>
              <a:rPr lang="en-US" altLang="zh-TW" sz="1700" dirty="0" smtClean="0">
                <a:latin typeface="Calibri" pitchFamily="34" charset="0"/>
              </a:rPr>
              <a:t> Intel </a:t>
            </a:r>
            <a:r>
              <a:rPr lang="en-US" altLang="zh-TW" sz="1700" dirty="0">
                <a:latin typeface="Calibri" pitchFamily="34" charset="0"/>
              </a:rPr>
              <a:t>Xeon E3 </a:t>
            </a:r>
            <a:r>
              <a:rPr lang="en-US" altLang="zh-TW" sz="1700" dirty="0" smtClean="0">
                <a:latin typeface="Calibri" pitchFamily="34" charset="0"/>
              </a:rPr>
              <a:t>(</a:t>
            </a:r>
            <a:r>
              <a:rPr lang="en-US" altLang="zh-TW" sz="1700" dirty="0">
                <a:latin typeface="Calibri" pitchFamily="34" charset="0"/>
              </a:rPr>
              <a:t>quad-core, 8 threads)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smtClean="0">
                <a:latin typeface="Calibri" pitchFamily="34" charset="0"/>
              </a:rPr>
              <a:t>Memoria 8GB </a:t>
            </a:r>
            <a:r>
              <a:rPr lang="en-US" altLang="zh-TW" sz="1700" dirty="0">
                <a:latin typeface="Calibri" pitchFamily="34" charset="0"/>
              </a:rPr>
              <a:t>DDR3 </a:t>
            </a:r>
            <a:r>
              <a:rPr lang="en-US" altLang="zh-TW" sz="1700" dirty="0" smtClean="0">
                <a:latin typeface="Calibri" pitchFamily="34" charset="0"/>
              </a:rPr>
              <a:t>(</a:t>
            </a:r>
            <a:r>
              <a:rPr lang="en-US" altLang="zh-TW" sz="1700" dirty="0" err="1" smtClean="0">
                <a:latin typeface="Calibri" pitchFamily="34" charset="0"/>
              </a:rPr>
              <a:t>fino</a:t>
            </a:r>
            <a:r>
              <a:rPr lang="en-US" altLang="zh-TW" sz="1700" dirty="0" smtClean="0">
                <a:latin typeface="Calibri" pitchFamily="34" charset="0"/>
              </a:rPr>
              <a:t> a 16GB</a:t>
            </a:r>
            <a:r>
              <a:rPr lang="en-US" altLang="zh-TW" sz="1700" dirty="0">
                <a:latin typeface="Calibri" pitchFamily="34" charset="0"/>
              </a:rPr>
              <a:t>)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64GB </a:t>
            </a:r>
            <a:r>
              <a:rPr lang="en-US" altLang="zh-TW" sz="1700" dirty="0" err="1">
                <a:latin typeface="Calibri" pitchFamily="34" charset="0"/>
              </a:rPr>
              <a:t>mSATA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b="1" dirty="0">
                <a:latin typeface="Calibri" pitchFamily="34" charset="0"/>
              </a:rPr>
              <a:t>Promise RAID engine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>
                <a:latin typeface="Calibri" pitchFamily="34" charset="0"/>
                <a:sym typeface="Calibri Bold" pitchFamily="34" charset="0"/>
              </a:rPr>
              <a:t>Alimentatore</a:t>
            </a:r>
            <a:r>
              <a:rPr lang="en-US" altLang="zh-TW" sz="1700" dirty="0">
                <a:latin typeface="Calibri" pitchFamily="34" charset="0"/>
                <a:sym typeface="Calibri Bold" pitchFamily="34" charset="0"/>
              </a:rPr>
              <a:t> </a:t>
            </a:r>
            <a:r>
              <a:rPr lang="en-US" altLang="zh-TW" sz="1700" dirty="0" err="1">
                <a:latin typeface="Calibri" pitchFamily="34" charset="0"/>
                <a:sym typeface="Calibri Bold" pitchFamily="34" charset="0"/>
              </a:rPr>
              <a:t>Ridondante</a:t>
            </a:r>
            <a:r>
              <a:rPr lang="en-US" altLang="zh-TW" sz="1700" dirty="0">
                <a:latin typeface="Calibri" pitchFamily="34" charset="0"/>
                <a:sym typeface="Calibri Bold" pitchFamily="34" charset="0"/>
              </a:rPr>
              <a:t> 3x PSU, n+1 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(</a:t>
            </a:r>
            <a:r>
              <a:rPr lang="en-US" altLang="zh-TW" sz="1700" dirty="0" err="1" smtClean="0">
                <a:latin typeface="Calibri" pitchFamily="34" charset="0"/>
                <a:sym typeface="Calibri Bold" pitchFamily="34" charset="0"/>
              </a:rPr>
              <a:t>Certificato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 80 PLUS)</a:t>
            </a:r>
            <a:endParaRPr lang="en-US" altLang="zh-TW" sz="1700" dirty="0">
              <a:latin typeface="Calibri" pitchFamily="34" charset="0"/>
              <a:sym typeface="Calibri Bold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4 x 1Gb Ethernet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4 x USB 2.0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4x </a:t>
            </a:r>
            <a:r>
              <a:rPr lang="en-US" altLang="zh-TW" sz="1700" dirty="0" smtClean="0">
                <a:latin typeface="Calibri" pitchFamily="34" charset="0"/>
              </a:rPr>
              <a:t>slot </a:t>
            </a:r>
            <a:r>
              <a:rPr lang="en-US" altLang="zh-TW" sz="1700" dirty="0" err="1" smtClean="0">
                <a:latin typeface="Calibri" pitchFamily="34" charset="0"/>
              </a:rPr>
              <a:t>PCIe</a:t>
            </a:r>
            <a:r>
              <a:rPr lang="en-US" altLang="zh-TW" sz="1700" dirty="0" smtClean="0">
                <a:latin typeface="Calibri" pitchFamily="34" charset="0"/>
              </a:rPr>
              <a:t> </a:t>
            </a:r>
            <a:r>
              <a:rPr lang="en-US" altLang="zh-TW" sz="1700" dirty="0">
                <a:latin typeface="Calibri" pitchFamily="34" charset="0"/>
              </a:rPr>
              <a:t>HBA </a:t>
            </a:r>
            <a:r>
              <a:rPr lang="en-US" altLang="zh-TW" sz="1700" dirty="0" smtClean="0">
                <a:latin typeface="Calibri" pitchFamily="34" charset="0"/>
              </a:rPr>
              <a:t>(</a:t>
            </a:r>
            <a:r>
              <a:rPr lang="en-US" altLang="zh-TW" sz="1700" dirty="0" err="1" smtClean="0">
                <a:latin typeface="Calibri" pitchFamily="34" charset="0"/>
              </a:rPr>
              <a:t>pieno</a:t>
            </a:r>
            <a:r>
              <a:rPr lang="en-US" altLang="zh-TW" sz="1700" dirty="0" smtClean="0">
                <a:latin typeface="Calibri" pitchFamily="34" charset="0"/>
              </a:rPr>
              <a:t> </a:t>
            </a:r>
            <a:r>
              <a:rPr lang="en-US" altLang="zh-TW" sz="1700" dirty="0" err="1" smtClean="0">
                <a:latin typeface="Calibri" pitchFamily="34" charset="0"/>
              </a:rPr>
              <a:t>profilo</a:t>
            </a:r>
            <a:r>
              <a:rPr lang="en-US" altLang="zh-TW" sz="1700" dirty="0" smtClean="0">
                <a:latin typeface="Calibri" pitchFamily="34" charset="0"/>
              </a:rPr>
              <a:t>)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</a:rPr>
              <a:t>Espansione</a:t>
            </a:r>
            <a:r>
              <a:rPr lang="en-US" altLang="zh-TW" sz="1700" dirty="0" smtClean="0">
                <a:latin typeface="Calibri" pitchFamily="34" charset="0"/>
              </a:rPr>
              <a:t> </a:t>
            </a:r>
            <a:r>
              <a:rPr lang="en-US" altLang="zh-TW" sz="1700" dirty="0" err="1" smtClean="0">
                <a:latin typeface="Calibri" pitchFamily="34" charset="0"/>
              </a:rPr>
              <a:t>tramite</a:t>
            </a:r>
            <a:r>
              <a:rPr lang="en-US" altLang="zh-TW" sz="1700" dirty="0" smtClean="0">
                <a:latin typeface="Calibri" pitchFamily="34" charset="0"/>
              </a:rPr>
              <a:t> iSCSI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>
                <a:latin typeface="Calibri" pitchFamily="34" charset="0"/>
              </a:rPr>
              <a:t>Decoder H.264 </a:t>
            </a:r>
            <a:r>
              <a:rPr lang="en-US" altLang="zh-TW" sz="1700" dirty="0" err="1">
                <a:latin typeface="Calibri" pitchFamily="34" charset="0"/>
              </a:rPr>
              <a:t>integrato</a:t>
            </a:r>
            <a:r>
              <a:rPr lang="en-US" altLang="zh-TW" sz="1700" dirty="0">
                <a:latin typeface="Calibri" pitchFamily="34" charset="0"/>
              </a:rPr>
              <a:t> da 40Mbps</a:t>
            </a:r>
            <a:endParaRPr lang="en-US" altLang="zh-TW" sz="1700" dirty="0" smtClean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</a:rPr>
              <a:t>Uscita</a:t>
            </a:r>
            <a:r>
              <a:rPr lang="en-US" altLang="zh-TW" sz="1700" dirty="0" smtClean="0">
                <a:latin typeface="Calibri" pitchFamily="34" charset="0"/>
              </a:rPr>
              <a:t> video VGA e HDMI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smtClean="0">
                <a:latin typeface="Calibri" pitchFamily="34" charset="0"/>
              </a:rPr>
              <a:t>Audio </a:t>
            </a:r>
            <a:r>
              <a:rPr lang="en-US" altLang="zh-TW" sz="1700" dirty="0">
                <a:latin typeface="Calibri" pitchFamily="34" charset="0"/>
              </a:rPr>
              <a:t>In/Out</a:t>
            </a: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</a:rPr>
              <a:t>Connettorei</a:t>
            </a:r>
            <a:r>
              <a:rPr lang="en-US" altLang="zh-TW" sz="1700" dirty="0" smtClean="0">
                <a:latin typeface="Calibri" pitchFamily="34" charset="0"/>
              </a:rPr>
              <a:t> per I/O</a:t>
            </a:r>
            <a:endParaRPr lang="en-US" altLang="zh-TW" sz="1700" dirty="0">
              <a:latin typeface="Calibri" pitchFamily="34" charset="0"/>
            </a:endParaRPr>
          </a:p>
          <a:p>
            <a:pPr marL="342812" indent="-342812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zh-TW" sz="1700" dirty="0" err="1" smtClean="0">
                <a:latin typeface="Calibri" pitchFamily="34" charset="0"/>
                <a:sym typeface="Calibri Bold" pitchFamily="34" charset="0"/>
              </a:rPr>
              <a:t>Indicatori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 di </a:t>
            </a:r>
            <a:r>
              <a:rPr lang="en-US" altLang="zh-TW" sz="1700" dirty="0" err="1" smtClean="0">
                <a:latin typeface="Calibri" pitchFamily="34" charset="0"/>
                <a:sym typeface="Calibri Bold" pitchFamily="34" charset="0"/>
              </a:rPr>
              <a:t>stato</a:t>
            </a:r>
            <a:r>
              <a:rPr lang="en-US" altLang="zh-TW" sz="1700" dirty="0" smtClean="0">
                <a:latin typeface="Calibri" pitchFamily="34" charset="0"/>
                <a:sym typeface="Calibri Bold" pitchFamily="34" charset="0"/>
              </a:rPr>
              <a:t> a LED</a:t>
            </a:r>
            <a:endParaRPr lang="en-US" altLang="zh-TW" sz="1700" dirty="0">
              <a:latin typeface="Calibri" pitchFamily="34" charset="0"/>
            </a:endParaRPr>
          </a:p>
        </p:txBody>
      </p:sp>
      <p:pic>
        <p:nvPicPr>
          <p:cNvPr id="6" name="Picture 2" descr="C:\Users\eddie.huang\Data\Promise System\VESS\VessAPP\2000\Photos\Front\Vess A2600_pespR with bezel_w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83" y="1782740"/>
            <a:ext cx="5577859" cy="26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eddie.huang\Data\Promise System\VESS\VessAPP\2000\Photos\Rear\Vess A2600_rear_w IO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27" y="4183536"/>
            <a:ext cx="72009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/>
          </p:cNvSpPr>
          <p:nvPr/>
        </p:nvSpPr>
        <p:spPr bwMode="auto">
          <a:xfrm>
            <a:off x="3" y="308341"/>
            <a:ext cx="8989582" cy="7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7948" tIns="71992" rIns="91430" bIns="45715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zh-TW" sz="3900" b="1" spc="300" dirty="0" err="1">
                <a:solidFill>
                  <a:schemeClr val="bg1"/>
                </a:solidFill>
                <a:latin typeface="Calibri" pitchFamily="34" charset="0"/>
                <a:cs typeface="+mn-cs"/>
              </a:rPr>
              <a:t>Vess</a:t>
            </a:r>
            <a:r>
              <a:rPr lang="en-US" altLang="zh-TW" sz="3900" b="1" spc="300" dirty="0">
                <a:solidFill>
                  <a:schemeClr val="bg1"/>
                </a:solidFill>
                <a:latin typeface="Calibri" pitchFamily="34" charset="0"/>
                <a:cs typeface="+mn-cs"/>
              </a:rPr>
              <a:t> A2600 </a:t>
            </a:r>
            <a:r>
              <a:rPr lang="en-US" altLang="zh-TW" sz="3900" b="1" spc="300" dirty="0" err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t>caratteristiche</a:t>
            </a:r>
            <a:r>
              <a:rPr lang="en-US" altLang="zh-TW" sz="3900" b="1" spc="300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 </a:t>
            </a:r>
            <a:endParaRPr lang="en-US" altLang="zh-TW" sz="3900" b="1" spc="300" dirty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57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77368"/>
              </p:ext>
            </p:extLst>
          </p:nvPr>
        </p:nvGraphicFramePr>
        <p:xfrm>
          <a:off x="204721" y="1278383"/>
          <a:ext cx="11789020" cy="548522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809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91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27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427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913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6004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Promise Surveillance</a:t>
                      </a:r>
                      <a:r>
                        <a:rPr lang="en-US" altLang="zh-TW" sz="1600" baseline="0" dirty="0"/>
                        <a:t>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 smtClean="0"/>
                        <a:t>Piccoli Impianti</a:t>
                      </a:r>
                      <a:endParaRPr lang="zh-TW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zh-TW" sz="1600" dirty="0" smtClean="0"/>
                        <a:t>Impianti Medi</a:t>
                      </a:r>
                      <a:endParaRPr lang="nl-NL" altLang="zh-TW" sz="1600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solidFill>
                          <a:srgbClr val="FF99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 smtClean="0"/>
                        <a:t>Impianti Grandi</a:t>
                      </a:r>
                      <a:endParaRPr lang="zh-TW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8371">
                <a:tc vMerge="1">
                  <a:txBody>
                    <a:bodyPr/>
                    <a:lstStyle/>
                    <a:p>
                      <a:pPr algn="ctr"/>
                      <a:endParaRPr lang="zh-TW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400" dirty="0"/>
                    </a:p>
                    <a:p>
                      <a:pPr algn="ctr"/>
                      <a:endParaRPr lang="en-US" altLang="zh-TW" sz="1400" dirty="0"/>
                    </a:p>
                    <a:p>
                      <a:pPr algn="ctr"/>
                      <a:r>
                        <a:rPr lang="en-US" altLang="zh-TW" sz="1400" b="1" dirty="0" err="1"/>
                        <a:t>Vess</a:t>
                      </a:r>
                      <a:r>
                        <a:rPr lang="en-US" altLang="zh-TW" sz="1400" b="1" dirty="0"/>
                        <a:t> A2330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400" dirty="0"/>
                    </a:p>
                    <a:p>
                      <a:pPr algn="ctr"/>
                      <a:endParaRPr lang="en-US" altLang="zh-TW" sz="1400" dirty="0"/>
                    </a:p>
                    <a:p>
                      <a:pPr algn="ctr"/>
                      <a:r>
                        <a:rPr lang="en-US" altLang="zh-TW" sz="1400" b="1" dirty="0" err="1"/>
                        <a:t>Vess</a:t>
                      </a:r>
                      <a:r>
                        <a:rPr lang="en-US" altLang="zh-TW" sz="1400" b="1" dirty="0"/>
                        <a:t> A2200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400" dirty="0"/>
                    </a:p>
                    <a:p>
                      <a:pPr algn="ctr"/>
                      <a:endParaRPr lang="en-US" altLang="zh-TW" sz="1400" dirty="0"/>
                    </a:p>
                    <a:p>
                      <a:pPr algn="ctr"/>
                      <a:r>
                        <a:rPr lang="en-US" altLang="zh-TW" sz="1400" b="1" dirty="0" err="1"/>
                        <a:t>Vess</a:t>
                      </a:r>
                      <a:r>
                        <a:rPr lang="en-US" altLang="zh-TW" sz="1400" b="1" dirty="0"/>
                        <a:t> A3340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dirty="0"/>
                    </a:p>
                    <a:p>
                      <a:pPr algn="ctr"/>
                      <a:endParaRPr lang="en-US" altLang="zh-TW" sz="1600" b="0" dirty="0"/>
                    </a:p>
                    <a:p>
                      <a:pPr algn="ctr"/>
                      <a:r>
                        <a:rPr lang="en-US" altLang="zh-TW" sz="1400" b="1" dirty="0" err="1"/>
                        <a:t>Vess</a:t>
                      </a:r>
                      <a:r>
                        <a:rPr lang="en-US" altLang="zh-TW" sz="1400" b="1" dirty="0"/>
                        <a:t> A2600</a:t>
                      </a:r>
                      <a:endParaRPr lang="zh-TW" altLang="en-US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69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aseline="0" dirty="0" err="1" smtClean="0"/>
                        <a:t>Numero</a:t>
                      </a:r>
                      <a:r>
                        <a:rPr lang="en-US" altLang="zh-TW" sz="1600" baseline="0" dirty="0" smtClean="0"/>
                        <a:t> </a:t>
                      </a:r>
                      <a:r>
                        <a:rPr lang="en-US" altLang="zh-TW" sz="1600" baseline="0" dirty="0" err="1" smtClean="0"/>
                        <a:t>Telecamere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baseline="0" dirty="0" smtClean="0"/>
                        <a:t>Fino a 35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 smtClean="0"/>
                        <a:t>32 – 64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zh-TW" sz="1600" dirty="0" smtClean="0">
                          <a:latin typeface="+mn-lt"/>
                        </a:rPr>
                        <a:t>Fino a </a:t>
                      </a:r>
                      <a:r>
                        <a:rPr lang="nl-NL" altLang="zh-TW" sz="1600" baseline="0" dirty="0" smtClean="0">
                          <a:latin typeface="+mn-lt"/>
                        </a:rPr>
                        <a:t>80</a:t>
                      </a:r>
                      <a:endParaRPr lang="zh-TW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zh-TW" sz="1600" dirty="0" smtClean="0"/>
                        <a:t>64 - 128</a:t>
                      </a:r>
                      <a:endParaRPr lang="zh-TW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3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 smtClean="0"/>
                        <a:t>Numero</a:t>
                      </a:r>
                      <a:r>
                        <a:rPr lang="en-US" altLang="zh-TW" sz="1600" dirty="0" smtClean="0"/>
                        <a:t> di </a:t>
                      </a:r>
                      <a:r>
                        <a:rPr lang="en-US" altLang="zh-TW" sz="1600" dirty="0" err="1" smtClean="0"/>
                        <a:t>dischi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/>
                        <a:t>6 </a:t>
                      </a:r>
                      <a:r>
                        <a:rPr lang="nl-NL" altLang="zh-TW" sz="1600" dirty="0" smtClean="0"/>
                        <a:t>Dischi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/>
                        <a:t>6 </a:t>
                      </a:r>
                      <a:r>
                        <a:rPr lang="nl-NL" altLang="zh-TW" sz="1600" dirty="0" smtClean="0"/>
                        <a:t>Dischi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zh-TW" sz="1600" dirty="0"/>
                        <a:t>8 </a:t>
                      </a:r>
                      <a:r>
                        <a:rPr lang="nl-NL" altLang="zh-TW" sz="1600" dirty="0" smtClean="0"/>
                        <a:t>Dischi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 </a:t>
                      </a:r>
                      <a:r>
                        <a:rPr lang="nl-NL" altLang="zh-TW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Dischi</a:t>
                      </a:r>
                      <a:r>
                        <a:rPr lang="nl-NL" altLang="zh-TW" sz="1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endParaRPr lang="zh-TW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36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600" dirty="0" smtClean="0"/>
                        <a:t>OS </a:t>
                      </a:r>
                      <a:r>
                        <a:rPr lang="en-US" altLang="zh-TW" sz="1600" dirty="0" err="1" smtClean="0"/>
                        <a:t>Precaricato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altLang="zh-TW" sz="1600" dirty="0"/>
                        <a:t>Win</a:t>
                      </a:r>
                      <a:r>
                        <a:rPr lang="nl-NL" altLang="zh-TW" sz="1600" baseline="0" dirty="0"/>
                        <a:t>dows Embedded Standard 7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altLang="zh-TW" sz="1600" dirty="0"/>
                        <a:t>Win</a:t>
                      </a:r>
                      <a:r>
                        <a:rPr lang="nl-NL" altLang="zh-TW" sz="1600" baseline="0" dirty="0"/>
                        <a:t> Embedded Standard 7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altLang="zh-TW" sz="1600" baseline="0" dirty="0"/>
                        <a:t>Win Server 2012 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zh-TW" sz="1600" dirty="0"/>
                        <a:t>Win</a:t>
                      </a:r>
                      <a:r>
                        <a:rPr lang="nl-NL" altLang="zh-TW" sz="1600" baseline="0" dirty="0"/>
                        <a:t>dows Embedded Standard 7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altLang="zh-TW" sz="1600" dirty="0"/>
                        <a:t>Win</a:t>
                      </a:r>
                      <a:r>
                        <a:rPr lang="nl-NL" altLang="zh-TW" sz="1600" baseline="0" dirty="0"/>
                        <a:t> Embedded Standard 7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altLang="zh-TW" sz="1600" baseline="0" dirty="0"/>
                        <a:t>Win Server 2012 </a:t>
                      </a:r>
                      <a:endParaRPr lang="zh-TW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69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 smtClean="0"/>
                        <a:t>Alimentatore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/>
                        <a:t>250W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 smtClean="0"/>
                        <a:t>Tre ridondanti 250W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350W</a:t>
                      </a:r>
                      <a:endParaRPr lang="zh-TW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 smtClean="0"/>
                        <a:t>Tre ridondanti </a:t>
                      </a:r>
                      <a:r>
                        <a:rPr lang="nl-NL" altLang="zh-TW" sz="1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250W</a:t>
                      </a:r>
                      <a:endParaRPr lang="zh-TW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6927"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dirty="0" smtClean="0"/>
                        <a:t>Banda passante (&lt;70%</a:t>
                      </a:r>
                      <a:r>
                        <a:rPr lang="nl-NL" altLang="zh-TW" sz="1600" baseline="0" dirty="0" smtClean="0"/>
                        <a:t> CPU)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b="1" dirty="0" smtClean="0"/>
                        <a:t>300Mbps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b="1" baseline="0" dirty="0" smtClean="0"/>
                        <a:t>650Mbps</a:t>
                      </a:r>
                      <a:endParaRPr lang="zh-TW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650Mbps</a:t>
                      </a:r>
                      <a:endParaRPr lang="zh-TW" alt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altLang="zh-TW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800Mbps</a:t>
                      </a:r>
                      <a:endParaRPr lang="nl-NL" altLang="zh-TW" sz="16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600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err="1" smtClean="0"/>
                        <a:t>Garanzia</a:t>
                      </a:r>
                      <a:endParaRPr lang="zh-TW" altLang="en-US" sz="16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nl-NL" altLang="zh-TW" sz="1600" dirty="0"/>
                        <a:t>3 </a:t>
                      </a:r>
                      <a:r>
                        <a:rPr lang="nl-NL" altLang="zh-TW" sz="1600" dirty="0" smtClean="0"/>
                        <a:t>anni di garanzia </a:t>
                      </a:r>
                      <a:r>
                        <a:rPr lang="nl-NL" altLang="zh-TW" sz="1600" baseline="0" dirty="0" smtClean="0"/>
                        <a:t>( possibile estenzione della garanzia di altri 2 anni </a:t>
                      </a:r>
                      <a:r>
                        <a:rPr lang="nl-NL" altLang="zh-TW" sz="1600" baseline="0" dirty="0"/>
                        <a:t>)</a:t>
                      </a:r>
                      <a:endParaRPr lang="zh-TW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2" name="Picture 2" descr="C:\Users\eddie.huang\Data\Promise System\VESS\VessAPP\2000\Photos\Front\Vess A2600_front with bezel_we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7"/>
          <a:stretch/>
        </p:blipFill>
        <p:spPr bwMode="auto">
          <a:xfrm>
            <a:off x="9874257" y="1886528"/>
            <a:ext cx="1831187" cy="61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08" y="1711050"/>
            <a:ext cx="1908787" cy="851318"/>
          </a:xfrm>
          <a:prstGeom prst="rect">
            <a:avLst/>
          </a:prstGeom>
        </p:spPr>
      </p:pic>
      <p:pic>
        <p:nvPicPr>
          <p:cNvPr id="34" name="Picture 3" descr="C:\Users\eddie.huang\Data\Promise System\VESS\VessAPP\2000\Photos\Front\Vess A2200_front_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24" y="1886528"/>
            <a:ext cx="1750109" cy="5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53" y="1732886"/>
            <a:ext cx="2022283" cy="8554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1506" y="467846"/>
            <a:ext cx="7561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800" b="1" dirty="0" err="1" smtClean="0">
                <a:solidFill>
                  <a:schemeClr val="bg1"/>
                </a:solidFill>
                <a:latin typeface="+mn-lt"/>
              </a:rPr>
              <a:t>Riepilogando</a:t>
            </a:r>
            <a:endParaRPr kumimoji="1" lang="en-US" altLang="zh-TW" sz="2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6567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/>
          </p:cNvSpPr>
          <p:nvPr/>
        </p:nvSpPr>
        <p:spPr bwMode="auto">
          <a:xfrm>
            <a:off x="310780" y="353264"/>
            <a:ext cx="779145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altLang="zh-TW" sz="2800" b="1" dirty="0" err="1">
                <a:solidFill>
                  <a:schemeClr val="bg1"/>
                </a:solidFill>
                <a:latin typeface="Calibri" charset="0"/>
                <a:ea typeface="新細明體" charset="0"/>
                <a:cs typeface="新細明體" charset="0"/>
              </a:rPr>
              <a:t>Vess</a:t>
            </a:r>
            <a:r>
              <a:rPr lang="en-US" altLang="zh-TW" sz="2800" b="1" dirty="0">
                <a:solidFill>
                  <a:schemeClr val="bg1"/>
                </a:solidFill>
                <a:latin typeface="Calibri" charset="0"/>
                <a:ea typeface="新細明體" charset="0"/>
                <a:cs typeface="新細明體" charset="0"/>
              </a:rPr>
              <a:t> A-Class Roadmap</a:t>
            </a:r>
          </a:p>
          <a:p>
            <a:pPr eaLnBrk="1" hangingPunct="1"/>
            <a:r>
              <a:rPr lang="en-US" altLang="zh-TW" sz="1400" b="1" dirty="0">
                <a:solidFill>
                  <a:schemeClr val="bg1"/>
                </a:solidFill>
                <a:latin typeface="Calibri" charset="0"/>
                <a:ea typeface="新細明體" charset="0"/>
                <a:cs typeface="新細明體" charset="0"/>
              </a:rPr>
              <a:t>NVR Storage Appliance for Network Video Recording</a:t>
            </a:r>
            <a:endParaRPr lang="zh-TW" altLang="en-US" sz="1400" b="1" dirty="0">
              <a:solidFill>
                <a:schemeClr val="bg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6147" name="矩形 24"/>
          <p:cNvSpPr>
            <a:spLocks noChangeArrowheads="1"/>
          </p:cNvSpPr>
          <p:nvPr/>
        </p:nvSpPr>
        <p:spPr bwMode="auto">
          <a:xfrm>
            <a:off x="0" y="1557339"/>
            <a:ext cx="12192000" cy="1800225"/>
          </a:xfrm>
          <a:prstGeom prst="rect">
            <a:avLst/>
          </a:prstGeom>
          <a:solidFill>
            <a:srgbClr val="B5E77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endParaRPr lang="zh-TW" altLang="en-US" sz="2000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6148" name="矩形 24"/>
          <p:cNvSpPr>
            <a:spLocks noChangeArrowheads="1"/>
          </p:cNvSpPr>
          <p:nvPr/>
        </p:nvSpPr>
        <p:spPr bwMode="auto">
          <a:xfrm>
            <a:off x="0" y="5122863"/>
            <a:ext cx="12192000" cy="1511300"/>
          </a:xfrm>
          <a:prstGeom prst="rect">
            <a:avLst/>
          </a:prstGeom>
          <a:solidFill>
            <a:srgbClr val="B5E773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endParaRPr lang="zh-TW" altLang="en-US" sz="2000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56367" y="1196975"/>
            <a:ext cx="17145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1600" dirty="0">
                <a:solidFill>
                  <a:schemeClr val="tx1"/>
                </a:solidFill>
                <a:ea typeface="微軟正黑體" pitchFamily="34" charset="-120"/>
              </a:rPr>
              <a:t>current</a:t>
            </a:r>
          </a:p>
        </p:txBody>
      </p:sp>
      <p:sp>
        <p:nvSpPr>
          <p:cNvPr id="6150" name="Line 35"/>
          <p:cNvSpPr>
            <a:spLocks noChangeShapeType="1"/>
          </p:cNvSpPr>
          <p:nvPr/>
        </p:nvSpPr>
        <p:spPr bwMode="auto">
          <a:xfrm flipV="1">
            <a:off x="4777317" y="1428750"/>
            <a:ext cx="0" cy="5256213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36"/>
          <p:cNvSpPr>
            <a:spLocks noChangeShapeType="1"/>
          </p:cNvSpPr>
          <p:nvPr/>
        </p:nvSpPr>
        <p:spPr bwMode="auto">
          <a:xfrm flipV="1">
            <a:off x="1488017" y="1412876"/>
            <a:ext cx="0" cy="5256213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37"/>
          <p:cNvSpPr>
            <a:spLocks noChangeShapeType="1"/>
          </p:cNvSpPr>
          <p:nvPr/>
        </p:nvSpPr>
        <p:spPr bwMode="auto">
          <a:xfrm flipV="1">
            <a:off x="3139017" y="1557338"/>
            <a:ext cx="0" cy="51117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44"/>
          <p:cNvSpPr>
            <a:spLocks noChangeShapeType="1"/>
          </p:cNvSpPr>
          <p:nvPr/>
        </p:nvSpPr>
        <p:spPr bwMode="auto">
          <a:xfrm flipV="1">
            <a:off x="8767233" y="1565276"/>
            <a:ext cx="0" cy="5140325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45"/>
          <p:cNvSpPr>
            <a:spLocks noChangeShapeType="1"/>
          </p:cNvSpPr>
          <p:nvPr/>
        </p:nvSpPr>
        <p:spPr bwMode="auto">
          <a:xfrm flipV="1">
            <a:off x="6752167" y="1557338"/>
            <a:ext cx="0" cy="51117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矩形 16"/>
          <p:cNvSpPr/>
          <p:nvPr/>
        </p:nvSpPr>
        <p:spPr>
          <a:xfrm>
            <a:off x="9457267" y="1196975"/>
            <a:ext cx="17145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1600" dirty="0">
                <a:solidFill>
                  <a:schemeClr val="tx1"/>
                </a:solidFill>
                <a:ea typeface="微軟正黑體" pitchFamily="34" charset="-120"/>
              </a:rPr>
              <a:t>2017</a:t>
            </a:r>
          </a:p>
        </p:txBody>
      </p:sp>
      <p:sp>
        <p:nvSpPr>
          <p:cNvPr id="8" name="矩形 16"/>
          <p:cNvSpPr/>
          <p:nvPr/>
        </p:nvSpPr>
        <p:spPr>
          <a:xfrm>
            <a:off x="5037667" y="1193683"/>
            <a:ext cx="171450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1600" dirty="0">
                <a:solidFill>
                  <a:schemeClr val="tx1"/>
                </a:solidFill>
                <a:ea typeface="微軟正黑體" pitchFamily="34" charset="-120"/>
              </a:rPr>
              <a:t>2016</a:t>
            </a:r>
          </a:p>
        </p:txBody>
      </p:sp>
      <p:sp>
        <p:nvSpPr>
          <p:cNvPr id="6157" name="Line 63"/>
          <p:cNvSpPr>
            <a:spLocks noChangeShapeType="1"/>
          </p:cNvSpPr>
          <p:nvPr/>
        </p:nvSpPr>
        <p:spPr bwMode="auto">
          <a:xfrm flipV="1">
            <a:off x="10505017" y="1573213"/>
            <a:ext cx="0" cy="511175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文字方塊 42"/>
          <p:cNvSpPr txBox="1"/>
          <p:nvPr/>
        </p:nvSpPr>
        <p:spPr>
          <a:xfrm>
            <a:off x="0" y="2206625"/>
            <a:ext cx="787896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panose="020B0600070205080204" pitchFamily="34" charset="-128"/>
                <a:cs typeface="+mn-cs"/>
              </a:rPr>
              <a:t>Small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panose="020B0600070205080204" pitchFamily="34" charset="-128"/>
                <a:cs typeface="+mn-cs"/>
              </a:rPr>
              <a:t>(16-32)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0" y="3914775"/>
            <a:ext cx="825466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panose="020B0600070205080204" pitchFamily="34" charset="-128"/>
                <a:cs typeface="+mn-cs"/>
              </a:rPr>
              <a:t>Midsize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panose="020B0600070205080204" pitchFamily="34" charset="-128"/>
                <a:cs typeface="+mn-cs"/>
              </a:rPr>
              <a:t>(32-64)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0" y="5611813"/>
            <a:ext cx="891891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panose="020B0600070205080204" pitchFamily="34" charset="-128"/>
                <a:cs typeface="+mn-cs"/>
              </a:rPr>
              <a:t>Large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 panose="020B0600070205080204" pitchFamily="34" charset="-128"/>
                <a:cs typeface="+mn-cs"/>
              </a:rPr>
              <a:t>(64-128)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1727415" y="4996515"/>
            <a:ext cx="2332567" cy="973138"/>
            <a:chOff x="2123728" y="5134446"/>
            <a:chExt cx="1749342" cy="958850"/>
          </a:xfrm>
          <a:solidFill>
            <a:srgbClr val="009900"/>
          </a:solidFill>
        </p:grpSpPr>
        <p:sp>
          <p:nvSpPr>
            <p:cNvPr id="48" name="圓角矩形 13"/>
            <p:cNvSpPr>
              <a:spLocks noChangeArrowheads="1"/>
            </p:cNvSpPr>
            <p:nvPr/>
          </p:nvSpPr>
          <p:spPr bwMode="auto">
            <a:xfrm>
              <a:off x="2123728" y="5134446"/>
              <a:ext cx="1749342" cy="958850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A2600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3U16 LFF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SATA 3Gb/s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4xGbE, WS7P/WS2012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 err="1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iSCSI</a:t>
              </a: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 Expansion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8G DDR3, 64G </a:t>
              </a:r>
              <a:r>
                <a:rPr lang="en-US" altLang="zh-TW" sz="900" dirty="0" err="1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mSATA</a:t>
              </a:r>
              <a:endPara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39972" name="Picture 2" descr="C:\Users\eddie.huang\Data\Promise System\VESS\VessAPP\2000\Photos\Front\Vess A2600_front with bezel_web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399" y="5181275"/>
              <a:ext cx="841181" cy="3876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群組 3"/>
          <p:cNvGrpSpPr>
            <a:grpSpLocks/>
          </p:cNvGrpSpPr>
          <p:nvPr/>
        </p:nvGrpSpPr>
        <p:grpSpPr bwMode="auto">
          <a:xfrm>
            <a:off x="1675520" y="3087582"/>
            <a:ext cx="2332567" cy="971550"/>
            <a:chOff x="2124273" y="3426098"/>
            <a:chExt cx="1748797" cy="957600"/>
          </a:xfrm>
          <a:solidFill>
            <a:srgbClr val="009900"/>
          </a:solidFill>
        </p:grpSpPr>
        <p:sp>
          <p:nvSpPr>
            <p:cNvPr id="51" name="圓角矩形 13"/>
            <p:cNvSpPr>
              <a:spLocks noChangeArrowheads="1"/>
            </p:cNvSpPr>
            <p:nvPr/>
          </p:nvSpPr>
          <p:spPr bwMode="auto">
            <a:xfrm>
              <a:off x="2124273" y="3426098"/>
              <a:ext cx="1748797" cy="957600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A2200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2U6 LFF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SATA 3Gb/s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4xGbE, WS7P/WS2012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 err="1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iSCSI</a:t>
              </a: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 Expansion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8G DDR3, 64G </a:t>
              </a:r>
              <a:r>
                <a:rPr lang="en-US" altLang="zh-TW" sz="900" dirty="0" err="1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mSATA</a:t>
              </a:r>
              <a:endPara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39970" name="Picture 3" descr="C:\Users\eddie.huang\Data\Promise System\VESS\VessAPP\2000\Photos\Front\Vess A2200_front_web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129" y="3494538"/>
              <a:ext cx="840919" cy="28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67"/>
          <p:cNvGrpSpPr>
            <a:grpSpLocks/>
          </p:cNvGrpSpPr>
          <p:nvPr/>
        </p:nvGrpSpPr>
        <p:grpSpPr bwMode="auto">
          <a:xfrm>
            <a:off x="5328137" y="4392318"/>
            <a:ext cx="2494539" cy="1008000"/>
            <a:chOff x="2156385" y="3532309"/>
            <a:chExt cx="1870233" cy="957600"/>
          </a:xfrm>
          <a:solidFill>
            <a:schemeClr val="accent6">
              <a:lumMod val="75000"/>
            </a:schemeClr>
          </a:solidFill>
        </p:grpSpPr>
        <p:sp>
          <p:nvSpPr>
            <p:cNvPr id="69" name="圓角矩形 13"/>
            <p:cNvSpPr>
              <a:spLocks noChangeArrowheads="1"/>
            </p:cNvSpPr>
            <p:nvPr/>
          </p:nvSpPr>
          <p:spPr bwMode="auto">
            <a:xfrm>
              <a:off x="2156385" y="3532309"/>
              <a:ext cx="1799354" cy="957600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A3340 series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2U8 LFF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SATA 6Gb/s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2xGbE, WS7P/WS2012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iSCSI Expansion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8G DDR4, 64G DOM</a:t>
              </a:r>
            </a:p>
          </p:txBody>
        </p:sp>
        <p:pic>
          <p:nvPicPr>
            <p:cNvPr id="39964" name="Picture 3" descr="C:\Users\eddie.huang\Data\Promise System\VESS\VessAPP\2000\Photos\Front\Vess A2200_front_web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699" y="3571886"/>
              <a:ext cx="840919" cy="28596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群組 3"/>
          <p:cNvGrpSpPr>
            <a:grpSpLocks/>
          </p:cNvGrpSpPr>
          <p:nvPr/>
        </p:nvGrpSpPr>
        <p:grpSpPr bwMode="auto">
          <a:xfrm>
            <a:off x="4833900" y="2648729"/>
            <a:ext cx="2332567" cy="971550"/>
            <a:chOff x="2103047" y="3462133"/>
            <a:chExt cx="1748797" cy="957600"/>
          </a:xfrm>
          <a:solidFill>
            <a:srgbClr val="009900"/>
          </a:solidFill>
        </p:grpSpPr>
        <p:sp>
          <p:nvSpPr>
            <p:cNvPr id="72" name="圓角矩形 13"/>
            <p:cNvSpPr>
              <a:spLocks noChangeArrowheads="1"/>
            </p:cNvSpPr>
            <p:nvPr/>
          </p:nvSpPr>
          <p:spPr bwMode="auto">
            <a:xfrm>
              <a:off x="2103047" y="3462133"/>
              <a:ext cx="1748797" cy="957600"/>
            </a:xfrm>
            <a:prstGeom prst="roundRect">
              <a:avLst>
                <a:gd name="adj" fmla="val 16667"/>
              </a:avLst>
            </a:prstGeom>
            <a:solidFill>
              <a:srgbClr val="009900"/>
            </a:solidFill>
            <a:ln w="9525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A2330s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2U6 LFF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SATA 6Gb/s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2xGbE, WS7P or WS2012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 err="1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iSCSI</a:t>
              </a: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 Expansion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8G DDR3, 64G </a:t>
              </a:r>
              <a:r>
                <a:rPr lang="en-US" altLang="zh-TW" sz="900" dirty="0" err="1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mSATA</a:t>
              </a:r>
              <a:endPara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75" name="Picture 3" descr="C:\Users\eddie.huang\Data\Promise System\VESS\VessAPP\2000\Photos\Front\Vess A2200_front_web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947105" y="3491963"/>
              <a:ext cx="838016" cy="29107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" name="矩形 79"/>
          <p:cNvSpPr>
            <a:spLocks noChangeArrowheads="1"/>
          </p:cNvSpPr>
          <p:nvPr/>
        </p:nvSpPr>
        <p:spPr bwMode="auto">
          <a:xfrm>
            <a:off x="6437788" y="3302000"/>
            <a:ext cx="1056216" cy="215900"/>
          </a:xfrm>
          <a:prstGeom prst="rect">
            <a:avLst/>
          </a:prstGeom>
          <a:solidFill>
            <a:srgbClr val="92D050"/>
          </a:soli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Bay Trail</a:t>
            </a:r>
            <a:endParaRPr lang="en-GB" sz="1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3262521" y="3748088"/>
            <a:ext cx="1151467" cy="198437"/>
          </a:xfrm>
          <a:prstGeom prst="rect">
            <a:avLst/>
          </a:prstGeom>
          <a:solidFill>
            <a:srgbClr val="92D05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IvyBridge</a:t>
            </a:r>
            <a:endParaRPr lang="en-GB" sz="1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3357149" y="5673725"/>
            <a:ext cx="1151467" cy="215900"/>
          </a:xfrm>
          <a:prstGeom prst="rect">
            <a:avLst/>
          </a:prstGeom>
          <a:solidFill>
            <a:srgbClr val="92D05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IvyBridge</a:t>
            </a:r>
            <a:endParaRPr lang="en-GB" sz="14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168" name="群組 45"/>
          <p:cNvGrpSpPr>
            <a:grpSpLocks/>
          </p:cNvGrpSpPr>
          <p:nvPr/>
        </p:nvGrpSpPr>
        <p:grpSpPr bwMode="auto">
          <a:xfrm>
            <a:off x="0" y="1382853"/>
            <a:ext cx="2542117" cy="755650"/>
            <a:chOff x="5185692" y="116630"/>
            <a:chExt cx="1906588" cy="756000"/>
          </a:xfrm>
        </p:grpSpPr>
        <p:grpSp>
          <p:nvGrpSpPr>
            <p:cNvPr id="6196" name="Rectangle 65"/>
            <p:cNvGrpSpPr>
              <a:grpSpLocks/>
            </p:cNvGrpSpPr>
            <p:nvPr/>
          </p:nvGrpSpPr>
          <p:grpSpPr bwMode="auto">
            <a:xfrm>
              <a:off x="5185692" y="116630"/>
              <a:ext cx="1906588" cy="756000"/>
              <a:chOff x="323088" y="6035040"/>
              <a:chExt cx="1908048" cy="579120"/>
            </a:xfrm>
          </p:grpSpPr>
          <p:pic>
            <p:nvPicPr>
              <p:cNvPr id="6204" name="Rectangle 6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88" y="6035040"/>
                <a:ext cx="1908048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05" name="Text Box 35"/>
              <p:cNvSpPr txBox="1">
                <a:spLocks noChangeArrowheads="1"/>
              </p:cNvSpPr>
              <p:nvPr/>
            </p:nvSpPr>
            <p:spPr bwMode="auto">
              <a:xfrm>
                <a:off x="347793" y="6060797"/>
                <a:ext cx="1863973" cy="535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>
                  <a:defRPr kumimoji="1"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endParaRPr kumimoji="0" lang="en-US" altLang="zh-TW" sz="1800">
                  <a:latin typeface="Arial" charset="0"/>
                  <a:ea typeface="標楷體" charset="0"/>
                  <a:cs typeface="標楷體" charset="0"/>
                </a:endParaRPr>
              </a:p>
            </p:txBody>
          </p:sp>
        </p:grpSp>
        <p:grpSp>
          <p:nvGrpSpPr>
            <p:cNvPr id="6197" name="Text Box 66"/>
            <p:cNvGrpSpPr>
              <a:grpSpLocks/>
            </p:cNvGrpSpPr>
            <p:nvPr/>
          </p:nvGrpSpPr>
          <p:grpSpPr bwMode="auto">
            <a:xfrm>
              <a:off x="5909592" y="121395"/>
              <a:ext cx="1171575" cy="585788"/>
              <a:chOff x="1048512" y="6041136"/>
              <a:chExt cx="1170432" cy="585216"/>
            </a:xfrm>
          </p:grpSpPr>
          <p:pic>
            <p:nvPicPr>
              <p:cNvPr id="6202" name="Text Box 66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512" y="6041136"/>
                <a:ext cx="1170432" cy="585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03" name="Text Box 38"/>
              <p:cNvSpPr txBox="1">
                <a:spLocks noChangeArrowheads="1"/>
              </p:cNvSpPr>
              <p:nvPr/>
            </p:nvSpPr>
            <p:spPr bwMode="auto">
              <a:xfrm>
                <a:off x="1064372" y="6060167"/>
                <a:ext cx="1143470" cy="556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8" tIns="45709" rIns="91418" bIns="45709">
                <a:spAutoFit/>
              </a:bodyPr>
              <a:lstStyle>
                <a:lvl1pPr>
                  <a:defRPr kumimoji="1" sz="32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>
                  <a:defRPr kumimoji="1" sz="28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>
                  <a:lnSpc>
                    <a:spcPts val="1200"/>
                  </a:lnSpc>
                </a:pPr>
                <a:r>
                  <a:rPr kumimoji="0" lang="en-US" altLang="zh-TW" sz="1100" b="1" dirty="0">
                    <a:solidFill>
                      <a:srgbClr val="008000"/>
                    </a:solidFill>
                  </a:rPr>
                  <a:t>Shipping</a:t>
                </a:r>
                <a:endParaRPr kumimoji="0" lang="en-US" altLang="zh-TW" sz="1100" b="1" dirty="0">
                  <a:solidFill>
                    <a:srgbClr val="0000CC"/>
                  </a:solidFill>
                </a:endParaRPr>
              </a:p>
              <a:p>
                <a:pPr>
                  <a:lnSpc>
                    <a:spcPts val="1200"/>
                  </a:lnSpc>
                </a:pPr>
                <a:r>
                  <a:rPr kumimoji="0" lang="en-US" altLang="zh-TW" sz="1100" b="1" dirty="0">
                    <a:solidFill>
                      <a:srgbClr val="003399"/>
                    </a:solidFill>
                  </a:rPr>
                  <a:t>U/Development</a:t>
                </a:r>
              </a:p>
              <a:p>
                <a:pPr>
                  <a:lnSpc>
                    <a:spcPts val="1200"/>
                  </a:lnSpc>
                </a:pPr>
                <a:r>
                  <a:rPr kumimoji="0" lang="en-US" altLang="zh-TW" sz="1100" b="1" dirty="0"/>
                  <a:t>Conceptual</a:t>
                </a:r>
              </a:p>
            </p:txBody>
          </p:sp>
        </p:grpSp>
        <p:pic>
          <p:nvPicPr>
            <p:cNvPr id="87" name="Rectangle 68"/>
            <p:cNvPicPr>
              <a:picLocks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333330" y="372220"/>
              <a:ext cx="542925" cy="9048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" name="Rectangle 69"/>
            <p:cNvPicPr>
              <a:picLocks noChangeArrowheads="1"/>
            </p:cNvPicPr>
            <p:nvPr/>
          </p:nvPicPr>
          <p:blipFill>
            <a:blip r:embed="rId9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5330155" y="515279"/>
              <a:ext cx="549275" cy="905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0" name="Rectangle 70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155" y="227757"/>
              <a:ext cx="549275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雲朵形 56"/>
          <p:cNvSpPr>
            <a:spLocks/>
          </p:cNvSpPr>
          <p:nvPr/>
        </p:nvSpPr>
        <p:spPr bwMode="auto">
          <a:xfrm>
            <a:off x="3854996" y="1361281"/>
            <a:ext cx="1621367" cy="906463"/>
          </a:xfrm>
          <a:custGeom>
            <a:avLst/>
            <a:gdLst>
              <a:gd name="T0" fmla="*/ 132102 w 43200"/>
              <a:gd name="T1" fmla="*/ 549270 h 43200"/>
              <a:gd name="T2" fmla="*/ 60801 w 43200"/>
              <a:gd name="T3" fmla="*/ 532547 h 43200"/>
              <a:gd name="T4" fmla="*/ 195014 w 43200"/>
              <a:gd name="T5" fmla="*/ 732284 h 43200"/>
              <a:gd name="T6" fmla="*/ 163826 w 43200"/>
              <a:gd name="T7" fmla="*/ 740278 h 43200"/>
              <a:gd name="T8" fmla="*/ 463835 w 43200"/>
              <a:gd name="T9" fmla="*/ 820223 h 43200"/>
              <a:gd name="T10" fmla="*/ 445031 w 43200"/>
              <a:gd name="T11" fmla="*/ 783713 h 43200"/>
              <a:gd name="T12" fmla="*/ 811443 w 43200"/>
              <a:gd name="T13" fmla="*/ 729178 h 43200"/>
              <a:gd name="T14" fmla="*/ 803928 w 43200"/>
              <a:gd name="T15" fmla="*/ 769235 h 43200"/>
              <a:gd name="T16" fmla="*/ 960688 w 43200"/>
              <a:gd name="T17" fmla="*/ 481642 h 43200"/>
              <a:gd name="T18" fmla="*/ 1052199 w 43200"/>
              <a:gd name="T19" fmla="*/ 631377 h 43200"/>
              <a:gd name="T20" fmla="*/ 1176560 w 43200"/>
              <a:gd name="T21" fmla="*/ 322172 h 43200"/>
              <a:gd name="T22" fmla="*/ 1135801 w 43200"/>
              <a:gd name="T23" fmla="*/ 378322 h 43200"/>
              <a:gd name="T24" fmla="*/ 1078772 w 43200"/>
              <a:gd name="T25" fmla="*/ 113853 h 43200"/>
              <a:gd name="T26" fmla="*/ 1080911 w 43200"/>
              <a:gd name="T27" fmla="*/ 140376 h 43200"/>
              <a:gd name="T28" fmla="*/ 818509 w 43200"/>
              <a:gd name="T29" fmla="*/ 82925 h 43200"/>
              <a:gd name="T30" fmla="*/ 839395 w 43200"/>
              <a:gd name="T31" fmla="*/ 49100 h 43200"/>
              <a:gd name="T32" fmla="*/ 623241 w 43200"/>
              <a:gd name="T33" fmla="*/ 99039 h 43200"/>
              <a:gd name="T34" fmla="*/ 633346 w 43200"/>
              <a:gd name="T35" fmla="*/ 69873 h 43200"/>
              <a:gd name="T36" fmla="*/ 394082 w 43200"/>
              <a:gd name="T37" fmla="*/ 108943 h 43200"/>
              <a:gd name="T38" fmla="*/ 430676 w 43200"/>
              <a:gd name="T39" fmla="*/ 137228 h 43200"/>
              <a:gd name="T40" fmla="*/ 116170 w 43200"/>
              <a:gd name="T41" fmla="*/ 331300 h 43200"/>
              <a:gd name="T42" fmla="*/ 109780 w 43200"/>
              <a:gd name="T43" fmla="*/ 301525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AC090"/>
          </a:soli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Intel Xeon E5 CPU</a:t>
            </a:r>
            <a:endParaRPr lang="en-GB" sz="1400" b="1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5" name="雲朵形 64"/>
          <p:cNvSpPr>
            <a:spLocks/>
          </p:cNvSpPr>
          <p:nvPr/>
        </p:nvSpPr>
        <p:spPr bwMode="auto">
          <a:xfrm>
            <a:off x="7992533" y="5781676"/>
            <a:ext cx="1822451" cy="828675"/>
          </a:xfrm>
          <a:custGeom>
            <a:avLst/>
            <a:gdLst>
              <a:gd name="T0" fmla="*/ 148485 w 43200"/>
              <a:gd name="T1" fmla="*/ 502135 h 43200"/>
              <a:gd name="T2" fmla="*/ 68342 w 43200"/>
              <a:gd name="T3" fmla="*/ 486847 h 43200"/>
              <a:gd name="T4" fmla="*/ 219200 w 43200"/>
              <a:gd name="T5" fmla="*/ 669443 h 43200"/>
              <a:gd name="T6" fmla="*/ 184143 w 43200"/>
              <a:gd name="T7" fmla="*/ 676751 h 43200"/>
              <a:gd name="T8" fmla="*/ 521360 w 43200"/>
              <a:gd name="T9" fmla="*/ 749836 h 43200"/>
              <a:gd name="T10" fmla="*/ 500225 w 43200"/>
              <a:gd name="T11" fmla="*/ 716459 h 43200"/>
              <a:gd name="T12" fmla="*/ 912080 w 43200"/>
              <a:gd name="T13" fmla="*/ 666604 h 43200"/>
              <a:gd name="T14" fmla="*/ 903632 w 43200"/>
              <a:gd name="T15" fmla="*/ 703223 h 43200"/>
              <a:gd name="T16" fmla="*/ 1079834 w 43200"/>
              <a:gd name="T17" fmla="*/ 440310 h 43200"/>
              <a:gd name="T18" fmla="*/ 1182695 w 43200"/>
              <a:gd name="T19" fmla="*/ 577195 h 43200"/>
              <a:gd name="T20" fmla="*/ 1322479 w 43200"/>
              <a:gd name="T21" fmla="*/ 294525 h 43200"/>
              <a:gd name="T22" fmla="*/ 1276665 w 43200"/>
              <a:gd name="T23" fmla="*/ 345857 h 43200"/>
              <a:gd name="T24" fmla="*/ 1212562 w 43200"/>
              <a:gd name="T25" fmla="*/ 104083 h 43200"/>
              <a:gd name="T26" fmla="*/ 1214967 w 43200"/>
              <a:gd name="T27" fmla="*/ 128330 h 43200"/>
              <a:gd name="T28" fmla="*/ 920021 w 43200"/>
              <a:gd name="T29" fmla="*/ 75808 h 43200"/>
              <a:gd name="T30" fmla="*/ 943498 w 43200"/>
              <a:gd name="T31" fmla="*/ 44887 h 43200"/>
              <a:gd name="T32" fmla="*/ 700536 w 43200"/>
              <a:gd name="T33" fmla="*/ 90540 h 43200"/>
              <a:gd name="T34" fmla="*/ 711895 w 43200"/>
              <a:gd name="T35" fmla="*/ 63877 h 43200"/>
              <a:gd name="T36" fmla="*/ 442957 w 43200"/>
              <a:gd name="T37" fmla="*/ 99594 h 43200"/>
              <a:gd name="T38" fmla="*/ 484088 w 43200"/>
              <a:gd name="T39" fmla="*/ 125452 h 43200"/>
              <a:gd name="T40" fmla="*/ 130577 w 43200"/>
              <a:gd name="T41" fmla="*/ 302869 h 43200"/>
              <a:gd name="T42" fmla="*/ 123395 w 43200"/>
              <a:gd name="T43" fmla="*/ 275650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FF932B"/>
              </a:gs>
              <a:gs pos="100000">
                <a:srgbClr val="FFB977"/>
              </a:gs>
            </a:gsLst>
            <a:lin ang="162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Intel Xeon E5 CPU</a:t>
            </a:r>
            <a:endParaRPr lang="en-GB" sz="1400" b="1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878646" y="5072503"/>
            <a:ext cx="1056117" cy="21602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/>
              <a:t>Skylake</a:t>
            </a:r>
            <a:endParaRPr lang="en-GB" sz="1400" dirty="0"/>
          </a:p>
        </p:txBody>
      </p:sp>
      <p:sp>
        <p:nvSpPr>
          <p:cNvPr id="94" name="圓角矩形 13"/>
          <p:cNvSpPr>
            <a:spLocks noChangeArrowheads="1"/>
          </p:cNvSpPr>
          <p:nvPr/>
        </p:nvSpPr>
        <p:spPr bwMode="auto">
          <a:xfrm>
            <a:off x="8748185" y="1613928"/>
            <a:ext cx="2400300" cy="973137"/>
          </a:xfrm>
          <a:prstGeom prst="roundRect">
            <a:avLst>
              <a:gd name="adj" fmla="val 16667"/>
            </a:avLst>
          </a:prstGeom>
          <a:solidFill>
            <a:srgbClr val="376092"/>
          </a:solidFill>
          <a:ln w="9525">
            <a:solidFill>
              <a:srgbClr val="BFBFB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A3120bSM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1U4 LFF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SATA 6Gb/s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2xGbE, WS7P/WS2012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iSCSI Expansion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8G DDR4, 64G DOM</a:t>
            </a:r>
          </a:p>
        </p:txBody>
      </p:sp>
      <p:grpSp>
        <p:nvGrpSpPr>
          <p:cNvPr id="50" name="群組 62"/>
          <p:cNvGrpSpPr/>
          <p:nvPr/>
        </p:nvGrpSpPr>
        <p:grpSpPr>
          <a:xfrm>
            <a:off x="6131733" y="1598923"/>
            <a:ext cx="2772304" cy="1008062"/>
            <a:chOff x="3707904" y="1916832"/>
            <a:chExt cx="2079228" cy="1008062"/>
          </a:xfrm>
          <a:solidFill>
            <a:schemeClr val="accent1">
              <a:lumMod val="75000"/>
            </a:schemeClr>
          </a:solidFill>
        </p:grpSpPr>
        <p:grpSp>
          <p:nvGrpSpPr>
            <p:cNvPr id="52" name="群組 74"/>
            <p:cNvGrpSpPr/>
            <p:nvPr/>
          </p:nvGrpSpPr>
          <p:grpSpPr>
            <a:xfrm>
              <a:off x="3707904" y="1916832"/>
              <a:ext cx="1871662" cy="1008062"/>
              <a:chOff x="3636442" y="1772866"/>
              <a:chExt cx="1871662" cy="1008062"/>
            </a:xfrm>
            <a:grpFill/>
          </p:grpSpPr>
          <p:sp>
            <p:nvSpPr>
              <p:cNvPr id="55" name="圓角矩形 13"/>
              <p:cNvSpPr>
                <a:spLocks noChangeArrowheads="1"/>
              </p:cNvSpPr>
              <p:nvPr/>
            </p:nvSpPr>
            <p:spPr bwMode="auto">
              <a:xfrm>
                <a:off x="3636442" y="1772866"/>
                <a:ext cx="1871662" cy="1008062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200" b="1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A6120bSM</a:t>
                </a:r>
              </a:p>
              <a:p>
                <a:pPr eaLnBrk="1" hangingPunct="1">
                  <a:defRPr/>
                </a:pPr>
                <a:r>
                  <a:rPr lang="en-US" altLang="zh-TW" sz="900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1U4 -1N LFF</a:t>
                </a:r>
                <a:r>
                  <a:rPr lang="zh-TW" altLang="en-US" sz="900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 </a:t>
                </a:r>
                <a:endPara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endParaRPr>
              </a:p>
              <a:p>
                <a:pPr eaLnBrk="1" hangingPunct="1">
                  <a:defRPr/>
                </a:pPr>
                <a:r>
                  <a:rPr lang="en-US" altLang="zh-TW" sz="900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Intel E5 2620 v4, SAS 6Gb/s</a:t>
                </a:r>
              </a:p>
              <a:p>
                <a:pPr eaLnBrk="1" hangingPunct="1">
                  <a:defRPr/>
                </a:pPr>
                <a:r>
                  <a:rPr lang="en-US" altLang="zh-TW" sz="900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10G </a:t>
                </a:r>
                <a:r>
                  <a:rPr lang="en-US" altLang="zh-TW" sz="900" dirty="0" err="1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BaseT</a:t>
                </a:r>
                <a:r>
                  <a:rPr lang="en-US" altLang="zh-TW" sz="900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 or 10G SPF+, WS2012</a:t>
                </a:r>
              </a:p>
              <a:p>
                <a:pPr eaLnBrk="1" hangingPunct="1">
                  <a:defRPr/>
                </a:pPr>
                <a:r>
                  <a:rPr lang="en-US" altLang="zh-TW" sz="900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SATA/iSCSI Expansion</a:t>
                </a:r>
              </a:p>
              <a:p>
                <a:pPr eaLnBrk="1" hangingPunct="1">
                  <a:defRPr/>
                </a:pPr>
                <a:r>
                  <a:rPr lang="en-US" altLang="zh-TW" sz="900" dirty="0">
                    <a:solidFill>
                      <a:schemeClr val="bg1"/>
                    </a:solidFill>
                    <a:latin typeface="Calibri" pitchFamily="34" charset="0"/>
                    <a:ea typeface="ＭＳ Ｐゴシック" panose="020B0600070205080204" pitchFamily="34" charset="-128"/>
                    <a:cs typeface="+mn-cs"/>
                  </a:rPr>
                  <a:t>8/16G DDR4, 2x SSD</a:t>
                </a:r>
              </a:p>
            </p:txBody>
          </p:sp>
          <p:pic>
            <p:nvPicPr>
              <p:cNvPr id="56" name="Picture 2" descr="C:\Users\eddie.huang\Data\Promise System\Images\Device\server.png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6642" y="1917378"/>
                <a:ext cx="900000" cy="165000"/>
              </a:xfrm>
              <a:prstGeom prst="rect">
                <a:avLst/>
              </a:prstGeom>
              <a:grpFill/>
              <a:ln w="9525" algn="ctr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  <p:sp>
          <p:nvSpPr>
            <p:cNvPr id="54" name="矩形 53"/>
            <p:cNvSpPr/>
            <p:nvPr/>
          </p:nvSpPr>
          <p:spPr>
            <a:xfrm>
              <a:off x="4940482" y="2640621"/>
              <a:ext cx="846650" cy="214457"/>
            </a:xfrm>
            <a:prstGeom prst="rect">
              <a:avLst/>
            </a:prstGeom>
            <a:solidFill>
              <a:srgbClr val="6699FF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400" dirty="0" err="1"/>
                <a:t>Grantley</a:t>
              </a:r>
              <a:endParaRPr lang="en-GB" sz="1400" dirty="0"/>
            </a:p>
          </p:txBody>
        </p:sp>
      </p:grpSp>
      <p:pic>
        <p:nvPicPr>
          <p:cNvPr id="100" name="Picture 2" descr="C:\Users\eddie.huang\Data\Promise System\Images\Device\serv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34" y="1649413"/>
            <a:ext cx="1200151" cy="165100"/>
          </a:xfrm>
          <a:prstGeom prst="rect">
            <a:avLst/>
          </a:prstGeom>
          <a:solidFill>
            <a:srgbClr val="376092"/>
          </a:solidFill>
          <a:ln w="9525">
            <a:solidFill>
              <a:srgbClr val="BFBFB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01" name="矩形 100"/>
          <p:cNvSpPr/>
          <p:nvPr/>
        </p:nvSpPr>
        <p:spPr>
          <a:xfrm>
            <a:off x="10247616" y="2265100"/>
            <a:ext cx="1056117" cy="2160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/>
              <a:t>Skylake</a:t>
            </a:r>
            <a:endParaRPr lang="en-GB" sz="1400" dirty="0"/>
          </a:p>
        </p:txBody>
      </p:sp>
      <p:grpSp>
        <p:nvGrpSpPr>
          <p:cNvPr id="58" name="群組 71"/>
          <p:cNvGrpSpPr/>
          <p:nvPr/>
        </p:nvGrpSpPr>
        <p:grpSpPr>
          <a:xfrm>
            <a:off x="9457267" y="5611813"/>
            <a:ext cx="2400000" cy="973138"/>
            <a:chOff x="6535651" y="5525087"/>
            <a:chExt cx="1800000" cy="973138"/>
          </a:xfrm>
          <a:solidFill>
            <a:schemeClr val="accent6">
              <a:lumMod val="75000"/>
            </a:schemeClr>
          </a:solidFill>
        </p:grpSpPr>
        <p:sp>
          <p:nvSpPr>
            <p:cNvPr id="59" name="圓角矩形 13"/>
            <p:cNvSpPr>
              <a:spLocks noChangeArrowheads="1"/>
            </p:cNvSpPr>
            <p:nvPr/>
          </p:nvSpPr>
          <p:spPr bwMode="auto">
            <a:xfrm>
              <a:off x="6535651" y="5525087"/>
              <a:ext cx="1800000" cy="973138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 algn="ctr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1200" b="1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A6600bSM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3U16 LFF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Intel E5 SAS/SATA 12Gb/s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2xGbE, WS2012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iSCSI/SAS Expansion</a:t>
              </a:r>
            </a:p>
            <a:p>
              <a:pPr eaLnBrk="1" hangingPunct="1">
                <a:spcBef>
                  <a:spcPts val="0"/>
                </a:spcBef>
                <a:defRPr/>
              </a:pPr>
              <a:r>
                <a:rPr lang="en-US" altLang="zh-TW" sz="900" dirty="0">
                  <a:solidFill>
                    <a:schemeClr val="bg1"/>
                  </a:solidFill>
                  <a:latin typeface="Calibri" pitchFamily="34" charset="0"/>
                  <a:ea typeface="ＭＳ Ｐゴシック" panose="020B0600070205080204" pitchFamily="34" charset="-128"/>
                  <a:cs typeface="+mn-cs"/>
                </a:rPr>
                <a:t>8G DDR4, 64G DOM</a:t>
              </a:r>
            </a:p>
          </p:txBody>
        </p:sp>
        <p:pic>
          <p:nvPicPr>
            <p:cNvPr id="60" name="Picture 5" descr="C:\Users\eddie.huang\Data\Promise System\VESS\VessAPP\2000\Photos\Vess A2600-front cover no logo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651" y="5561887"/>
              <a:ext cx="900000" cy="328878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sp>
        <p:nvSpPr>
          <p:cNvPr id="68" name="矩形 67"/>
          <p:cNvSpPr/>
          <p:nvPr/>
        </p:nvSpPr>
        <p:spPr>
          <a:xfrm>
            <a:off x="11001007" y="6305439"/>
            <a:ext cx="1128867" cy="2144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/>
              <a:t>Grantley</a:t>
            </a:r>
            <a:endParaRPr lang="en-GB" sz="1400" dirty="0"/>
          </a:p>
        </p:txBody>
      </p:sp>
      <p:sp>
        <p:nvSpPr>
          <p:cNvPr id="70" name="雲朵形 69"/>
          <p:cNvSpPr>
            <a:spLocks/>
          </p:cNvSpPr>
          <p:nvPr/>
        </p:nvSpPr>
        <p:spPr bwMode="auto">
          <a:xfrm>
            <a:off x="8409518" y="4619626"/>
            <a:ext cx="1822449" cy="828675"/>
          </a:xfrm>
          <a:custGeom>
            <a:avLst/>
            <a:gdLst>
              <a:gd name="T0" fmla="*/ 148485 w 43200"/>
              <a:gd name="T1" fmla="*/ 502135 h 43200"/>
              <a:gd name="T2" fmla="*/ 68342 w 43200"/>
              <a:gd name="T3" fmla="*/ 486847 h 43200"/>
              <a:gd name="T4" fmla="*/ 219200 w 43200"/>
              <a:gd name="T5" fmla="*/ 669443 h 43200"/>
              <a:gd name="T6" fmla="*/ 184143 w 43200"/>
              <a:gd name="T7" fmla="*/ 676751 h 43200"/>
              <a:gd name="T8" fmla="*/ 521360 w 43200"/>
              <a:gd name="T9" fmla="*/ 749836 h 43200"/>
              <a:gd name="T10" fmla="*/ 500224 w 43200"/>
              <a:gd name="T11" fmla="*/ 716459 h 43200"/>
              <a:gd name="T12" fmla="*/ 912079 w 43200"/>
              <a:gd name="T13" fmla="*/ 666604 h 43200"/>
              <a:gd name="T14" fmla="*/ 903631 w 43200"/>
              <a:gd name="T15" fmla="*/ 703223 h 43200"/>
              <a:gd name="T16" fmla="*/ 1079833 w 43200"/>
              <a:gd name="T17" fmla="*/ 440310 h 43200"/>
              <a:gd name="T18" fmla="*/ 1182694 w 43200"/>
              <a:gd name="T19" fmla="*/ 577195 h 43200"/>
              <a:gd name="T20" fmla="*/ 1322478 w 43200"/>
              <a:gd name="T21" fmla="*/ 294525 h 43200"/>
              <a:gd name="T22" fmla="*/ 1276664 w 43200"/>
              <a:gd name="T23" fmla="*/ 345857 h 43200"/>
              <a:gd name="T24" fmla="*/ 1212562 w 43200"/>
              <a:gd name="T25" fmla="*/ 104083 h 43200"/>
              <a:gd name="T26" fmla="*/ 1214966 w 43200"/>
              <a:gd name="T27" fmla="*/ 128330 h 43200"/>
              <a:gd name="T28" fmla="*/ 920021 w 43200"/>
              <a:gd name="T29" fmla="*/ 75808 h 43200"/>
              <a:gd name="T30" fmla="*/ 943497 w 43200"/>
              <a:gd name="T31" fmla="*/ 44887 h 43200"/>
              <a:gd name="T32" fmla="*/ 700536 w 43200"/>
              <a:gd name="T33" fmla="*/ 90540 h 43200"/>
              <a:gd name="T34" fmla="*/ 711894 w 43200"/>
              <a:gd name="T35" fmla="*/ 63877 h 43200"/>
              <a:gd name="T36" fmla="*/ 442956 w 43200"/>
              <a:gd name="T37" fmla="*/ 99594 h 43200"/>
              <a:gd name="T38" fmla="*/ 484088 w 43200"/>
              <a:gd name="T39" fmla="*/ 125452 h 43200"/>
              <a:gd name="T40" fmla="*/ 130577 w 43200"/>
              <a:gd name="T41" fmla="*/ 302869 h 43200"/>
              <a:gd name="T42" fmla="*/ 123395 w 43200"/>
              <a:gd name="T43" fmla="*/ 275650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FF932B"/>
              </a:gs>
              <a:gs pos="100000">
                <a:srgbClr val="FFB977"/>
              </a:gs>
            </a:gsLst>
            <a:lin ang="16200000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Intel Xeon E5 CPU</a:t>
            </a:r>
            <a:endParaRPr lang="en-GB" sz="1400" b="1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" name="圓角矩形 13"/>
          <p:cNvSpPr>
            <a:spLocks noChangeArrowheads="1"/>
          </p:cNvSpPr>
          <p:nvPr/>
        </p:nvSpPr>
        <p:spPr bwMode="auto">
          <a:xfrm>
            <a:off x="9658351" y="4464050"/>
            <a:ext cx="2400300" cy="973138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9525">
            <a:solidFill>
              <a:srgbClr val="BFBFB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eaLnBrk="1" hangingPunct="1">
              <a:spcBef>
                <a:spcPts val="0"/>
              </a:spcBef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A6300bSM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2U12 LFF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Intel E5 SAS/SATA 12Gb/s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2xGbE, WS2012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iSCSI/SAS Expansion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zh-TW" sz="900" dirty="0">
                <a:solidFill>
                  <a:schemeClr val="bg1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8G DDR4, 64G DOM</a:t>
            </a:r>
          </a:p>
        </p:txBody>
      </p:sp>
      <p:pic>
        <p:nvPicPr>
          <p:cNvPr id="6192" name="Picture 3" descr="C:\Users\eddie.huang\Data\Promise System\VESS\VessAPP\2000\Photos\Front\Vess A2200_front_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68" y="4525964"/>
            <a:ext cx="1121833" cy="3016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矩形 91"/>
          <p:cNvSpPr/>
          <p:nvPr/>
        </p:nvSpPr>
        <p:spPr>
          <a:xfrm>
            <a:off x="11148484" y="5133536"/>
            <a:ext cx="1128867" cy="2144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 err="1"/>
              <a:t>Grantley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950522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線接點 29"/>
          <p:cNvCxnSpPr/>
          <p:nvPr/>
        </p:nvCxnSpPr>
        <p:spPr>
          <a:xfrm>
            <a:off x="5951984" y="1196753"/>
            <a:ext cx="0" cy="540823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94902" y="2013911"/>
            <a:ext cx="1944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VR2600</a:t>
            </a:r>
            <a:r>
              <a:rPr lang="en-US" sz="1400" dirty="0">
                <a:latin typeface="+mn-lt"/>
              </a:rPr>
              <a:t> RAID 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1640" y="4705400"/>
            <a:ext cx="171616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Up to 6 </a:t>
            </a:r>
            <a:r>
              <a:rPr lang="en-US" sz="1400" b="1" dirty="0">
                <a:latin typeface="+mn-lt"/>
              </a:rPr>
              <a:t>VJ2600</a:t>
            </a:r>
            <a:r>
              <a:rPr lang="en-US" sz="1400" dirty="0">
                <a:latin typeface="+mn-lt"/>
              </a:rPr>
              <a:t> JBOD</a:t>
            </a:r>
          </a:p>
        </p:txBody>
      </p:sp>
      <p:pic>
        <p:nvPicPr>
          <p:cNvPr id="55307" name="Picture 37" descr="VessJBOD2840D rear view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302" y="5563055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37" descr="VessJBOD2840D rear view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5073114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37" descr="VessJBOD2840D rear view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4596985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9" descr="VessJBOD2840D rear view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4092739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13" descr="VessJBOD2840D rear view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3588493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4" descr="VessRAID 2000 Front view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2368661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5" descr="VessJBOD2840D rear view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3083319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7" descr="VessJBOD2840D rear view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3083319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Freeform 55"/>
          <p:cNvGrpSpPr>
            <a:grpSpLocks/>
          </p:cNvGrpSpPr>
          <p:nvPr/>
        </p:nvGrpSpPr>
        <p:grpSpPr bwMode="auto">
          <a:xfrm>
            <a:off x="8161866" y="3251092"/>
            <a:ext cx="188769" cy="546885"/>
            <a:chOff x="4113" y="1693"/>
            <a:chExt cx="219" cy="657"/>
          </a:xfrm>
        </p:grpSpPr>
        <p:pic>
          <p:nvPicPr>
            <p:cNvPr id="55350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12"/>
            <p:cNvSpPr txBox="1">
              <a:spLocks noChangeArrowheads="1"/>
            </p:cNvSpPr>
            <p:nvPr/>
          </p:nvSpPr>
          <p:spPr bwMode="auto">
            <a:xfrm rot="5400000">
              <a:off x="3937" y="1957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3" name="Freeform 55"/>
          <p:cNvGrpSpPr>
            <a:grpSpLocks/>
          </p:cNvGrpSpPr>
          <p:nvPr/>
        </p:nvGrpSpPr>
        <p:grpSpPr bwMode="auto">
          <a:xfrm>
            <a:off x="8161866" y="3756265"/>
            <a:ext cx="188769" cy="546885"/>
            <a:chOff x="4113" y="1693"/>
            <a:chExt cx="219" cy="657"/>
          </a:xfrm>
        </p:grpSpPr>
        <p:pic>
          <p:nvPicPr>
            <p:cNvPr id="55348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24"/>
            <p:cNvSpPr txBox="1">
              <a:spLocks noChangeArrowheads="1"/>
            </p:cNvSpPr>
            <p:nvPr/>
          </p:nvSpPr>
          <p:spPr bwMode="auto">
            <a:xfrm rot="5400000">
              <a:off x="3937" y="1957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4" name="Freeform 55"/>
          <p:cNvGrpSpPr>
            <a:grpSpLocks/>
          </p:cNvGrpSpPr>
          <p:nvPr/>
        </p:nvGrpSpPr>
        <p:grpSpPr bwMode="auto">
          <a:xfrm>
            <a:off x="9003183" y="3252019"/>
            <a:ext cx="188769" cy="546885"/>
            <a:chOff x="4113" y="1693"/>
            <a:chExt cx="219" cy="657"/>
          </a:xfrm>
        </p:grpSpPr>
        <p:pic>
          <p:nvPicPr>
            <p:cNvPr id="55346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 rot="5400000">
              <a:off x="3937" y="1956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5" name="Freeform 55"/>
          <p:cNvGrpSpPr>
            <a:grpSpLocks/>
          </p:cNvGrpSpPr>
          <p:nvPr/>
        </p:nvGrpSpPr>
        <p:grpSpPr bwMode="auto">
          <a:xfrm>
            <a:off x="9005099" y="3757192"/>
            <a:ext cx="188769" cy="546885"/>
            <a:chOff x="4113" y="1693"/>
            <a:chExt cx="219" cy="657"/>
          </a:xfrm>
        </p:grpSpPr>
        <p:pic>
          <p:nvPicPr>
            <p:cNvPr id="55344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 Box 30"/>
            <p:cNvSpPr txBox="1">
              <a:spLocks noChangeArrowheads="1"/>
            </p:cNvSpPr>
            <p:nvPr/>
          </p:nvSpPr>
          <p:spPr bwMode="auto">
            <a:xfrm rot="5400000">
              <a:off x="3938" y="1957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9" name="Freeform 55"/>
          <p:cNvGrpSpPr>
            <a:grpSpLocks/>
          </p:cNvGrpSpPr>
          <p:nvPr/>
        </p:nvGrpSpPr>
        <p:grpSpPr bwMode="auto">
          <a:xfrm>
            <a:off x="8161866" y="2745919"/>
            <a:ext cx="188769" cy="546885"/>
            <a:chOff x="4113" y="1693"/>
            <a:chExt cx="219" cy="657"/>
          </a:xfrm>
        </p:grpSpPr>
        <p:pic>
          <p:nvPicPr>
            <p:cNvPr id="55342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33"/>
            <p:cNvSpPr txBox="1">
              <a:spLocks noChangeArrowheads="1"/>
            </p:cNvSpPr>
            <p:nvPr/>
          </p:nvSpPr>
          <p:spPr bwMode="auto">
            <a:xfrm rot="5400000">
              <a:off x="3937" y="1957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10" name="Freeform 55"/>
          <p:cNvGrpSpPr>
            <a:grpSpLocks/>
          </p:cNvGrpSpPr>
          <p:nvPr/>
        </p:nvGrpSpPr>
        <p:grpSpPr bwMode="auto">
          <a:xfrm>
            <a:off x="9003183" y="2746846"/>
            <a:ext cx="188769" cy="546885"/>
            <a:chOff x="4113" y="1693"/>
            <a:chExt cx="219" cy="657"/>
          </a:xfrm>
        </p:grpSpPr>
        <p:pic>
          <p:nvPicPr>
            <p:cNvPr id="55340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 rot="5400000">
              <a:off x="3937" y="1956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pic>
        <p:nvPicPr>
          <p:cNvPr id="55321" name="Picture 6" descr="VessRAID 2000 Front view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166" y="2368661"/>
            <a:ext cx="1738211" cy="6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Freeform 55"/>
          <p:cNvGrpSpPr>
            <a:grpSpLocks/>
          </p:cNvGrpSpPr>
          <p:nvPr/>
        </p:nvGrpSpPr>
        <p:grpSpPr bwMode="auto">
          <a:xfrm>
            <a:off x="8133120" y="4259585"/>
            <a:ext cx="188769" cy="546885"/>
            <a:chOff x="4113" y="1693"/>
            <a:chExt cx="219" cy="657"/>
          </a:xfrm>
        </p:grpSpPr>
        <p:pic>
          <p:nvPicPr>
            <p:cNvPr id="55338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 rot="5400000">
              <a:off x="3937" y="1956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13" name="Freeform 55"/>
          <p:cNvGrpSpPr>
            <a:grpSpLocks/>
          </p:cNvGrpSpPr>
          <p:nvPr/>
        </p:nvGrpSpPr>
        <p:grpSpPr bwMode="auto">
          <a:xfrm>
            <a:off x="8976353" y="4260512"/>
            <a:ext cx="188769" cy="546885"/>
            <a:chOff x="4113" y="1693"/>
            <a:chExt cx="219" cy="657"/>
          </a:xfrm>
        </p:grpSpPr>
        <p:pic>
          <p:nvPicPr>
            <p:cNvPr id="55336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43"/>
            <p:cNvSpPr txBox="1">
              <a:spLocks noChangeArrowheads="1"/>
            </p:cNvSpPr>
            <p:nvPr/>
          </p:nvSpPr>
          <p:spPr bwMode="auto">
            <a:xfrm rot="5400000">
              <a:off x="3938" y="1963"/>
              <a:ext cx="565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15" name="Freeform 55"/>
          <p:cNvGrpSpPr>
            <a:grpSpLocks/>
          </p:cNvGrpSpPr>
          <p:nvPr/>
        </p:nvGrpSpPr>
        <p:grpSpPr bwMode="auto">
          <a:xfrm>
            <a:off x="8995764" y="4750267"/>
            <a:ext cx="188769" cy="546885"/>
            <a:chOff x="4113" y="1693"/>
            <a:chExt cx="219" cy="657"/>
          </a:xfrm>
        </p:grpSpPr>
        <p:pic>
          <p:nvPicPr>
            <p:cNvPr id="55334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43"/>
            <p:cNvSpPr txBox="1">
              <a:spLocks noChangeArrowheads="1"/>
            </p:cNvSpPr>
            <p:nvPr/>
          </p:nvSpPr>
          <p:spPr bwMode="auto">
            <a:xfrm rot="5400000">
              <a:off x="3938" y="1956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16" name="Freeform 55"/>
          <p:cNvGrpSpPr>
            <a:grpSpLocks/>
          </p:cNvGrpSpPr>
          <p:nvPr/>
        </p:nvGrpSpPr>
        <p:grpSpPr bwMode="auto">
          <a:xfrm>
            <a:off x="8995764" y="5234076"/>
            <a:ext cx="188769" cy="546885"/>
            <a:chOff x="4113" y="1693"/>
            <a:chExt cx="219" cy="657"/>
          </a:xfrm>
        </p:grpSpPr>
        <p:pic>
          <p:nvPicPr>
            <p:cNvPr id="55332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 Box 43"/>
            <p:cNvSpPr txBox="1">
              <a:spLocks noChangeArrowheads="1"/>
            </p:cNvSpPr>
            <p:nvPr/>
          </p:nvSpPr>
          <p:spPr bwMode="auto">
            <a:xfrm rot="5400000">
              <a:off x="3938" y="1957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17" name="Freeform 55"/>
          <p:cNvGrpSpPr>
            <a:grpSpLocks/>
          </p:cNvGrpSpPr>
          <p:nvPr/>
        </p:nvGrpSpPr>
        <p:grpSpPr bwMode="auto">
          <a:xfrm>
            <a:off x="8144029" y="4750266"/>
            <a:ext cx="188769" cy="546885"/>
            <a:chOff x="4113" y="1693"/>
            <a:chExt cx="219" cy="657"/>
          </a:xfrm>
        </p:grpSpPr>
        <p:pic>
          <p:nvPicPr>
            <p:cNvPr id="55330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40"/>
            <p:cNvSpPr txBox="1">
              <a:spLocks noChangeArrowheads="1"/>
            </p:cNvSpPr>
            <p:nvPr/>
          </p:nvSpPr>
          <p:spPr bwMode="auto">
            <a:xfrm rot="5400000">
              <a:off x="3937" y="1956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grpSp>
        <p:nvGrpSpPr>
          <p:cNvPr id="18" name="Freeform 55"/>
          <p:cNvGrpSpPr>
            <a:grpSpLocks/>
          </p:cNvGrpSpPr>
          <p:nvPr/>
        </p:nvGrpSpPr>
        <p:grpSpPr bwMode="auto">
          <a:xfrm>
            <a:off x="8148765" y="5227928"/>
            <a:ext cx="188769" cy="546885"/>
            <a:chOff x="4113" y="1693"/>
            <a:chExt cx="219" cy="657"/>
          </a:xfrm>
        </p:grpSpPr>
        <p:pic>
          <p:nvPicPr>
            <p:cNvPr id="55328" name="Freeform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3"/>
              <a:ext cx="219" cy="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40"/>
            <p:cNvSpPr txBox="1">
              <a:spLocks noChangeArrowheads="1"/>
            </p:cNvSpPr>
            <p:nvPr/>
          </p:nvSpPr>
          <p:spPr bwMode="auto">
            <a:xfrm rot="5400000">
              <a:off x="3937" y="1956"/>
              <a:ext cx="57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lIns="0" tIns="0" rIns="0" bIns="0"/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endParaRPr lang="en-US" altLang="zh-TW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318289" y="1407446"/>
            <a:ext cx="19947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j-lt"/>
              </a:rPr>
              <a:t>iSCSI EXPANSION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86497" y="6254472"/>
            <a:ext cx="3316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>
                <a:latin typeface="+mn-lt"/>
              </a:rPr>
              <a:t>Supporta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fino</a:t>
            </a:r>
            <a:r>
              <a:rPr lang="en-US" sz="1400" dirty="0" smtClean="0">
                <a:latin typeface="+mn-lt"/>
              </a:rPr>
              <a:t> a </a:t>
            </a:r>
            <a:r>
              <a:rPr lang="en-US" sz="1400" dirty="0">
                <a:latin typeface="+mn-lt"/>
              </a:rPr>
              <a:t>112 </a:t>
            </a:r>
            <a:r>
              <a:rPr lang="en-US" sz="1400" dirty="0" err="1" smtClean="0">
                <a:latin typeface="+mn-lt"/>
              </a:rPr>
              <a:t>Dischi</a:t>
            </a:r>
            <a:endParaRPr lang="en-US" sz="1400" dirty="0">
              <a:latin typeface="+mn-lt"/>
            </a:endParaRPr>
          </a:p>
          <a:p>
            <a:pPr>
              <a:defRPr/>
            </a:pPr>
            <a:r>
              <a:rPr lang="en-US" sz="1400" dirty="0">
                <a:latin typeface="+mn-lt"/>
              </a:rPr>
              <a:t>Max. </a:t>
            </a:r>
            <a:r>
              <a:rPr lang="en-US" sz="1400" dirty="0" err="1" smtClean="0">
                <a:latin typeface="+mn-lt"/>
              </a:rPr>
              <a:t>capacità</a:t>
            </a:r>
            <a:r>
              <a:rPr lang="en-US" sz="1400" dirty="0" smtClean="0">
                <a:latin typeface="+mn-lt"/>
              </a:rPr>
              <a:t>: </a:t>
            </a:r>
            <a:r>
              <a:rPr lang="en-US" sz="1400" dirty="0">
                <a:latin typeface="+mn-lt"/>
              </a:rPr>
              <a:t>672TB </a:t>
            </a:r>
            <a:r>
              <a:rPr lang="en-US" sz="1400" dirty="0" smtClean="0">
                <a:latin typeface="+mn-lt"/>
              </a:rPr>
              <a:t>con </a:t>
            </a:r>
            <a:r>
              <a:rPr lang="en-US" sz="1400" dirty="0" err="1" smtClean="0">
                <a:latin typeface="+mn-lt"/>
              </a:rPr>
              <a:t>dischi</a:t>
            </a:r>
            <a:r>
              <a:rPr lang="en-US" sz="1400" dirty="0" smtClean="0">
                <a:latin typeface="+mn-lt"/>
              </a:rPr>
              <a:t> da 6TB</a:t>
            </a:r>
            <a:endParaRPr lang="en-US" sz="1400" dirty="0">
              <a:latin typeface="+mn-lt"/>
            </a:endParaRPr>
          </a:p>
        </p:txBody>
      </p:sp>
      <p:pic>
        <p:nvPicPr>
          <p:cNvPr id="55306" name="Picture 56" descr="C:\Users\eddie.huang\Data\Promise System\VESS\VessAPP\2000\Photos\Front\Vess A2600_front with bezel_web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5985" y="1637393"/>
            <a:ext cx="1798638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52" name="Picture 56" descr="C:\Users\eddie.huang\Data\Promise System\VESS\VessAPP\2000\Photos\Front\Vess A2200_front_web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880" y="3077553"/>
            <a:ext cx="1800000" cy="5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肘形接點 7"/>
          <p:cNvCxnSpPr>
            <a:stCxn id="55352" idx="3"/>
            <a:endCxn id="55312" idx="1"/>
          </p:cNvCxnSpPr>
          <p:nvPr/>
        </p:nvCxnSpPr>
        <p:spPr>
          <a:xfrm flipV="1">
            <a:off x="6815881" y="2674083"/>
            <a:ext cx="926285" cy="689437"/>
          </a:xfrm>
          <a:prstGeom prst="bentConnector3">
            <a:avLst/>
          </a:prstGeom>
          <a:ln w="25400">
            <a:solidFill>
              <a:srgbClr val="FF66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>
            <a:stCxn id="55306" idx="3"/>
            <a:endCxn id="55321" idx="1"/>
          </p:cNvCxnSpPr>
          <p:nvPr/>
        </p:nvCxnSpPr>
        <p:spPr>
          <a:xfrm>
            <a:off x="6854623" y="2025538"/>
            <a:ext cx="887542" cy="648545"/>
          </a:xfrm>
          <a:prstGeom prst="bentConnector3">
            <a:avLst/>
          </a:prstGeom>
          <a:ln w="25400">
            <a:solidFill>
              <a:srgbClr val="FF66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049813"/>
              </p:ext>
            </p:extLst>
          </p:nvPr>
        </p:nvGraphicFramePr>
        <p:xfrm>
          <a:off x="3934620" y="2368661"/>
          <a:ext cx="1080021" cy="694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Visio" r:id="rId8" imgW="16281197" imgH="11419332" progId="Visio.Drawing.11">
                  <p:embed/>
                </p:oleObj>
              </mc:Choice>
              <mc:Fallback>
                <p:oleObj name="Visio" r:id="rId8" imgW="16281197" imgH="1141933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620" y="2368661"/>
                        <a:ext cx="1080021" cy="694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8" name="肘形接點 67"/>
          <p:cNvCxnSpPr>
            <a:stCxn id="55306" idx="1"/>
            <a:endCxn id="14" idx="0"/>
          </p:cNvCxnSpPr>
          <p:nvPr/>
        </p:nvCxnSpPr>
        <p:spPr>
          <a:xfrm rot="10800000" flipV="1">
            <a:off x="4474629" y="2025537"/>
            <a:ext cx="581356" cy="343123"/>
          </a:xfrm>
          <a:prstGeom prst="bentConnector2">
            <a:avLst/>
          </a:prstGeom>
          <a:ln w="25400">
            <a:solidFill>
              <a:srgbClr val="00B05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肘形接點 72"/>
          <p:cNvCxnSpPr>
            <a:stCxn id="55352" idx="1"/>
            <a:endCxn id="14" idx="2"/>
          </p:cNvCxnSpPr>
          <p:nvPr/>
        </p:nvCxnSpPr>
        <p:spPr>
          <a:xfrm rot="10800000">
            <a:off x="4474631" y="3063445"/>
            <a:ext cx="541251" cy="300074"/>
          </a:xfrm>
          <a:prstGeom prst="bentConnector2">
            <a:avLst/>
          </a:prstGeom>
          <a:ln w="25400">
            <a:solidFill>
              <a:srgbClr val="00B05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5"/>
          <p:cNvSpPr txBox="1"/>
          <p:nvPr/>
        </p:nvSpPr>
        <p:spPr>
          <a:xfrm>
            <a:off x="5231904" y="2412472"/>
            <a:ext cx="16491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VA2600@ 3U16 Bay</a:t>
            </a:r>
          </a:p>
        </p:txBody>
      </p:sp>
      <p:sp>
        <p:nvSpPr>
          <p:cNvPr id="78" name="TextBox 5"/>
          <p:cNvSpPr txBox="1"/>
          <p:nvPr/>
        </p:nvSpPr>
        <p:spPr>
          <a:xfrm>
            <a:off x="5231904" y="3660920"/>
            <a:ext cx="155818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VA2200@ 2U6 Bay</a:t>
            </a:r>
          </a:p>
        </p:txBody>
      </p:sp>
      <p:cxnSp>
        <p:nvCxnSpPr>
          <p:cNvPr id="79" name="肘形接點 78"/>
          <p:cNvCxnSpPr>
            <a:stCxn id="14" idx="1"/>
          </p:cNvCxnSpPr>
          <p:nvPr/>
        </p:nvCxnSpPr>
        <p:spPr>
          <a:xfrm rot="10800000" flipV="1">
            <a:off x="3321283" y="2716052"/>
            <a:ext cx="613336" cy="687018"/>
          </a:xfrm>
          <a:prstGeom prst="bentConnector2">
            <a:avLst/>
          </a:prstGeom>
          <a:ln w="25400">
            <a:solidFill>
              <a:srgbClr val="00B05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55"/>
          <p:cNvSpPr txBox="1"/>
          <p:nvPr/>
        </p:nvSpPr>
        <p:spPr>
          <a:xfrm>
            <a:off x="2077137" y="1407446"/>
            <a:ext cx="193706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B050"/>
                </a:solidFill>
                <a:latin typeface="+mj-lt"/>
              </a:rPr>
              <a:t>SAS EXPANSION</a:t>
            </a:r>
          </a:p>
        </p:txBody>
      </p:sp>
      <p:sp>
        <p:nvSpPr>
          <p:cNvPr id="97" name="TextBox 6"/>
          <p:cNvSpPr txBox="1"/>
          <p:nvPr/>
        </p:nvSpPr>
        <p:spPr>
          <a:xfrm>
            <a:off x="2099835" y="6254472"/>
            <a:ext cx="3277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>
                <a:latin typeface="+mn-lt"/>
              </a:rPr>
              <a:t>Supporta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fino</a:t>
            </a:r>
            <a:r>
              <a:rPr lang="en-US" sz="1400" dirty="0" smtClean="0">
                <a:latin typeface="+mn-lt"/>
              </a:rPr>
              <a:t> a </a:t>
            </a:r>
            <a:r>
              <a:rPr lang="en-US" sz="1400" dirty="0">
                <a:latin typeface="+mn-lt"/>
              </a:rPr>
              <a:t>64 </a:t>
            </a:r>
            <a:r>
              <a:rPr lang="en-US" sz="1400" dirty="0" err="1" smtClean="0">
                <a:latin typeface="+mn-lt"/>
              </a:rPr>
              <a:t>Dischi</a:t>
            </a:r>
            <a:endParaRPr lang="en-US" sz="1400" dirty="0">
              <a:latin typeface="+mn-lt"/>
            </a:endParaRPr>
          </a:p>
          <a:p>
            <a:pPr>
              <a:defRPr/>
            </a:pPr>
            <a:r>
              <a:rPr lang="en-US" sz="1400" dirty="0">
                <a:latin typeface="+mn-lt"/>
              </a:rPr>
              <a:t>Max. </a:t>
            </a:r>
            <a:r>
              <a:rPr lang="en-US" sz="1400" dirty="0" err="1" smtClean="0">
                <a:latin typeface="+mn-lt"/>
              </a:rPr>
              <a:t>capacità</a:t>
            </a:r>
            <a:r>
              <a:rPr lang="en-US" sz="1400" dirty="0" smtClean="0">
                <a:latin typeface="+mn-lt"/>
              </a:rPr>
              <a:t>: </a:t>
            </a:r>
            <a:r>
              <a:rPr lang="en-US" sz="1400" dirty="0">
                <a:latin typeface="+mn-lt"/>
              </a:rPr>
              <a:t>384TB </a:t>
            </a:r>
            <a:r>
              <a:rPr lang="en-US" sz="1400" dirty="0" smtClean="0">
                <a:latin typeface="+mn-lt"/>
              </a:rPr>
              <a:t>con </a:t>
            </a:r>
            <a:r>
              <a:rPr lang="en-US" sz="1400" dirty="0" err="1" smtClean="0">
                <a:latin typeface="+mn-lt"/>
              </a:rPr>
              <a:t>dischi</a:t>
            </a:r>
            <a:r>
              <a:rPr lang="en-US" sz="1400" dirty="0" smtClean="0">
                <a:latin typeface="+mn-lt"/>
              </a:rPr>
              <a:t> da 6TB</a:t>
            </a:r>
            <a:endParaRPr lang="en-US" sz="1400" dirty="0">
              <a:latin typeface="+mn-lt"/>
            </a:endParaRPr>
          </a:p>
        </p:txBody>
      </p:sp>
      <p:sp>
        <p:nvSpPr>
          <p:cNvPr id="76" name="TextBox 6"/>
          <p:cNvSpPr txBox="1"/>
          <p:nvPr/>
        </p:nvSpPr>
        <p:spPr>
          <a:xfrm>
            <a:off x="4273448" y="4705400"/>
            <a:ext cx="177559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Up to 4 </a:t>
            </a:r>
            <a:r>
              <a:rPr lang="en-US" sz="1400" b="1" dirty="0">
                <a:latin typeface="+mn-lt"/>
              </a:rPr>
              <a:t>VJ2600</a:t>
            </a:r>
            <a:r>
              <a:rPr lang="en-US" sz="1400" dirty="0">
                <a:latin typeface="+mn-lt"/>
              </a:rPr>
              <a:t> JBOD</a:t>
            </a:r>
          </a:p>
        </p:txBody>
      </p:sp>
      <p:sp>
        <p:nvSpPr>
          <p:cNvPr id="80" name="TextBox 6"/>
          <p:cNvSpPr txBox="1"/>
          <p:nvPr/>
        </p:nvSpPr>
        <p:spPr>
          <a:xfrm>
            <a:off x="1919536" y="2905780"/>
            <a:ext cx="1584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</a:rPr>
              <a:t>VJ2600 </a:t>
            </a:r>
            <a:r>
              <a:rPr lang="en-US" sz="1400" dirty="0">
                <a:latin typeface="+mn-lt"/>
              </a:rPr>
              <a:t>Expansion Enclosure</a:t>
            </a:r>
          </a:p>
        </p:txBody>
      </p:sp>
      <p:grpSp>
        <p:nvGrpSpPr>
          <p:cNvPr id="19" name="群組 1"/>
          <p:cNvGrpSpPr/>
          <p:nvPr/>
        </p:nvGrpSpPr>
        <p:grpSpPr>
          <a:xfrm>
            <a:off x="2485582" y="3392724"/>
            <a:ext cx="1738211" cy="2124509"/>
            <a:chOff x="-1399800" y="3362757"/>
            <a:chExt cx="1738211" cy="2124509"/>
          </a:xfrm>
        </p:grpSpPr>
        <p:pic>
          <p:nvPicPr>
            <p:cNvPr id="83" name="Picture 37" descr="VessJBOD2840D rear view RG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99800" y="4876423"/>
              <a:ext cx="1738211" cy="61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9" descr="VessJBOD2840D rear view RG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99800" y="4372177"/>
              <a:ext cx="1738211" cy="61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13" descr="VessJBOD2840D rear view RG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99800" y="3867931"/>
              <a:ext cx="1738211" cy="61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5" descr="VessJBOD2840D rear view RG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99800" y="3362757"/>
              <a:ext cx="1738211" cy="61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7" descr="VessJBOD2840D rear view RG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99800" y="3362757"/>
              <a:ext cx="1738211" cy="610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Freeform 55"/>
            <p:cNvGrpSpPr>
              <a:grpSpLocks/>
            </p:cNvGrpSpPr>
            <p:nvPr/>
          </p:nvGrpSpPr>
          <p:grpSpPr bwMode="auto">
            <a:xfrm>
              <a:off x="-980100" y="3530530"/>
              <a:ext cx="188769" cy="546885"/>
              <a:chOff x="4113" y="1693"/>
              <a:chExt cx="219" cy="657"/>
            </a:xfrm>
          </p:grpSpPr>
          <p:pic>
            <p:nvPicPr>
              <p:cNvPr id="96" name="Freeform 5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" y="1693"/>
                <a:ext cx="219" cy="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" name="Text Box 12"/>
              <p:cNvSpPr txBox="1">
                <a:spLocks noChangeArrowheads="1"/>
              </p:cNvSpPr>
              <p:nvPr/>
            </p:nvSpPr>
            <p:spPr bwMode="auto">
              <a:xfrm rot="5400000">
                <a:off x="3937" y="1957"/>
                <a:ext cx="57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lIns="0" tIns="0" rIns="0" bIns="0"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endParaRPr lang="en-US" altLang="zh-TW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endParaRPr>
              </a:p>
            </p:txBody>
          </p:sp>
        </p:grpSp>
        <p:grpSp>
          <p:nvGrpSpPr>
            <p:cNvPr id="21" name="Freeform 55"/>
            <p:cNvGrpSpPr>
              <a:grpSpLocks/>
            </p:cNvGrpSpPr>
            <p:nvPr/>
          </p:nvGrpSpPr>
          <p:grpSpPr bwMode="auto">
            <a:xfrm>
              <a:off x="-980100" y="4035703"/>
              <a:ext cx="188769" cy="546885"/>
              <a:chOff x="4113" y="1693"/>
              <a:chExt cx="219" cy="657"/>
            </a:xfrm>
          </p:grpSpPr>
          <p:pic>
            <p:nvPicPr>
              <p:cNvPr id="101" name="Freeform 5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" y="1693"/>
                <a:ext cx="219" cy="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Text Box 24"/>
              <p:cNvSpPr txBox="1">
                <a:spLocks noChangeArrowheads="1"/>
              </p:cNvSpPr>
              <p:nvPr/>
            </p:nvSpPr>
            <p:spPr bwMode="auto">
              <a:xfrm rot="5400000">
                <a:off x="3937" y="1957"/>
                <a:ext cx="57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lIns="0" tIns="0" rIns="0" bIns="0"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endParaRPr lang="en-US" altLang="zh-TW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endParaRPr>
              </a:p>
            </p:txBody>
          </p:sp>
        </p:grpSp>
        <p:grpSp>
          <p:nvGrpSpPr>
            <p:cNvPr id="22" name="Freeform 55"/>
            <p:cNvGrpSpPr>
              <a:grpSpLocks/>
            </p:cNvGrpSpPr>
            <p:nvPr/>
          </p:nvGrpSpPr>
          <p:grpSpPr bwMode="auto">
            <a:xfrm>
              <a:off x="-138783" y="3531457"/>
              <a:ext cx="188769" cy="546885"/>
              <a:chOff x="4113" y="1693"/>
              <a:chExt cx="219" cy="657"/>
            </a:xfrm>
          </p:grpSpPr>
          <p:pic>
            <p:nvPicPr>
              <p:cNvPr id="104" name="Freeform 5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" y="1693"/>
                <a:ext cx="219" cy="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Text Box 27"/>
              <p:cNvSpPr txBox="1">
                <a:spLocks noChangeArrowheads="1"/>
              </p:cNvSpPr>
              <p:nvPr/>
            </p:nvSpPr>
            <p:spPr bwMode="auto">
              <a:xfrm rot="5400000">
                <a:off x="3937" y="1956"/>
                <a:ext cx="57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lIns="0" tIns="0" rIns="0" bIns="0"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endParaRPr lang="en-US" altLang="zh-TW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endParaRPr>
              </a:p>
            </p:txBody>
          </p:sp>
        </p:grpSp>
        <p:grpSp>
          <p:nvGrpSpPr>
            <p:cNvPr id="23" name="Freeform 55"/>
            <p:cNvGrpSpPr>
              <a:grpSpLocks/>
            </p:cNvGrpSpPr>
            <p:nvPr/>
          </p:nvGrpSpPr>
          <p:grpSpPr bwMode="auto">
            <a:xfrm>
              <a:off x="-136867" y="4036630"/>
              <a:ext cx="188769" cy="546885"/>
              <a:chOff x="4113" y="1693"/>
              <a:chExt cx="219" cy="657"/>
            </a:xfrm>
          </p:grpSpPr>
          <p:pic>
            <p:nvPicPr>
              <p:cNvPr id="107" name="Freeform 5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" y="1693"/>
                <a:ext cx="219" cy="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8" name="Text Box 30"/>
              <p:cNvSpPr txBox="1">
                <a:spLocks noChangeArrowheads="1"/>
              </p:cNvSpPr>
              <p:nvPr/>
            </p:nvSpPr>
            <p:spPr bwMode="auto">
              <a:xfrm rot="5400000">
                <a:off x="3938" y="1957"/>
                <a:ext cx="57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lIns="0" tIns="0" rIns="0" bIns="0"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endParaRPr lang="en-US" altLang="zh-TW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endParaRPr>
              </a:p>
            </p:txBody>
          </p:sp>
        </p:grpSp>
        <p:grpSp>
          <p:nvGrpSpPr>
            <p:cNvPr id="24" name="Freeform 55"/>
            <p:cNvGrpSpPr>
              <a:grpSpLocks/>
            </p:cNvGrpSpPr>
            <p:nvPr/>
          </p:nvGrpSpPr>
          <p:grpSpPr bwMode="auto">
            <a:xfrm>
              <a:off x="-1008846" y="4539023"/>
              <a:ext cx="188769" cy="546885"/>
              <a:chOff x="4113" y="1693"/>
              <a:chExt cx="219" cy="657"/>
            </a:xfrm>
          </p:grpSpPr>
          <p:pic>
            <p:nvPicPr>
              <p:cNvPr id="110" name="Freeform 5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" y="1693"/>
                <a:ext cx="219" cy="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Text Box 40"/>
              <p:cNvSpPr txBox="1">
                <a:spLocks noChangeArrowheads="1"/>
              </p:cNvSpPr>
              <p:nvPr/>
            </p:nvSpPr>
            <p:spPr bwMode="auto">
              <a:xfrm rot="5400000">
                <a:off x="3937" y="1956"/>
                <a:ext cx="57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lIns="0" tIns="0" rIns="0" bIns="0"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endParaRPr lang="en-US" altLang="zh-TW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endParaRPr>
              </a:p>
            </p:txBody>
          </p:sp>
        </p:grpSp>
        <p:grpSp>
          <p:nvGrpSpPr>
            <p:cNvPr id="25" name="Freeform 55"/>
            <p:cNvGrpSpPr>
              <a:grpSpLocks/>
            </p:cNvGrpSpPr>
            <p:nvPr/>
          </p:nvGrpSpPr>
          <p:grpSpPr bwMode="auto">
            <a:xfrm>
              <a:off x="-165613" y="4539950"/>
              <a:ext cx="188769" cy="546885"/>
              <a:chOff x="4113" y="1693"/>
              <a:chExt cx="219" cy="657"/>
            </a:xfrm>
          </p:grpSpPr>
          <p:pic>
            <p:nvPicPr>
              <p:cNvPr id="113" name="Freeform 55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" y="1693"/>
                <a:ext cx="219" cy="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3938" y="1963"/>
                <a:ext cx="565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lIns="0" tIns="0" rIns="0" bIns="0"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endParaRPr lang="en-US" altLang="zh-TW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18" charset="0"/>
                </a:endParaRPr>
              </a:p>
            </p:txBody>
          </p:sp>
        </p:grpSp>
      </p:grpSp>
      <p:sp>
        <p:nvSpPr>
          <p:cNvPr id="95" name="Rectangle 2"/>
          <p:cNvSpPr txBox="1">
            <a:spLocks/>
          </p:cNvSpPr>
          <p:nvPr/>
        </p:nvSpPr>
        <p:spPr>
          <a:xfrm>
            <a:off x="1" y="138546"/>
            <a:ext cx="8606406" cy="101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0" tIns="7200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zh-TW" sz="3900" b="1" spc="3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Calibri" pitchFamily="34" charset="0"/>
                <a:cs typeface="+mn-cs"/>
              </a:rPr>
              <a:t>Espansione</a:t>
            </a:r>
            <a:r>
              <a:rPr lang="en-US" altLang="zh-TW" sz="3900" b="1" spc="3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altLang="zh-TW" sz="3900" b="1" spc="3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Calibri" pitchFamily="34" charset="0"/>
                <a:cs typeface="+mn-cs"/>
              </a:rPr>
              <a:t>dell’Archivio</a:t>
            </a:r>
            <a:r>
              <a:rPr lang="en-US" altLang="zh-TW" sz="3900" b="1" spc="3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Calibri" pitchFamily="34" charset="0"/>
                <a:cs typeface="+mn-cs"/>
              </a:rPr>
              <a:t> con iSCSI</a:t>
            </a:r>
            <a:endParaRPr lang="en-US" altLang="zh-TW" sz="3900" b="1" spc="3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91" name="頁尾版面配置區 3"/>
          <p:cNvSpPr txBox="1">
            <a:spLocks noGrp="1"/>
          </p:cNvSpPr>
          <p:nvPr/>
        </p:nvSpPr>
        <p:spPr bwMode="auto">
          <a:xfrm>
            <a:off x="9305886" y="2229443"/>
            <a:ext cx="980420" cy="8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669" tIns="37835" rIns="75669" bIns="37835"/>
          <a:lstStyle/>
          <a:p>
            <a:pPr algn="ctr" defTabSz="756017"/>
            <a:r>
              <a:rPr kumimoji="1" lang="en-US" altLang="zh-TW" sz="5000" b="1" dirty="0">
                <a:solidFill>
                  <a:srgbClr val="3366FF"/>
                </a:solidFill>
                <a:latin typeface="Calibri" pitchFamily="34" charset="0"/>
                <a:ea typeface="新細明體" pitchFamily="18" charset="-120"/>
              </a:rPr>
              <a:t>1</a:t>
            </a:r>
          </a:p>
        </p:txBody>
      </p:sp>
      <p:sp>
        <p:nvSpPr>
          <p:cNvPr id="92" name="頁尾版面配置區 3"/>
          <p:cNvSpPr txBox="1">
            <a:spLocks noGrp="1"/>
          </p:cNvSpPr>
          <p:nvPr/>
        </p:nvSpPr>
        <p:spPr bwMode="auto">
          <a:xfrm>
            <a:off x="9331187" y="3339650"/>
            <a:ext cx="980420" cy="8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669" tIns="37835" rIns="75669" bIns="37835"/>
          <a:lstStyle/>
          <a:p>
            <a:pPr algn="ctr" defTabSz="756017"/>
            <a:r>
              <a:rPr kumimoji="1" lang="en-US" altLang="zh-TW" sz="5000" b="1" dirty="0">
                <a:solidFill>
                  <a:srgbClr val="3366FF"/>
                </a:solidFill>
                <a:latin typeface="Calibri" pitchFamily="34" charset="0"/>
                <a:ea typeface="新細明體" pitchFamily="18" charset="-120"/>
              </a:rPr>
              <a:t>6</a:t>
            </a:r>
          </a:p>
        </p:txBody>
      </p:sp>
      <p:sp>
        <p:nvSpPr>
          <p:cNvPr id="98" name="AutoShape 8"/>
          <p:cNvSpPr>
            <a:spLocks noChangeArrowheads="1"/>
          </p:cNvSpPr>
          <p:nvPr/>
        </p:nvSpPr>
        <p:spPr bwMode="auto">
          <a:xfrm rot="16200000">
            <a:off x="10501448" y="2994592"/>
            <a:ext cx="403767" cy="423795"/>
          </a:xfrm>
          <a:prstGeom prst="plus">
            <a:avLst>
              <a:gd name="adj" fmla="val 29083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lIns="75669" tIns="37835" rIns="75669" bIns="37835" anchor="ctr"/>
          <a:lstStyle/>
          <a:p>
            <a:pPr algn="ctr" defTabSz="756017">
              <a:spcBef>
                <a:spcPct val="50000"/>
              </a:spcBef>
            </a:pPr>
            <a:endParaRPr kumimoji="1" lang="zh-TW" altLang="en-US" sz="1700" b="1">
              <a:solidFill>
                <a:schemeClr val="bg2"/>
              </a:solidFill>
              <a:ea typeface="新細明體" pitchFamily="18" charset="-120"/>
            </a:endParaRPr>
          </a:p>
        </p:txBody>
      </p:sp>
      <p:pic>
        <p:nvPicPr>
          <p:cNvPr id="100" name="Picture 7" descr="VessJBOD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86215" y="3382587"/>
            <a:ext cx="1211293" cy="61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 descr="VessRAID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559333" y="2330337"/>
            <a:ext cx="1211293" cy="61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AutoShape 8"/>
          <p:cNvSpPr>
            <a:spLocks noChangeArrowheads="1"/>
          </p:cNvSpPr>
          <p:nvPr/>
        </p:nvSpPr>
        <p:spPr bwMode="auto">
          <a:xfrm rot="18831541">
            <a:off x="10085461" y="2494231"/>
            <a:ext cx="403767" cy="423795"/>
          </a:xfrm>
          <a:prstGeom prst="plus">
            <a:avLst>
              <a:gd name="adj" fmla="val 29083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lIns="75669" tIns="37835" rIns="75669" bIns="37835" anchor="ctr"/>
          <a:lstStyle/>
          <a:p>
            <a:pPr algn="ctr" defTabSz="756017">
              <a:spcBef>
                <a:spcPct val="50000"/>
              </a:spcBef>
            </a:pPr>
            <a:endParaRPr kumimoji="1" lang="zh-TW" altLang="en-US" sz="1700" b="1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109" name="AutoShape 8"/>
          <p:cNvSpPr>
            <a:spLocks noChangeArrowheads="1"/>
          </p:cNvSpPr>
          <p:nvPr/>
        </p:nvSpPr>
        <p:spPr bwMode="auto">
          <a:xfrm rot="18831541">
            <a:off x="10111553" y="3604667"/>
            <a:ext cx="403767" cy="425375"/>
          </a:xfrm>
          <a:prstGeom prst="plus">
            <a:avLst>
              <a:gd name="adj" fmla="val 29083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lIns="75669" tIns="37835" rIns="75669" bIns="37835" anchor="ctr"/>
          <a:lstStyle/>
          <a:p>
            <a:pPr algn="ctr" defTabSz="756017">
              <a:spcBef>
                <a:spcPct val="50000"/>
              </a:spcBef>
            </a:pPr>
            <a:endParaRPr kumimoji="1" lang="zh-TW" altLang="en-US" sz="1700" b="1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112" name="頁尾版面配置區 3"/>
          <p:cNvSpPr txBox="1">
            <a:spLocks noGrp="1"/>
          </p:cNvSpPr>
          <p:nvPr/>
        </p:nvSpPr>
        <p:spPr bwMode="auto">
          <a:xfrm>
            <a:off x="-88747" y="3400910"/>
            <a:ext cx="980420" cy="8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669" tIns="37835" rIns="75669" bIns="37835"/>
          <a:lstStyle/>
          <a:p>
            <a:pPr algn="ctr" defTabSz="756017"/>
            <a:r>
              <a:rPr kumimoji="1" lang="en-US" altLang="zh-TW" sz="5000" b="1" dirty="0">
                <a:solidFill>
                  <a:srgbClr val="3366FF"/>
                </a:solidFill>
                <a:latin typeface="Calibri" pitchFamily="34" charset="0"/>
                <a:ea typeface="新細明體" pitchFamily="18" charset="-120"/>
              </a:rPr>
              <a:t>4</a:t>
            </a:r>
          </a:p>
        </p:txBody>
      </p:sp>
      <p:pic>
        <p:nvPicPr>
          <p:cNvPr id="115" name="Picture 7" descr="VessJBOD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53581" y="3456547"/>
            <a:ext cx="1211293" cy="61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AutoShape 8"/>
          <p:cNvSpPr>
            <a:spLocks noChangeArrowheads="1"/>
          </p:cNvSpPr>
          <p:nvPr/>
        </p:nvSpPr>
        <p:spPr bwMode="auto">
          <a:xfrm rot="18831541">
            <a:off x="678919" y="3678627"/>
            <a:ext cx="403767" cy="425375"/>
          </a:xfrm>
          <a:prstGeom prst="plus">
            <a:avLst>
              <a:gd name="adj" fmla="val 29083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lIns="75669" tIns="37835" rIns="75669" bIns="37835" anchor="ctr"/>
          <a:lstStyle/>
          <a:p>
            <a:pPr algn="ctr" defTabSz="756017">
              <a:spcBef>
                <a:spcPct val="50000"/>
              </a:spcBef>
            </a:pPr>
            <a:endParaRPr kumimoji="1" lang="zh-TW" altLang="en-US" sz="1700" b="1">
              <a:solidFill>
                <a:schemeClr val="bg2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496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 animBg="1"/>
      <p:bldP spid="109" grpId="0" animBg="1"/>
      <p:bldP spid="112" grpId="0"/>
      <p:bldP spid="1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5" y="1005703"/>
            <a:ext cx="9893780" cy="5573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815416" y="548682"/>
            <a:ext cx="5233833" cy="3807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1"/>
              </a:lnSpc>
              <a:spcBef>
                <a:spcPts val="147"/>
              </a:spcBef>
            </a:pPr>
            <a:r>
              <a:rPr lang="en-US" sz="3900" b="1" dirty="0">
                <a:solidFill>
                  <a:srgbClr val="FFFFFF"/>
                </a:solidFill>
                <a:latin typeface="+mn-lt"/>
                <a:cs typeface="Calibri"/>
              </a:rPr>
              <a:t>Promise </a:t>
            </a:r>
            <a:r>
              <a:rPr lang="en-US" sz="3900" b="1" dirty="0" err="1" smtClean="0">
                <a:solidFill>
                  <a:srgbClr val="FFFFFF"/>
                </a:solidFill>
                <a:latin typeface="+mn-lt"/>
                <a:cs typeface="Calibri"/>
              </a:rPr>
              <a:t>nel</a:t>
            </a:r>
            <a:r>
              <a:rPr lang="en-US" sz="3900" b="1" dirty="0" smtClean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US" sz="3900" b="1" dirty="0" err="1" smtClean="0">
                <a:solidFill>
                  <a:srgbClr val="FFFFFF"/>
                </a:solidFill>
                <a:latin typeface="+mn-lt"/>
                <a:cs typeface="Calibri"/>
              </a:rPr>
              <a:t>mondo</a:t>
            </a:r>
            <a:endParaRPr lang="en-US" sz="3900" b="1" dirty="0">
              <a:solidFill>
                <a:srgbClr val="FFFFFF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76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-1" y="158736"/>
            <a:ext cx="9374909" cy="1028204"/>
          </a:xfrm>
        </p:spPr>
        <p:txBody>
          <a:bodyPr>
            <a:noAutofit/>
          </a:bodyPr>
          <a:lstStyle/>
          <a:p>
            <a:r>
              <a:rPr lang="nl-NL" dirty="0" smtClean="0">
                <a:solidFill>
                  <a:srgbClr val="FFFFFF"/>
                </a:solidFill>
                <a:cs typeface="Arial"/>
              </a:rPr>
              <a:t>Semplice Scalabilità </a:t>
            </a:r>
            <a:r>
              <a:rPr lang="nl-NL" dirty="0">
                <a:solidFill>
                  <a:srgbClr val="FFFFFF"/>
                </a:solidFill>
                <a:cs typeface="Arial"/>
              </a:rPr>
              <a:t>iSCSI </a:t>
            </a:r>
            <a:r>
              <a:rPr lang="nl-NL" dirty="0" smtClean="0">
                <a:solidFill>
                  <a:srgbClr val="FFFFFF"/>
                </a:solidFill>
                <a:cs typeface="Arial"/>
              </a:rPr>
              <a:t>- </a:t>
            </a:r>
            <a:r>
              <a:rPr lang="en-US" dirty="0" err="1"/>
              <a:t>Vess</a:t>
            </a:r>
            <a:r>
              <a:rPr lang="en-US" dirty="0"/>
              <a:t> R2000</a:t>
            </a:r>
          </a:p>
        </p:txBody>
      </p:sp>
      <p:sp>
        <p:nvSpPr>
          <p:cNvPr id="4" name="頁尾版面配置區 3"/>
          <p:cNvSpPr txBox="1">
            <a:spLocks noGrp="1"/>
          </p:cNvSpPr>
          <p:nvPr/>
        </p:nvSpPr>
        <p:spPr bwMode="auto">
          <a:xfrm>
            <a:off x="8743382" y="3634782"/>
            <a:ext cx="2373565" cy="228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669" tIns="37835" rIns="75669" bIns="37835"/>
          <a:lstStyle/>
          <a:p>
            <a:pPr algn="ctr" defTabSz="756017"/>
            <a:r>
              <a:rPr kumimoji="1" lang="en-US" altLang="zh-TW" sz="6700" b="1" dirty="0">
                <a:solidFill>
                  <a:srgbClr val="FF0000"/>
                </a:solidFill>
                <a:latin typeface="Calibri" pitchFamily="34" charset="0"/>
                <a:ea typeface="新細明體" pitchFamily="18" charset="-120"/>
              </a:rPr>
              <a:t>112</a:t>
            </a:r>
            <a:r>
              <a:rPr kumimoji="1" lang="en-US" altLang="zh-TW" sz="2600" b="1" dirty="0">
                <a:solidFill>
                  <a:srgbClr val="3366FF"/>
                </a:solidFill>
                <a:latin typeface="Calibri" pitchFamily="34" charset="0"/>
                <a:ea typeface="新細明體" pitchFamily="18" charset="-120"/>
              </a:rPr>
              <a:t> HDDs</a:t>
            </a:r>
          </a:p>
          <a:p>
            <a:pPr algn="ctr" defTabSz="756017"/>
            <a:r>
              <a:rPr kumimoji="1" lang="en-US" altLang="zh-TW" sz="5900" b="1" dirty="0">
                <a:solidFill>
                  <a:srgbClr val="FF0000"/>
                </a:solidFill>
                <a:latin typeface="Calibri" pitchFamily="34" charset="0"/>
                <a:ea typeface="新細明體" pitchFamily="18" charset="-120"/>
              </a:rPr>
              <a:t>672</a:t>
            </a:r>
            <a:r>
              <a:rPr kumimoji="1" lang="en-US" altLang="zh-TW" sz="5900" b="1" dirty="0">
                <a:solidFill>
                  <a:srgbClr val="3366FF"/>
                </a:solidFill>
                <a:latin typeface="Calibri" pitchFamily="34" charset="0"/>
                <a:ea typeface="新細明體" pitchFamily="18" charset="-120"/>
              </a:rPr>
              <a:t>TB</a:t>
            </a:r>
          </a:p>
        </p:txBody>
      </p:sp>
      <p:sp>
        <p:nvSpPr>
          <p:cNvPr id="5" name="頁尾版面配置區 3"/>
          <p:cNvSpPr txBox="1">
            <a:spLocks noGrp="1"/>
          </p:cNvSpPr>
          <p:nvPr/>
        </p:nvSpPr>
        <p:spPr bwMode="auto">
          <a:xfrm>
            <a:off x="1477844" y="2824222"/>
            <a:ext cx="980420" cy="8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669" tIns="37835" rIns="75669" bIns="37835"/>
          <a:lstStyle/>
          <a:p>
            <a:pPr algn="ctr" defTabSz="756017"/>
            <a:r>
              <a:rPr kumimoji="1" lang="en-US" altLang="zh-TW" sz="5000" b="1" dirty="0">
                <a:solidFill>
                  <a:srgbClr val="3366FF"/>
                </a:solidFill>
                <a:latin typeface="Calibri" pitchFamily="34" charset="0"/>
                <a:ea typeface="新細明體" pitchFamily="18" charset="-120"/>
              </a:rPr>
              <a:t>1</a:t>
            </a:r>
          </a:p>
        </p:txBody>
      </p:sp>
      <p:sp>
        <p:nvSpPr>
          <p:cNvPr id="6" name="頁尾版面配置區 3"/>
          <p:cNvSpPr txBox="1">
            <a:spLocks noGrp="1"/>
          </p:cNvSpPr>
          <p:nvPr/>
        </p:nvSpPr>
        <p:spPr bwMode="auto">
          <a:xfrm>
            <a:off x="1503145" y="3921729"/>
            <a:ext cx="980420" cy="8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669" tIns="37835" rIns="75669" bIns="37835"/>
          <a:lstStyle/>
          <a:p>
            <a:pPr algn="ctr" defTabSz="756017"/>
            <a:r>
              <a:rPr kumimoji="1" lang="en-US" altLang="zh-TW" sz="5000" b="1" dirty="0">
                <a:solidFill>
                  <a:srgbClr val="3366FF"/>
                </a:solidFill>
                <a:latin typeface="Calibri" pitchFamily="34" charset="0"/>
                <a:ea typeface="新細明體" pitchFamily="18" charset="-120"/>
              </a:rPr>
              <a:t>6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-5400000">
            <a:off x="2813106" y="3563971"/>
            <a:ext cx="403767" cy="423795"/>
          </a:xfrm>
          <a:prstGeom prst="plus">
            <a:avLst>
              <a:gd name="adj" fmla="val 29083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lIns="75669" tIns="37835" rIns="75669" bIns="37835" anchor="ctr"/>
          <a:lstStyle/>
          <a:p>
            <a:pPr algn="ctr" defTabSz="756017">
              <a:spcBef>
                <a:spcPct val="50000"/>
              </a:spcBef>
            </a:pPr>
            <a:endParaRPr kumimoji="1" lang="zh-TW" altLang="en-US" sz="1700" b="1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-5400000">
            <a:off x="8257613" y="3986437"/>
            <a:ext cx="462745" cy="482303"/>
          </a:xfrm>
          <a:prstGeom prst="downArrow">
            <a:avLst>
              <a:gd name="adj1" fmla="val 58565"/>
              <a:gd name="adj2" fmla="val 33148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wrap="none" lIns="89602" tIns="44801" rIns="89602" bIns="44801" anchor="ctr"/>
          <a:lstStyle/>
          <a:p>
            <a:pPr defTabSz="896021">
              <a:defRPr/>
            </a:pPr>
            <a:endParaRPr kumimoji="1"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  <p:pic>
        <p:nvPicPr>
          <p:cNvPr id="9" name="Picture 7" descr="VessJBOD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7873" y="3951966"/>
            <a:ext cx="1211293" cy="61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VessRAID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0991" y="2899716"/>
            <a:ext cx="1211293" cy="61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 rot="-2768459">
            <a:off x="2397119" y="3063610"/>
            <a:ext cx="403767" cy="423795"/>
          </a:xfrm>
          <a:prstGeom prst="plus">
            <a:avLst>
              <a:gd name="adj" fmla="val 29083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lIns="75669" tIns="37835" rIns="75669" bIns="37835" anchor="ctr"/>
          <a:lstStyle/>
          <a:p>
            <a:pPr algn="ctr" defTabSz="756017">
              <a:spcBef>
                <a:spcPct val="50000"/>
              </a:spcBef>
            </a:pPr>
            <a:endParaRPr kumimoji="1" lang="zh-TW" altLang="en-US" sz="1700" b="1">
              <a:solidFill>
                <a:schemeClr val="bg2"/>
              </a:solidFill>
              <a:ea typeface="新細明體" pitchFamily="18" charset="-12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-2768459">
            <a:off x="2423211" y="4174046"/>
            <a:ext cx="403767" cy="425375"/>
          </a:xfrm>
          <a:prstGeom prst="plus">
            <a:avLst>
              <a:gd name="adj" fmla="val 29083"/>
            </a:avLst>
          </a:prstGeom>
          <a:solidFill>
            <a:srgbClr val="99CC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rot="10800000" wrap="none" lIns="75669" tIns="37835" rIns="75669" bIns="37835" anchor="ctr"/>
          <a:lstStyle/>
          <a:p>
            <a:pPr algn="ctr" defTabSz="756017">
              <a:spcBef>
                <a:spcPct val="50000"/>
              </a:spcBef>
            </a:pPr>
            <a:endParaRPr kumimoji="1" lang="zh-TW" altLang="en-US" sz="1700" b="1">
              <a:solidFill>
                <a:schemeClr val="bg2"/>
              </a:solidFill>
              <a:ea typeface="新細明體" pitchFamily="18" charset="-120"/>
            </a:endParaRPr>
          </a:p>
        </p:txBody>
      </p:sp>
      <p:pic>
        <p:nvPicPr>
          <p:cNvPr id="13" name="Picture 18" descr="新影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626" y="2674464"/>
            <a:ext cx="2869113" cy="115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新影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1444" y="5669853"/>
            <a:ext cx="1609787" cy="77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新影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1444" y="3827947"/>
            <a:ext cx="1609787" cy="77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新影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1444" y="4742852"/>
            <a:ext cx="1609787" cy="77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新影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9554" y="5656243"/>
            <a:ext cx="1611369" cy="77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新影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9554" y="3814337"/>
            <a:ext cx="1611369" cy="77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新影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9554" y="4729241"/>
            <a:ext cx="1611369" cy="77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5695427" y="2181295"/>
            <a:ext cx="483758" cy="493169"/>
          </a:xfrm>
          <a:prstGeom prst="downArrow">
            <a:avLst>
              <a:gd name="adj1" fmla="val 58565"/>
              <a:gd name="adj2" fmla="val 33148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wrap="none" lIns="108839" tIns="54420" rIns="108839" bIns="54420" anchor="ctr"/>
          <a:lstStyle/>
          <a:p>
            <a:pPr defTabSz="1088396">
              <a:defRPr/>
            </a:pPr>
            <a:endParaRPr kumimoji="1"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2" name="Tekstvak 5"/>
          <p:cNvSpPr txBox="1"/>
          <p:nvPr/>
        </p:nvSpPr>
        <p:spPr>
          <a:xfrm>
            <a:off x="6145546" y="2181295"/>
            <a:ext cx="809847" cy="386902"/>
          </a:xfrm>
          <a:prstGeom prst="rect">
            <a:avLst/>
          </a:prstGeom>
          <a:noFill/>
        </p:spPr>
        <p:txBody>
          <a:bodyPr wrap="none" lIns="108839" tIns="54420" rIns="108839" bIns="54420" rtlCol="0">
            <a:spAutoFit/>
          </a:bodyPr>
          <a:lstStyle/>
          <a:p>
            <a:r>
              <a:rPr lang="nl-NL" dirty="0" err="1"/>
              <a:t>iSCSI</a:t>
            </a:r>
            <a:endParaRPr lang="nl-NL" dirty="0"/>
          </a:p>
        </p:txBody>
      </p:sp>
      <p:pic>
        <p:nvPicPr>
          <p:cNvPr id="23" name="Picture 2" descr="C:\Users\eddie.huang\Data\Promise System\VESS\VessAPP\2000\Photos\Front\Vess A2600_pespR with bezel_we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99" y="999294"/>
            <a:ext cx="2797385" cy="13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1506" y="452998"/>
            <a:ext cx="7561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2800" b="1" dirty="0" err="1" smtClean="0">
                <a:solidFill>
                  <a:schemeClr val="bg1"/>
                </a:solidFill>
                <a:latin typeface="+mn-lt"/>
              </a:rPr>
              <a:t>Topologia</a:t>
            </a:r>
            <a:endParaRPr kumimoji="1" lang="en-US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 descr="Screen Shot 2016-11-16 at 23.29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3" y="1229407"/>
            <a:ext cx="7775888" cy="53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32" y="4382431"/>
            <a:ext cx="1728669" cy="16531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58" y="4383949"/>
            <a:ext cx="1728669" cy="165314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14" y="4377339"/>
            <a:ext cx="1728669" cy="16531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49" y="4387962"/>
            <a:ext cx="1728669" cy="1653147"/>
          </a:xfrm>
          <a:prstGeom prst="rect">
            <a:avLst/>
          </a:prstGeom>
        </p:spPr>
      </p:pic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4661443" y="3017435"/>
            <a:ext cx="2869113" cy="618509"/>
          </a:xfrm>
          <a:prstGeom prst="roundRect">
            <a:avLst>
              <a:gd name="adj" fmla="val 16667"/>
            </a:avLst>
          </a:prstGeom>
          <a:solidFill>
            <a:srgbClr val="64B214">
              <a:alpha val="60000"/>
            </a:srgbClr>
          </a:solidFill>
          <a:ln w="12700" cmpd="sng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endParaRPr lang="en-US" altLang="zh-TW" b="1" dirty="0">
              <a:solidFill>
                <a:schemeClr val="bg1"/>
              </a:solidFill>
            </a:endParaRPr>
          </a:p>
        </p:txBody>
      </p:sp>
      <p:cxnSp>
        <p:nvCxnSpPr>
          <p:cNvPr id="68" name="Elbow Connector 67"/>
          <p:cNvCxnSpPr/>
          <p:nvPr/>
        </p:nvCxnSpPr>
        <p:spPr>
          <a:xfrm rot="5400000">
            <a:off x="4639853" y="3210214"/>
            <a:ext cx="2186480" cy="586626"/>
          </a:xfrm>
          <a:prstGeom prst="bentConnector3">
            <a:avLst>
              <a:gd name="adj1" fmla="val 77250"/>
            </a:avLst>
          </a:prstGeom>
          <a:ln w="5080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 rot="16200000" flipH="1">
            <a:off x="5339812" y="3087064"/>
            <a:ext cx="2188124" cy="824652"/>
          </a:xfrm>
          <a:prstGeom prst="bentConnector3">
            <a:avLst>
              <a:gd name="adj1" fmla="val 77369"/>
            </a:avLst>
          </a:prstGeom>
          <a:ln w="5080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7" name="Elbow Connector 76"/>
          <p:cNvCxnSpPr/>
          <p:nvPr/>
        </p:nvCxnSpPr>
        <p:spPr>
          <a:xfrm rot="16200000" flipH="1">
            <a:off x="6003822" y="2421170"/>
            <a:ext cx="2189774" cy="2154794"/>
          </a:xfrm>
          <a:prstGeom prst="bentConnector3">
            <a:avLst>
              <a:gd name="adj1" fmla="val 77209"/>
            </a:avLst>
          </a:prstGeom>
          <a:ln w="5080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 rot="5400000">
            <a:off x="3977018" y="2547845"/>
            <a:ext cx="2188125" cy="1906385"/>
          </a:xfrm>
          <a:prstGeom prst="bentConnector3">
            <a:avLst>
              <a:gd name="adj1" fmla="val 77368"/>
            </a:avLst>
          </a:prstGeom>
          <a:ln w="5080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4661440" y="3017435"/>
            <a:ext cx="2869116" cy="6185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r"/>
            <a:r>
              <a:rPr lang="en-US" sz="1100" dirty="0"/>
              <a:t> Parity</a:t>
            </a:r>
          </a:p>
          <a:p>
            <a:pPr algn="r"/>
            <a:endParaRPr lang="en-US" sz="1100" dirty="0"/>
          </a:p>
          <a:p>
            <a:pPr algn="r"/>
            <a:endParaRPr lang="en-US" sz="1100" dirty="0"/>
          </a:p>
          <a:p>
            <a:pPr algn="r"/>
            <a:endParaRPr lang="en-US" sz="1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36449"/>
            <a:ext cx="8104379" cy="1028204"/>
          </a:xfrm>
        </p:spPr>
        <p:txBody>
          <a:bodyPr/>
          <a:lstStyle/>
          <a:p>
            <a:r>
              <a:rPr lang="en-US" dirty="0" smtClean="0"/>
              <a:t>RAID </a:t>
            </a:r>
            <a:r>
              <a:rPr lang="en-US" dirty="0" err="1" smtClean="0"/>
              <a:t>Ottimizzato</a:t>
            </a:r>
            <a:r>
              <a:rPr lang="en-US" dirty="0" smtClean="0"/>
              <a:t>: </a:t>
            </a:r>
            <a:r>
              <a:rPr lang="en-US" sz="3500" b="0" dirty="0" err="1" smtClean="0"/>
              <a:t>Registrazione</a:t>
            </a:r>
            <a:endParaRPr lang="en-US" sz="3100" b="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063012" y="3154623"/>
            <a:ext cx="1834562" cy="36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602" tIns="44801" rIns="89602" bIns="44801">
            <a:spAutoFit/>
          </a:bodyPr>
          <a:lstStyle/>
          <a:p>
            <a:r>
              <a:rPr lang="en-US" altLang="zh-TW" dirty="0"/>
              <a:t>Parity updated: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697461" y="2401696"/>
            <a:ext cx="647700" cy="3446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Data 1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695822" y="2399723"/>
            <a:ext cx="647700" cy="3446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Data 2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695822" y="2399723"/>
            <a:ext cx="647700" cy="3446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Data 3</a:t>
            </a:r>
          </a:p>
        </p:txBody>
      </p:sp>
      <p:sp>
        <p:nvSpPr>
          <p:cNvPr id="31" name="AutoShape 21"/>
          <p:cNvSpPr>
            <a:spLocks noChangeArrowheads="1"/>
          </p:cNvSpPr>
          <p:nvPr/>
        </p:nvSpPr>
        <p:spPr bwMode="auto">
          <a:xfrm>
            <a:off x="1937545" y="3017434"/>
            <a:ext cx="2374900" cy="61850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19050" cmpd="sng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9602" tIns="44801" rIns="89602" bIns="44801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 for </a:t>
            </a:r>
            <a:r>
              <a:rPr lang="en-US" altLang="zh-TW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Stripe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661441" y="3017435"/>
            <a:ext cx="2151836" cy="61850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r"/>
            <a:r>
              <a:rPr lang="en-US" sz="1100" dirty="0"/>
              <a:t> Data 3</a:t>
            </a:r>
          </a:p>
          <a:p>
            <a:pPr algn="r"/>
            <a:endParaRPr lang="en-US" sz="1100" dirty="0"/>
          </a:p>
          <a:p>
            <a:pPr algn="r"/>
            <a:endParaRPr lang="en-US" sz="1100" dirty="0"/>
          </a:p>
          <a:p>
            <a:pPr algn="r"/>
            <a:endParaRPr lang="en-US" sz="1100" dirty="0"/>
          </a:p>
        </p:txBody>
      </p:sp>
      <p:sp>
        <p:nvSpPr>
          <p:cNvPr id="54" name="Rounded Rectangle 53"/>
          <p:cNvSpPr/>
          <p:nvPr/>
        </p:nvSpPr>
        <p:spPr>
          <a:xfrm>
            <a:off x="4661443" y="3017435"/>
            <a:ext cx="1434557" cy="61850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r"/>
            <a:r>
              <a:rPr lang="en-US" sz="1100" dirty="0"/>
              <a:t>Data 2</a:t>
            </a:r>
          </a:p>
          <a:p>
            <a:pPr algn="r"/>
            <a:endParaRPr lang="en-US" sz="1100" dirty="0"/>
          </a:p>
          <a:p>
            <a:pPr algn="r"/>
            <a:endParaRPr lang="en-US" sz="1100" dirty="0"/>
          </a:p>
          <a:p>
            <a:pPr algn="r"/>
            <a:endParaRPr lang="en-US" sz="1100" dirty="0"/>
          </a:p>
        </p:txBody>
      </p:sp>
      <p:sp>
        <p:nvSpPr>
          <p:cNvPr id="36" name="Rounded Rectangle 35"/>
          <p:cNvSpPr/>
          <p:nvPr/>
        </p:nvSpPr>
        <p:spPr>
          <a:xfrm>
            <a:off x="4661444" y="3017435"/>
            <a:ext cx="728603" cy="61850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r"/>
            <a:r>
              <a:rPr lang="en-US" sz="1100" dirty="0"/>
              <a:t>Data 1</a:t>
            </a:r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</p:txBody>
      </p:sp>
      <p:sp>
        <p:nvSpPr>
          <p:cNvPr id="61" name="AutoShape 21"/>
          <p:cNvSpPr>
            <a:spLocks noChangeArrowheads="1"/>
          </p:cNvSpPr>
          <p:nvPr/>
        </p:nvSpPr>
        <p:spPr bwMode="auto">
          <a:xfrm>
            <a:off x="4661443" y="3016274"/>
            <a:ext cx="2869113" cy="61850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b="1" dirty="0"/>
              <a:t>Generic RAID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89544" y="3017437"/>
            <a:ext cx="726732" cy="618509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2000" dirty="0"/>
              <a:t>1x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9789544" y="3017437"/>
            <a:ext cx="726732" cy="618509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2000" dirty="0"/>
              <a:t>2x</a:t>
            </a:r>
            <a:endParaRPr lang="en-US" sz="2400" dirty="0"/>
          </a:p>
        </p:txBody>
      </p:sp>
      <p:sp>
        <p:nvSpPr>
          <p:cNvPr id="59" name="Rounded Rectangle 58"/>
          <p:cNvSpPr/>
          <p:nvPr/>
        </p:nvSpPr>
        <p:spPr>
          <a:xfrm>
            <a:off x="9789544" y="3017435"/>
            <a:ext cx="726732" cy="618509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2000" dirty="0"/>
              <a:t>3x</a:t>
            </a:r>
            <a:endParaRPr lang="en-US" sz="24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76376" y="4707355"/>
            <a:ext cx="647700" cy="34297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Parity</a:t>
            </a:r>
          </a:p>
        </p:txBody>
      </p:sp>
      <p:sp>
        <p:nvSpPr>
          <p:cNvPr id="84" name="AutoShape 21"/>
          <p:cNvSpPr>
            <a:spLocks noChangeArrowheads="1"/>
          </p:cNvSpPr>
          <p:nvPr/>
        </p:nvSpPr>
        <p:spPr bwMode="auto">
          <a:xfrm>
            <a:off x="4661443" y="3016274"/>
            <a:ext cx="2869113" cy="618509"/>
          </a:xfrm>
          <a:prstGeom prst="roundRect">
            <a:avLst>
              <a:gd name="adj" fmla="val 16667"/>
            </a:avLst>
          </a:prstGeom>
          <a:noFill/>
          <a:ln w="19050" cmpd="sng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 RAID Engine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806939" y="3290163"/>
            <a:ext cx="647700" cy="34461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Parity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735211" y="3223217"/>
            <a:ext cx="647700" cy="3446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Data 3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665633" y="3154623"/>
            <a:ext cx="647700" cy="3446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Data 2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593905" y="3086029"/>
            <a:ext cx="647700" cy="3446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</a:rPr>
              <a:t>Data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22" y="1165392"/>
            <a:ext cx="1424337" cy="136211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0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541E-6 -3.19735E-6 L -3.73541E-6 0.21478 " pathEditMode="fixed" rAng="0" ptsTypes="AA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3541E-6 0.21478 L -0.15616 0.21478 " pathEditMode="fixed" rAng="0" ptsTypes="AA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pat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16 0.21478 L -0.15538 0.33473 " pathEditMode="fixed" rAng="0" ptsTypes="AA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9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1907E-6 -2.69019E-6 L -4.31907E-6 0.21478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1907E-6 0.21478 L -0.04786 0.21478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86 0.21478 L -0.04824 0.3345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9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1907E-6 -2.69019E-6 L -4.31907E-6 0.21478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7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1907E-6 0.21478 L 0.06745 0.215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42" presetClass="pat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45 0.215 L 0.06758 0.33429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50"/>
                            </p:stCondLst>
                            <p:childTnLst>
                              <p:par>
                                <p:cTn id="70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075E-6 -3.19735E-6 L -4.02075E-6 0.0946 " pathEditMode="relative" rAng="0" ptsTypes="AA">
                                      <p:cBhvr>
                                        <p:cTn id="1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50"/>
                            </p:stCondLst>
                            <p:childTnLst>
                              <p:par>
                                <p:cTn id="123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5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1907E-6 -2.69019E-6 L -4.31907E-6 0.0946 " pathEditMode="relative" rAng="0" ptsTypes="AA">
                                      <p:cBhvr>
                                        <p:cTn id="1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50"/>
                            </p:stCondLst>
                            <p:childTnLst>
                              <p:par>
                                <p:cTn id="136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"/>
                            </p:stCondLst>
                            <p:childTnLst>
                              <p:par>
                                <p:cTn id="146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1907E-6 -2.69019E-6 L -4.31907E-6 0.0946 " pathEditMode="relative" rAng="0" ptsTypes="AA">
                                      <p:cBhvr>
                                        <p:cTn id="1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750"/>
                            </p:stCondLst>
                            <p:childTnLst>
                              <p:par>
                                <p:cTn id="149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5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250"/>
                            </p:stCondLst>
                            <p:childTnLst>
                              <p:par>
                                <p:cTn id="160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6250"/>
                            </p:stCondLst>
                            <p:childTnLst>
                              <p:par>
                                <p:cTn id="163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947E-6 -2.94377E-6 L 0.00052 0.10474 " pathEditMode="relative" rAng="0" ptsTypes="AA">
                                      <p:cBhvr>
                                        <p:cTn id="1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226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344E-7 4.23374E-6 L 0.00039 0.10474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226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4047E-6 1.41125E-6 L 0.00039 0.10496 " pathEditMode="relative" rAng="0" ptsTypes="AA">
                                      <p:cBhvr>
                                        <p:cTn id="1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248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709E-6 -1.41125E-6 L 0.00052 0.10474 " pathEditMode="relative" rAng="0" ptsTypes="AA">
                                      <p:cBhvr>
                                        <p:cTn id="1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0474 L -0.1476 0.10496 " pathEditMode="relative" rAng="0" ptsTypes="AA">
                                      <p:cBhvr>
                                        <p:cTn id="20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7" y="0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2 0.10496 L -0.04501 0.10474 " pathEditMode="relative" rAng="0" ptsTypes="AA">
                                      <p:cBhvr>
                                        <p:cTn id="20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" y="-22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4047E-6 0.10496 L 0.06459 0.10497 " pathEditMode="relative" rAng="0" ptsTypes="AA">
                                      <p:cBhvr>
                                        <p:cTn id="20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" y="33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0474 L 0.17004 0.10496 " pathEditMode="relative" rAng="0" ptsTypes="AA">
                                      <p:cBhvr>
                                        <p:cTn id="20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250"/>
                            </p:stCondLst>
                            <p:childTnLst>
                              <p:par>
                                <p:cTn id="208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6 0.10474 L -0.14825 0.23484 " pathEditMode="relative" rAng="0" ptsTypes="AA">
                                      <p:cBhvr>
                                        <p:cTn id="2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6505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27 0.10474 L -0.04514 0.22447 " pathEditMode="relative" rAng="0" ptsTypes="AA">
                                      <p:cBhvr>
                                        <p:cTn id="2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6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9 0.10496 L 0.06459 0.21433 " pathEditMode="relative" rAng="0" ptsTypes="AA">
                                      <p:cBhvr>
                                        <p:cTn id="2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6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04 0.10496 L 0.17004 0.20507 " pathEditMode="relative" rAng="0" ptsTypes="AA">
                                      <p:cBhvr>
                                        <p:cTn id="2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6" grpId="0" animBg="1"/>
      <p:bldP spid="56" grpId="1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6" animBg="1"/>
      <p:bldP spid="24" grpId="7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31" grpId="0" animBg="1"/>
      <p:bldP spid="55" grpId="0" animBg="1"/>
      <p:bldP spid="55" grpId="1" animBg="1"/>
      <p:bldP spid="54" grpId="0" animBg="1"/>
      <p:bldP spid="54" grpId="1" animBg="1"/>
      <p:bldP spid="36" grpId="0" animBg="1"/>
      <p:bldP spid="36" grpId="1" animBg="1"/>
      <p:bldP spid="61" grpId="0" animBg="1"/>
      <p:bldP spid="57" grpId="0" animBg="1"/>
      <p:bldP spid="57" grpId="1" animBg="1"/>
      <p:bldP spid="57" grpId="2" animBg="1"/>
      <p:bldP spid="57" grpId="3" animBg="1"/>
      <p:bldP spid="57" grpId="4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9" grpId="0" animBg="1"/>
      <p:bldP spid="9" grpId="1" animBg="1"/>
      <p:bldP spid="9" grpId="2" animBg="1"/>
      <p:bldP spid="9" grpId="3" animBg="1"/>
      <p:bldP spid="9" grpId="4" animBg="1"/>
      <p:bldP spid="84" grpId="0" animBg="1"/>
      <p:bldP spid="30" grpId="0" animBg="1"/>
      <p:bldP spid="30" grpId="1" animBg="1"/>
      <p:bldP spid="30" grpId="2" animBg="1"/>
      <p:bldP spid="30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11" y="4186370"/>
            <a:ext cx="2295290" cy="21950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60" y="4183535"/>
            <a:ext cx="2295290" cy="219501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80" y="4181586"/>
            <a:ext cx="2295290" cy="219501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37" y="4183535"/>
            <a:ext cx="2295290" cy="21950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7" y="1165392"/>
            <a:ext cx="3303469" cy="3429708"/>
          </a:xfrm>
          <a:prstGeom prst="rect">
            <a:avLst/>
          </a:prstGeom>
        </p:spPr>
      </p:pic>
      <p:sp>
        <p:nvSpPr>
          <p:cNvPr id="54" name="AutoShape 21"/>
          <p:cNvSpPr>
            <a:spLocks noChangeArrowheads="1"/>
          </p:cNvSpPr>
          <p:nvPr/>
        </p:nvSpPr>
        <p:spPr bwMode="auto">
          <a:xfrm>
            <a:off x="4661443" y="3017435"/>
            <a:ext cx="2869113" cy="618509"/>
          </a:xfrm>
          <a:prstGeom prst="roundRect">
            <a:avLst>
              <a:gd name="adj" fmla="val 16667"/>
            </a:avLst>
          </a:prstGeom>
          <a:solidFill>
            <a:srgbClr val="64B214">
              <a:alpha val="60000"/>
            </a:srgbClr>
          </a:solidFill>
          <a:ln w="12700" cmpd="sng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endParaRPr lang="en-US" altLang="zh-TW" b="1" dirty="0">
              <a:solidFill>
                <a:schemeClr val="bg1"/>
              </a:solidFill>
            </a:endParaRPr>
          </a:p>
        </p:txBody>
      </p:sp>
      <p:cxnSp>
        <p:nvCxnSpPr>
          <p:cNvPr id="162" name="Elbow Connector 161"/>
          <p:cNvCxnSpPr>
            <a:stCxn id="26" idx="0"/>
          </p:cNvCxnSpPr>
          <p:nvPr/>
        </p:nvCxnSpPr>
        <p:spPr>
          <a:xfrm rot="16200000" flipV="1">
            <a:off x="4461929" y="1383364"/>
            <a:ext cx="685942" cy="2582199"/>
          </a:xfrm>
          <a:prstGeom prst="bentConnector2">
            <a:avLst/>
          </a:prstGeom>
          <a:ln w="50800">
            <a:headEnd type="none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36449"/>
            <a:ext cx="8104379" cy="1028204"/>
          </a:xfrm>
        </p:spPr>
        <p:txBody>
          <a:bodyPr/>
          <a:lstStyle/>
          <a:p>
            <a:r>
              <a:rPr lang="en-US" dirty="0"/>
              <a:t>RAID </a:t>
            </a:r>
            <a:r>
              <a:rPr lang="en-US" dirty="0" err="1" smtClean="0"/>
              <a:t>Ottimizzato</a:t>
            </a:r>
            <a:r>
              <a:rPr lang="en-US" dirty="0" smtClean="0"/>
              <a:t>: </a:t>
            </a:r>
            <a:r>
              <a:rPr lang="en-US" sz="3500" b="0" dirty="0" err="1" smtClean="0"/>
              <a:t>Riproduzione</a:t>
            </a:r>
            <a:endParaRPr lang="en-US" sz="3100" b="0" dirty="0"/>
          </a:p>
        </p:txBody>
      </p:sp>
      <p:sp>
        <p:nvSpPr>
          <p:cNvPr id="11" name="Rounded Rectangle 10"/>
          <p:cNvSpPr/>
          <p:nvPr/>
        </p:nvSpPr>
        <p:spPr>
          <a:xfrm>
            <a:off x="4661440" y="3017435"/>
            <a:ext cx="2869116" cy="61850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r"/>
            <a:r>
              <a:rPr lang="en-US" sz="1400" b="1" dirty="0"/>
              <a:t>Camera 2, abcd</a:t>
            </a:r>
          </a:p>
          <a:p>
            <a:pPr algn="r"/>
            <a:endParaRPr lang="en-US" sz="1600" b="1" dirty="0"/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>
            <a:off x="8096497" y="3017434"/>
            <a:ext cx="2374900" cy="61850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19050" cmpd="sng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9602" tIns="44801" rIns="89602" bIns="44801" anchor="ctr"/>
          <a:lstStyle/>
          <a:p>
            <a:pPr algn="ctr"/>
            <a:r>
              <a:rPr lang="en-US" altLang="zh-TW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Ahead feature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61443" y="3017435"/>
            <a:ext cx="1434557" cy="61850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r"/>
            <a:r>
              <a:rPr lang="en-US" sz="1400" b="1" dirty="0"/>
              <a:t>Camera 1, abcd</a:t>
            </a:r>
          </a:p>
          <a:p>
            <a:pPr algn="r"/>
            <a:endParaRPr lang="en-US" sz="1600" b="1" dirty="0"/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4661443" y="3017435"/>
            <a:ext cx="2869113" cy="61850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r>
              <a:rPr lang="en-US" altLang="zh-TW" b="1" dirty="0"/>
              <a:t>Generic RAID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2" y="1714145"/>
            <a:ext cx="2792281" cy="166893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011704" y="4526507"/>
            <a:ext cx="792813" cy="3968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18167" y="5007356"/>
            <a:ext cx="789006" cy="39612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872820" y="4526786"/>
            <a:ext cx="792813" cy="39653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1b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015510" y="5485661"/>
            <a:ext cx="789007" cy="3972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Parity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872243" y="5006666"/>
            <a:ext cx="793390" cy="3968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Parity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669822" y="4526506"/>
            <a:ext cx="789006" cy="3967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Parity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75775" y="5485661"/>
            <a:ext cx="789858" cy="3972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2c</a:t>
            </a:r>
            <a:endParaRPr lang="en-US" sz="1200" b="1" dirty="0"/>
          </a:p>
        </p:txBody>
      </p:sp>
      <p:grpSp>
        <p:nvGrpSpPr>
          <p:cNvPr id="90" name="Group 89"/>
          <p:cNvGrpSpPr/>
          <p:nvPr/>
        </p:nvGrpSpPr>
        <p:grpSpPr>
          <a:xfrm>
            <a:off x="2868248" y="4956840"/>
            <a:ext cx="6742412" cy="957687"/>
            <a:chOff x="2879452" y="5203535"/>
            <a:chExt cx="6696743" cy="1005350"/>
          </a:xfrm>
        </p:grpSpPr>
        <p:cxnSp>
          <p:nvCxnSpPr>
            <p:cNvPr id="103" name="Straight Connector 102"/>
            <p:cNvCxnSpPr/>
            <p:nvPr/>
          </p:nvCxnSpPr>
          <p:spPr>
            <a:xfrm flipH="1">
              <a:off x="2879453" y="6204726"/>
              <a:ext cx="6696742" cy="1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6191820" y="5204037"/>
              <a:ext cx="3384374" cy="5953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2879452" y="5709357"/>
              <a:ext cx="3312368" cy="0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6191820" y="5203535"/>
              <a:ext cx="0" cy="505822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2879453" y="5711325"/>
              <a:ext cx="0" cy="497560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9576193" y="5204037"/>
              <a:ext cx="0" cy="1000690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6669822" y="5005475"/>
            <a:ext cx="789006" cy="3980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2a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6669822" y="5485661"/>
            <a:ext cx="789006" cy="3972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678201" y="4526506"/>
            <a:ext cx="789006" cy="3968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678201" y="5006665"/>
            <a:ext cx="789006" cy="39681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678201" y="5486825"/>
            <a:ext cx="789006" cy="39681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2e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2868248" y="4438617"/>
            <a:ext cx="6742414" cy="999105"/>
            <a:chOff x="2879452" y="4659520"/>
            <a:chExt cx="6696744" cy="1048829"/>
          </a:xfrm>
        </p:grpSpPr>
        <p:cxnSp>
          <p:nvCxnSpPr>
            <p:cNvPr id="141" name="Straight Connector 140"/>
            <p:cNvCxnSpPr/>
            <p:nvPr/>
          </p:nvCxnSpPr>
          <p:spPr>
            <a:xfrm>
              <a:off x="2879452" y="4659521"/>
              <a:ext cx="6696742" cy="0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2879452" y="5708349"/>
              <a:ext cx="3312368" cy="0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6191820" y="5200561"/>
              <a:ext cx="3384376" cy="6454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6191820" y="5201061"/>
              <a:ext cx="0" cy="507288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9576195" y="4659521"/>
              <a:ext cx="0" cy="541037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2879452" y="4659520"/>
              <a:ext cx="0" cy="1048829"/>
            </a:xfrm>
            <a:prstGeom prst="line">
              <a:avLst/>
            </a:prstGeom>
            <a:ln w="25400" cap="rnd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Elbow Connector 166"/>
          <p:cNvCxnSpPr>
            <a:stCxn id="26" idx="2"/>
            <a:endCxn id="48" idx="0"/>
          </p:cNvCxnSpPr>
          <p:nvPr/>
        </p:nvCxnSpPr>
        <p:spPr>
          <a:xfrm rot="5400000">
            <a:off x="4306773" y="2737282"/>
            <a:ext cx="890564" cy="2687889"/>
          </a:xfrm>
          <a:prstGeom prst="bentConnector3">
            <a:avLst>
              <a:gd name="adj1" fmla="val 50000"/>
            </a:avLst>
          </a:prstGeom>
          <a:ln w="50800">
            <a:headEnd type="triangle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0" name="Elbow Connector 169"/>
          <p:cNvCxnSpPr/>
          <p:nvPr/>
        </p:nvCxnSpPr>
        <p:spPr>
          <a:xfrm rot="5400000">
            <a:off x="5283219" y="3713726"/>
            <a:ext cx="889402" cy="736159"/>
          </a:xfrm>
          <a:prstGeom prst="bentConnector3">
            <a:avLst>
              <a:gd name="adj1" fmla="val 50000"/>
            </a:avLst>
          </a:prstGeom>
          <a:ln w="50800">
            <a:headEnd type="arrow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2" name="Elbow Connector 171"/>
          <p:cNvCxnSpPr>
            <a:stCxn id="26" idx="2"/>
          </p:cNvCxnSpPr>
          <p:nvPr/>
        </p:nvCxnSpPr>
        <p:spPr>
          <a:xfrm rot="16200000" flipH="1">
            <a:off x="6095062" y="3636881"/>
            <a:ext cx="893912" cy="892036"/>
          </a:xfrm>
          <a:prstGeom prst="bentConnector3">
            <a:avLst>
              <a:gd name="adj1" fmla="val 49746"/>
            </a:avLst>
          </a:prstGeom>
          <a:ln w="50800">
            <a:headEnd type="arrow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9" name="Elbow Connector 88"/>
          <p:cNvCxnSpPr/>
          <p:nvPr/>
        </p:nvCxnSpPr>
        <p:spPr>
          <a:xfrm rot="16200000" flipH="1">
            <a:off x="6888024" y="2843919"/>
            <a:ext cx="890563" cy="2474610"/>
          </a:xfrm>
          <a:prstGeom prst="bentConnector3">
            <a:avLst>
              <a:gd name="adj1" fmla="val 50000"/>
            </a:avLst>
          </a:prstGeom>
          <a:ln w="50800">
            <a:headEnd type="arrow"/>
            <a:tailEnd type="non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AutoShape 21"/>
          <p:cNvSpPr>
            <a:spLocks noChangeArrowheads="1"/>
          </p:cNvSpPr>
          <p:nvPr/>
        </p:nvSpPr>
        <p:spPr bwMode="auto">
          <a:xfrm>
            <a:off x="4661443" y="3017435"/>
            <a:ext cx="2869113" cy="618509"/>
          </a:xfrm>
          <a:prstGeom prst="roundRect">
            <a:avLst>
              <a:gd name="adj" fmla="val 16667"/>
            </a:avLst>
          </a:prstGeom>
          <a:noFill/>
          <a:ln w="19050" cmpd="sng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lIns="89602" tIns="44801" rIns="89602" bIns="44801" anchor="ctr"/>
          <a:lstStyle/>
          <a:p>
            <a:pPr algn="ctr"/>
            <a:endParaRPr lang="en-US" altLang="zh-TW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TW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 RAID Engine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509609" y="1371175"/>
            <a:ext cx="792813" cy="3972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1a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653064" y="1508363"/>
            <a:ext cx="789006" cy="39681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792713" y="1645551"/>
            <a:ext cx="792813" cy="3969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1b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939976" y="1782740"/>
            <a:ext cx="789006" cy="39681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2b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3083431" y="1919928"/>
            <a:ext cx="789006" cy="3968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1c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3226887" y="2057117"/>
            <a:ext cx="789858" cy="3972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2c</a:t>
            </a:r>
            <a:endParaRPr lang="en-US" sz="1200" b="1" dirty="0"/>
          </a:p>
        </p:txBody>
      </p:sp>
      <p:sp>
        <p:nvSpPr>
          <p:cNvPr id="137" name="Rectangle 136"/>
          <p:cNvSpPr/>
          <p:nvPr/>
        </p:nvSpPr>
        <p:spPr>
          <a:xfrm>
            <a:off x="3370343" y="2194305"/>
            <a:ext cx="789006" cy="39612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Cam 1d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3513798" y="2331493"/>
            <a:ext cx="789006" cy="39728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r>
              <a:rPr lang="en-US" sz="1400" b="1" dirty="0"/>
              <a:t>Cam 2d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2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75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75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250"/>
                            </p:stCondLst>
                            <p:childTnLst>
                              <p:par>
                                <p:cTn id="9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7" presetClass="emph" presetSubtype="0" fill="remove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7" presetClass="emph" presetSubtype="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4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5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4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5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75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27" presetClass="emph" presetSubtype="0" fill="remove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7" presetClass="emph" presetSubtype="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1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2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5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6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7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" dur="25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1" dur="25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" dur="25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autoRev="1" fill="remov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6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750"/>
                            </p:stCondLst>
                            <p:childTnLst>
                              <p:par>
                                <p:cTn id="2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7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0"/>
                                            </p:cond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3"/>
                                            </p:cond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6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2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9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50"/>
                            </p:stCondLst>
                            <p:childTnLst>
                              <p:par>
                                <p:cTn id="233" presetID="1" presetClass="entr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7" presetClass="emph" presetSubtype="0" fill="remove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9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0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7" presetClass="emph" presetSubtype="0" fill="remove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1" presetClass="entr" presetSubtype="0" fill="hold" grpId="2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7" presetClass="emph" presetSubtype="0" fill="remove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7" presetClass="emph" presetSubtype="0" fill="remove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3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4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250"/>
                            </p:stCondLst>
                            <p:childTnLst>
                              <p:par>
                                <p:cTn id="26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7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4250"/>
                            </p:stCondLst>
                            <p:childTnLst>
                              <p:par>
                                <p:cTn id="271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7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8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2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3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0"/>
                            </p:stCondLst>
                            <p:childTnLst>
                              <p:par>
                                <p:cTn id="28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6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6000"/>
                            </p:stCondLst>
                            <p:childTnLst>
                              <p:par>
                                <p:cTn id="290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6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7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250" autoRev="1" fill="remov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7" presetClass="emph" presetSubtype="0" fill="remove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1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2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1" grpId="0" animBg="1"/>
      <p:bldP spid="17" grpId="0" animBg="1"/>
      <p:bldP spid="19" grpId="0" animBg="1"/>
      <p:bldP spid="21" grpId="0" animBg="1"/>
      <p:bldP spid="48" grpId="0" animBg="1"/>
      <p:bldP spid="48" grpId="1" animBg="1"/>
      <p:bldP spid="51" grpId="0" animBg="1"/>
      <p:bldP spid="53" grpId="0" animBg="1"/>
      <p:bldP spid="53" grpId="1" animBg="1"/>
      <p:bldP spid="52" grpId="0" animBg="1"/>
      <p:bldP spid="109" grpId="0" animBg="1"/>
      <p:bldP spid="109" grpId="1" animBg="1"/>
      <p:bldP spid="119" grpId="0" animBg="1"/>
      <p:bldP spid="56" grpId="0" animBg="1"/>
      <p:bldP spid="60" grpId="0" animBg="1"/>
      <p:bldP spid="60" grpId="1" animBg="1"/>
      <p:bldP spid="61" grpId="0" animBg="1"/>
      <p:bldP spid="26" grpId="0" animBg="1"/>
      <p:bldP spid="44" grpId="0" animBg="1"/>
      <p:bldP spid="44" grpId="1" animBg="1"/>
      <p:bldP spid="44" grpId="2" animBg="1"/>
      <p:bldP spid="44" grpId="3" animBg="1"/>
      <p:bldP spid="44" grpId="4" animBg="1"/>
      <p:bldP spid="49" grpId="0" animBg="1"/>
      <p:bldP spid="49" grpId="1" animBg="1"/>
      <p:bldP spid="49" grpId="2" animBg="1"/>
      <p:bldP spid="49" grpId="3" animBg="1"/>
      <p:bldP spid="49" grpId="4" animBg="1"/>
      <p:bldP spid="45" grpId="0" animBg="1"/>
      <p:bldP spid="45" grpId="1" animBg="1"/>
      <p:bldP spid="45" grpId="2" animBg="1"/>
      <p:bldP spid="45" grpId="3" animBg="1"/>
      <p:bldP spid="45" grpId="4" animBg="1"/>
      <p:bldP spid="50" grpId="0" animBg="1"/>
      <p:bldP spid="50" grpId="1" animBg="1"/>
      <p:bldP spid="50" grpId="2" animBg="1"/>
      <p:bldP spid="50" grpId="3" animBg="1"/>
      <p:bldP spid="50" grpId="4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162636"/>
            <a:ext cx="8247834" cy="1028204"/>
          </a:xfrm>
        </p:spPr>
        <p:txBody>
          <a:bodyPr>
            <a:normAutofit/>
          </a:bodyPr>
          <a:lstStyle/>
          <a:p>
            <a:r>
              <a:rPr lang="en-US" dirty="0" smtClean="0"/>
              <a:t>RAID </a:t>
            </a:r>
            <a:r>
              <a:rPr lang="en-US" dirty="0" err="1"/>
              <a:t>Ottimizzato</a:t>
            </a:r>
            <a:r>
              <a:rPr lang="en-US" dirty="0"/>
              <a:t> : </a:t>
            </a:r>
            <a:r>
              <a:rPr lang="en-US" sz="3500" b="0" dirty="0" smtClean="0"/>
              <a:t>throughput stabile</a:t>
            </a:r>
            <a:endParaRPr lang="en-US" b="0" dirty="0"/>
          </a:p>
        </p:txBody>
      </p:sp>
      <p:pic>
        <p:nvPicPr>
          <p:cNvPr id="5" name="圖片 3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879" y="4324207"/>
            <a:ext cx="3024336" cy="192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2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2685" y="2120620"/>
            <a:ext cx="3096344" cy="199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2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879" y="2125711"/>
            <a:ext cx="3024336" cy="193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296865"/>
              </p:ext>
            </p:extLst>
          </p:nvPr>
        </p:nvGraphicFramePr>
        <p:xfrm>
          <a:off x="1591042" y="4324207"/>
          <a:ext cx="3117986" cy="192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點陣圖影像" r:id="rId7" imgW="7849696" imgH="5068007" progId="PBrush">
                  <p:embed/>
                </p:oleObj>
              </mc:Choice>
              <mc:Fallback>
                <p:oleObj name="點陣圖影像" r:id="rId7" imgW="7849696" imgH="506800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042" y="4324207"/>
                        <a:ext cx="3117986" cy="19281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261937" y="2317829"/>
            <a:ext cx="2189166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Registrazione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su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133347" y="2317829"/>
            <a:ext cx="2183393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Registrazione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su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559155" y="4466621"/>
            <a:ext cx="1891948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Disco </a:t>
            </a:r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rotto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 </a:t>
            </a:r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–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8424792" y="4466621"/>
            <a:ext cx="1891948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Disco </a:t>
            </a:r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rotto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–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1505419" y="1422613"/>
            <a:ext cx="3335670" cy="5487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19050" cmpd="sng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9602" tIns="44801" rIns="89602" bIns="44801" anchor="ctr"/>
          <a:lstStyle/>
          <a:p>
            <a:pPr algn="ctr" defTabSz="899515"/>
            <a:r>
              <a:rPr lang="en-US" altLang="zh-TW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PROMISE - </a:t>
            </a:r>
            <a:r>
              <a:rPr lang="en-US" altLang="zh-TW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Vess</a:t>
            </a:r>
            <a:r>
              <a:rPr lang="en-US" altLang="zh-TW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Serie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A2000</a:t>
            </a:r>
            <a:endParaRPr lang="zh-TW" altLang="zh-TW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7331482" y="1422613"/>
            <a:ext cx="3335670" cy="548753"/>
          </a:xfrm>
          <a:prstGeom prst="roundRect">
            <a:avLst>
              <a:gd name="adj" fmla="val 16667"/>
            </a:avLst>
          </a:prstGeom>
          <a:solidFill>
            <a:schemeClr val="bg1">
              <a:lumMod val="65000"/>
            </a:schemeClr>
          </a:solidFill>
          <a:ln w="19050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9602" tIns="44801" rIns="89602" bIns="44801" anchor="ctr"/>
          <a:lstStyle/>
          <a:p>
            <a:pPr algn="ctr" defTabSz="899515"/>
            <a:r>
              <a:rPr lang="en-US" altLang="zh-TW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Generico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Server + </a:t>
            </a:r>
            <a:r>
              <a:rPr lang="en-US" altLang="zh-TW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scheda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RAID</a:t>
            </a:r>
            <a:endParaRPr lang="zh-TW" altLang="zh-TW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  <a:cs typeface="新細明體" pitchFamily="18" charset="-12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89716" y="3086032"/>
            <a:ext cx="2940840" cy="261610"/>
            <a:chOff x="4607644" y="3239616"/>
            <a:chExt cx="2952328" cy="27463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607644" y="3377823"/>
              <a:ext cx="2952328" cy="0"/>
            </a:xfrm>
            <a:prstGeom prst="line">
              <a:avLst/>
            </a:prstGeom>
            <a:ln w="25400">
              <a:solidFill>
                <a:srgbClr val="C00000"/>
              </a:solidFill>
              <a:headEnd type="stealth"/>
              <a:tailEnd type="stealt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183708" y="3239616"/>
              <a:ext cx="1825523" cy="2746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</a:rPr>
                <a:t>Average throughput equal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7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162636"/>
            <a:ext cx="8247834" cy="1028204"/>
          </a:xfrm>
        </p:spPr>
        <p:txBody>
          <a:bodyPr/>
          <a:lstStyle/>
          <a:p>
            <a:r>
              <a:rPr lang="en-US" dirty="0"/>
              <a:t>RAID </a:t>
            </a:r>
            <a:r>
              <a:rPr lang="en-US" dirty="0" err="1"/>
              <a:t>Ottimizzato</a:t>
            </a:r>
            <a:r>
              <a:rPr lang="en-US" dirty="0"/>
              <a:t> : </a:t>
            </a:r>
            <a:r>
              <a:rPr lang="en-US" sz="3500" b="0" dirty="0" smtClean="0"/>
              <a:t>throughput stabile</a:t>
            </a:r>
            <a:endParaRPr lang="en-US" b="0" dirty="0"/>
          </a:p>
        </p:txBody>
      </p:sp>
      <p:pic>
        <p:nvPicPr>
          <p:cNvPr id="5" name="圖片 3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879" y="4324207"/>
            <a:ext cx="3024336" cy="192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2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2685" y="2120620"/>
            <a:ext cx="3096344" cy="199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2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879" y="2125711"/>
            <a:ext cx="3024336" cy="193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469261"/>
              </p:ext>
            </p:extLst>
          </p:nvPr>
        </p:nvGraphicFramePr>
        <p:xfrm>
          <a:off x="1591042" y="4324207"/>
          <a:ext cx="3117986" cy="192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點陣圖影像" r:id="rId7" imgW="7849696" imgH="5068007" progId="PBrush">
                  <p:embed/>
                </p:oleObj>
              </mc:Choice>
              <mc:Fallback>
                <p:oleObj name="點陣圖影像" r:id="rId7" imgW="7849696" imgH="506800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042" y="4324207"/>
                        <a:ext cx="3117986" cy="19281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630883" y="2317829"/>
            <a:ext cx="1820220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Recording on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8496520" y="2317829"/>
            <a:ext cx="1820220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Recording on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559155" y="4466621"/>
            <a:ext cx="1891948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Broken disk –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8424792" y="4466621"/>
            <a:ext cx="1891948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Broken disk –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7" name="圖片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2685" y="2146047"/>
            <a:ext cx="3096344" cy="1946145"/>
          </a:xfrm>
          <a:prstGeom prst="rect">
            <a:avLst/>
          </a:prstGeom>
          <a:noFill/>
        </p:spPr>
      </p:pic>
      <p:pic>
        <p:nvPicPr>
          <p:cNvPr id="28" name="圖片 3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87149" y="2135163"/>
            <a:ext cx="3024336" cy="1951985"/>
          </a:xfrm>
          <a:prstGeom prst="rect">
            <a:avLst/>
          </a:prstGeom>
          <a:noFill/>
        </p:spPr>
      </p:pic>
      <p:pic>
        <p:nvPicPr>
          <p:cNvPr id="29" name="圖片 3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77147" y="4324207"/>
            <a:ext cx="3205570" cy="1928139"/>
          </a:xfrm>
          <a:prstGeom prst="rect">
            <a:avLst/>
          </a:prstGeom>
          <a:noFill/>
        </p:spPr>
      </p:pic>
      <p:pic>
        <p:nvPicPr>
          <p:cNvPr id="30" name="圖片 3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7190" y="4324207"/>
            <a:ext cx="3187662" cy="1928140"/>
          </a:xfrm>
          <a:prstGeom prst="rect">
            <a:avLst/>
          </a:prstGeom>
          <a:noFill/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913605" y="4466621"/>
            <a:ext cx="2537498" cy="295551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Registrazione</a:t>
            </a:r>
            <a:r>
              <a:rPr lang="en-US" altLang="zh-TW" sz="14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lang="en-US" altLang="zh-TW" sz="14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+ </a:t>
            </a:r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Sovrascrittura</a:t>
            </a:r>
            <a:r>
              <a:rPr lang="en-US" altLang="zh-TW" sz="14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lang="en-US" altLang="zh-TW" sz="14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+ </a:t>
            </a:r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Archivio</a:t>
            </a:r>
            <a:endParaRPr lang="en-US" altLang="zh-TW" sz="1600" dirty="0">
              <a:solidFill>
                <a:srgbClr val="C00000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425566" y="2316949"/>
            <a:ext cx="2025672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Ricostruzione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-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8247834" y="2317828"/>
            <a:ext cx="2068906" cy="275448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err="1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Ricostruzione</a:t>
            </a:r>
            <a:r>
              <a:rPr lang="en-US" altLang="zh-TW" sz="1600" dirty="0" smtClean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16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新細明體" pitchFamily="18" charset="-120"/>
              </a:rPr>
              <a:t>- RAID5</a:t>
            </a:r>
            <a:endParaRPr lang="zh-TW" altLang="zh-TW" sz="1600" dirty="0">
              <a:solidFill>
                <a:srgbClr val="C00000"/>
              </a:solidFill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779242" y="4466621"/>
            <a:ext cx="2537498" cy="295551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89952" tIns="44976" rIns="89952" bIns="44976" numCol="1" anchor="t" anchorCtr="0" compatLnSpc="1">
            <a:prstTxWarp prst="textNoShape">
              <a:avLst/>
            </a:prstTxWarp>
          </a:bodyPr>
          <a:lstStyle/>
          <a:p>
            <a:pPr algn="ctr" defTabSz="899515"/>
            <a:r>
              <a:rPr lang="en-US" altLang="zh-TW" sz="1600" dirty="0" err="1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Registrazione</a:t>
            </a:r>
            <a:r>
              <a:rPr lang="en-US" altLang="zh-TW" sz="14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+ </a:t>
            </a:r>
            <a:r>
              <a:rPr lang="en-US" altLang="zh-TW" sz="1600" dirty="0" err="1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Sovrascrittura</a:t>
            </a:r>
            <a:r>
              <a:rPr lang="en-US" altLang="zh-TW" sz="1400" dirty="0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 + </a:t>
            </a:r>
            <a:r>
              <a:rPr lang="en-US" altLang="zh-TW" sz="1600" dirty="0" err="1">
                <a:solidFill>
                  <a:srgbClr val="C00000"/>
                </a:solidFill>
                <a:latin typeface="Calibri" pitchFamily="34" charset="0"/>
                <a:ea typeface="新細明體" pitchFamily="18" charset="-120"/>
                <a:cs typeface="Times New Roman" pitchFamily="18" charset="0"/>
              </a:rPr>
              <a:t>Archivio</a:t>
            </a:r>
            <a:endParaRPr lang="en-US" altLang="zh-TW" sz="1600" dirty="0">
              <a:solidFill>
                <a:srgbClr val="C00000"/>
              </a:solidFill>
              <a:latin typeface="Calibri" pitchFamily="34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1505419" y="1422613"/>
            <a:ext cx="3335670" cy="54875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19050" cmpd="sng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9602" tIns="44801" rIns="89602" bIns="44801" anchor="ctr"/>
          <a:lstStyle/>
          <a:p>
            <a:pPr algn="ctr" defTabSz="899515"/>
            <a:r>
              <a:rPr lang="en-US" altLang="zh-TW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PROMISE 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– </a:t>
            </a:r>
            <a:r>
              <a:rPr lang="en-US" altLang="zh-TW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Serie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</a:t>
            </a:r>
            <a:r>
              <a:rPr lang="en-US" altLang="zh-TW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Vess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A2000</a:t>
            </a:r>
            <a:endParaRPr lang="zh-TW" altLang="zh-TW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7331482" y="1422613"/>
            <a:ext cx="3335670" cy="548753"/>
          </a:xfrm>
          <a:prstGeom prst="roundRect">
            <a:avLst>
              <a:gd name="adj" fmla="val 16667"/>
            </a:avLst>
          </a:prstGeom>
          <a:solidFill>
            <a:schemeClr val="bg1">
              <a:lumMod val="65000"/>
            </a:schemeClr>
          </a:solidFill>
          <a:ln w="19050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9602" tIns="44801" rIns="89602" bIns="44801" anchor="ctr"/>
          <a:lstStyle/>
          <a:p>
            <a:pPr algn="ctr" defTabSz="899515"/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Server </a:t>
            </a:r>
            <a:r>
              <a:rPr lang="en-US" altLang="zh-TW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Generico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+ </a:t>
            </a:r>
            <a:r>
              <a:rPr lang="en-US" altLang="zh-TW" sz="2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scheda</a:t>
            </a:r>
            <a:r>
              <a:rPr lang="en-US" altLang="zh-TW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新細明體" pitchFamily="18" charset="-120"/>
                <a:cs typeface="新細明體" pitchFamily="18" charset="-120"/>
              </a:rPr>
              <a:t> RAID</a:t>
            </a:r>
            <a:endParaRPr lang="zh-TW" altLang="zh-TW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  <a:cs typeface="新細明體" pitchFamily="18" charset="-12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89716" y="3086032"/>
            <a:ext cx="2940840" cy="261610"/>
            <a:chOff x="4607644" y="3239616"/>
            <a:chExt cx="2952328" cy="27463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607644" y="3377823"/>
              <a:ext cx="2952328" cy="0"/>
            </a:xfrm>
            <a:prstGeom prst="line">
              <a:avLst/>
            </a:prstGeom>
            <a:ln w="25400">
              <a:solidFill>
                <a:srgbClr val="C00000"/>
              </a:solidFill>
              <a:headEnd type="stealth"/>
              <a:tailEnd type="stealth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183708" y="3239616"/>
              <a:ext cx="1799480" cy="2746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C00000"/>
                  </a:solidFill>
                </a:rPr>
                <a:t>Throughput </a:t>
              </a:r>
              <a:r>
                <a:rPr lang="en-US" sz="1100" dirty="0" err="1" smtClean="0">
                  <a:solidFill>
                    <a:srgbClr val="C00000"/>
                  </a:solidFill>
                </a:rPr>
                <a:t>medio</a:t>
              </a:r>
              <a:r>
                <a:rPr lang="en-US" sz="1100" dirty="0" smtClean="0">
                  <a:solidFill>
                    <a:srgbClr val="C00000"/>
                  </a:solidFill>
                </a:rPr>
                <a:t> </a:t>
              </a:r>
              <a:r>
                <a:rPr lang="en-US" sz="1100" dirty="0" err="1" smtClean="0">
                  <a:solidFill>
                    <a:srgbClr val="C00000"/>
                  </a:solidFill>
                </a:rPr>
                <a:t>uguale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Ovaal 9"/>
          <p:cNvSpPr/>
          <p:nvPr/>
        </p:nvSpPr>
        <p:spPr>
          <a:xfrm>
            <a:off x="9534499" y="3291811"/>
            <a:ext cx="910842" cy="871049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602" tIns="44801" rIns="89602" bIns="44801" rtlCol="0" anchor="ctr"/>
          <a:lstStyle/>
          <a:p>
            <a:pPr algn="ctr"/>
            <a:endParaRPr lang="nl-NL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35" name="Lijntoelichting 1 (rand en accentlijn) 34"/>
          <p:cNvSpPr/>
          <p:nvPr/>
        </p:nvSpPr>
        <p:spPr>
          <a:xfrm rot="10800000">
            <a:off x="4988730" y="4174683"/>
            <a:ext cx="1993228" cy="375782"/>
          </a:xfrm>
          <a:prstGeom prst="accentBorderCallout1">
            <a:avLst>
              <a:gd name="adj1" fmla="val 43577"/>
              <a:gd name="adj2" fmla="val -1120"/>
              <a:gd name="adj3" fmla="val 200520"/>
              <a:gd name="adj4" fmla="val -127986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602" tIns="44801" rIns="89602" bIns="44801"/>
          <a:lstStyle/>
          <a:p>
            <a:endParaRPr lang="nl-NL">
              <a:ln w="1905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235266" y="4174684"/>
            <a:ext cx="1809605" cy="367476"/>
          </a:xfrm>
          <a:prstGeom prst="rect">
            <a:avLst/>
          </a:prstGeom>
          <a:noFill/>
        </p:spPr>
        <p:txBody>
          <a:bodyPr wrap="none" lIns="89602" tIns="44801" rIns="89602" bIns="44801" rtlCol="0">
            <a:spAutoFit/>
          </a:bodyPr>
          <a:lstStyle/>
          <a:p>
            <a:r>
              <a:rPr lang="nl-NL" dirty="0" smtClean="0"/>
              <a:t>Perdita di frame</a:t>
            </a:r>
            <a:endParaRPr lang="nl-NL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94" y="4734287"/>
            <a:ext cx="1504195" cy="143848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3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xit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568725"/>
              </p:ext>
            </p:extLst>
          </p:nvPr>
        </p:nvGraphicFramePr>
        <p:xfrm>
          <a:off x="2215952" y="1997224"/>
          <a:ext cx="8208912" cy="4756068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3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292872">
                <a:tc gridSpan="2">
                  <a:txBody>
                    <a:bodyPr/>
                    <a:lstStyle/>
                    <a:p>
                      <a:endParaRPr lang="zh-TW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Recording</a:t>
                      </a: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Recording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Critical</a:t>
                      </a:r>
                      <a:endParaRPr lang="zh-TW" sz="1600" i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Recording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Rebuilding</a:t>
                      </a:r>
                      <a:endParaRPr lang="zh-TW" sz="1600" i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Recording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Live view</a:t>
                      </a:r>
                      <a:endParaRPr lang="zh-TW" altLang="en-US" sz="1200" i="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Recording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Playback</a:t>
                      </a:r>
                      <a:endParaRPr lang="zh-TW" sz="1200" i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Vess</a:t>
                      </a: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 A2600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# Cameras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(1MP)</a:t>
                      </a:r>
                      <a:endParaRPr lang="zh-TW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130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130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130</a:t>
                      </a:r>
                      <a:endParaRPr lang="zh-TW" sz="160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125</a:t>
                      </a:r>
                      <a:endParaRPr lang="zh-TW" sz="160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125</a:t>
                      </a:r>
                      <a:endParaRPr lang="zh-TW" sz="160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105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MB/s)</a:t>
                      </a:r>
                      <a:endParaRPr lang="zh-TW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149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149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151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146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134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H Company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#</a:t>
                      </a:r>
                      <a:r>
                        <a:rPr lang="en-US" sz="14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Cameras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(1MP)</a:t>
                      </a:r>
                      <a:endParaRPr lang="zh-TW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(MB/s)</a:t>
                      </a:r>
                      <a:endParaRPr lang="zh-TW" altLang="en-US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109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Vess</a:t>
                      </a: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 A2200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# Cameras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(1MP)</a:t>
                      </a:r>
                      <a:endParaRPr lang="zh-TW" alt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(MB/s)</a:t>
                      </a:r>
                      <a:endParaRPr lang="zh-TW" alt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74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74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74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69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75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S Company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# Cameras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(1MP)</a:t>
                      </a:r>
                      <a:endParaRPr lang="zh-TW" alt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55</a:t>
                      </a:r>
                      <a:endParaRPr lang="zh-TW" sz="160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50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(MB/s)</a:t>
                      </a:r>
                      <a:endParaRPr lang="zh-TW" alt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64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3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3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70.5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58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024708"/>
              </p:ext>
            </p:extLst>
          </p:nvPr>
        </p:nvGraphicFramePr>
        <p:xfrm>
          <a:off x="2215952" y="1997224"/>
          <a:ext cx="8208912" cy="4756068"/>
        </p:xfrm>
        <a:graphic>
          <a:graphicData uri="http://schemas.openxmlformats.org/drawingml/2006/table">
            <a:tbl>
              <a:tblPr/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3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3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292872">
                <a:tc gridSpan="2">
                  <a:txBody>
                    <a:bodyPr/>
                    <a:lstStyle/>
                    <a:p>
                      <a:endParaRPr lang="zh-TW" sz="16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Registrazione</a:t>
                      </a: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Registrazione</a:t>
                      </a:r>
                      <a:endParaRPr lang="en-US" sz="1600" b="1" dirty="0" smtClean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Critica</a:t>
                      </a:r>
                      <a:endParaRPr lang="zh-TW" sz="1600" i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Calibri"/>
                        </a:rPr>
                        <a:t>Registrazione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Ricostruzione</a:t>
                      </a:r>
                      <a:endParaRPr lang="zh-TW" sz="1600" i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Calibri"/>
                        </a:rPr>
                        <a:t>Registrazione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Live view</a:t>
                      </a:r>
                      <a:endParaRPr lang="zh-TW" altLang="en-US" sz="1200" i="0" dirty="0"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Calibri"/>
                        </a:rPr>
                        <a:t>Registrazione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 smtClean="0">
                          <a:solidFill>
                            <a:srgbClr val="002060"/>
                          </a:solidFill>
                          <a:latin typeface="Calibri"/>
                          <a:ea typeface="Times New Roman"/>
                          <a:cs typeface="Calibri"/>
                        </a:rPr>
                        <a:t>Riproduzione</a:t>
                      </a:r>
                      <a:endParaRPr lang="zh-TW" sz="1200" i="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Vess</a:t>
                      </a: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 A2600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# </a:t>
                      </a:r>
                      <a:r>
                        <a:rPr lang="en-US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Telecamere</a:t>
                      </a:r>
                      <a:r>
                        <a:rPr lang="en-US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(1MP)</a:t>
                      </a:r>
                      <a:endParaRPr lang="zh-TW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130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130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130</a:t>
                      </a:r>
                      <a:endParaRPr lang="zh-TW" sz="160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125</a:t>
                      </a:r>
                      <a:endParaRPr lang="zh-TW" sz="160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125</a:t>
                      </a:r>
                      <a:endParaRPr lang="zh-TW" sz="160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105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MB/s)</a:t>
                      </a:r>
                      <a:endParaRPr lang="zh-TW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149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149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151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146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134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H Company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#</a:t>
                      </a:r>
                      <a:r>
                        <a:rPr lang="en-US" sz="14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Telecamere</a:t>
                      </a:r>
                      <a:r>
                        <a:rPr lang="en-US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(1MP)</a:t>
                      </a:r>
                      <a:endParaRPr lang="zh-TW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95</a:t>
                      </a:r>
                      <a:endParaRPr lang="zh-TW" sz="16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(MB/s)</a:t>
                      </a:r>
                      <a:endParaRPr lang="zh-TW" altLang="en-US" sz="11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109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110</a:t>
                      </a:r>
                      <a:endParaRPr lang="zh-TW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7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Vess</a:t>
                      </a: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 A2200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# </a:t>
                      </a:r>
                      <a:r>
                        <a:rPr lang="en-US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Telecamere</a:t>
                      </a:r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(1MP)</a:t>
                      </a:r>
                      <a:endParaRPr lang="zh-TW" altLang="en-US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(MB/s)</a:t>
                      </a:r>
                      <a:endParaRPr lang="zh-TW" altLang="en-US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74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74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74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69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75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97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S Company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# </a:t>
                      </a:r>
                      <a:r>
                        <a:rPr lang="en-US" sz="14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Telecamere</a:t>
                      </a:r>
                      <a: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(1MP)</a:t>
                      </a:r>
                      <a:endParaRPr lang="zh-TW" altLang="en-US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55</a:t>
                      </a:r>
                      <a:endParaRPr lang="zh-TW" sz="160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50</a:t>
                      </a:r>
                      <a:endParaRPr lang="zh-TW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52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Disk throughput  </a:t>
                      </a:r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Times New Roman"/>
                          <a:cs typeface="Calibri"/>
                        </a:rPr>
                        <a:t>(MB/s)</a:t>
                      </a:r>
                      <a:endParaRPr lang="zh-TW" altLang="en-US" sz="11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64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3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3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70.5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Times New Roman"/>
                          <a:cs typeface="Calibri"/>
                        </a:rPr>
                        <a:t>58</a:t>
                      </a:r>
                      <a:endParaRPr lang="zh-TW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BF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內容版面配置區 1"/>
          <p:cNvSpPr>
            <a:spLocks noGrp="1"/>
          </p:cNvSpPr>
          <p:nvPr>
            <p:ph idx="1"/>
          </p:nvPr>
        </p:nvSpPr>
        <p:spPr>
          <a:xfrm>
            <a:off x="2133600" y="1349376"/>
            <a:ext cx="8229600" cy="5038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>
                <a:ea typeface="Calibri"/>
                <a:cs typeface="Calibri"/>
              </a:rPr>
              <a:t>Massimizza</a:t>
            </a:r>
            <a:r>
              <a:rPr lang="en-US" dirty="0" smtClean="0">
                <a:ea typeface="Calibri"/>
                <a:cs typeface="Calibri"/>
              </a:rPr>
              <a:t> la </a:t>
            </a:r>
            <a:r>
              <a:rPr lang="en-US" dirty="0" err="1" smtClean="0">
                <a:ea typeface="Calibri"/>
                <a:cs typeface="Calibri"/>
              </a:rPr>
              <a:t>quanità</a:t>
            </a:r>
            <a:r>
              <a:rPr lang="en-US" dirty="0" smtClean="0">
                <a:ea typeface="Calibri"/>
                <a:cs typeface="Calibri"/>
              </a:rPr>
              <a:t> di </a:t>
            </a:r>
            <a:r>
              <a:rPr lang="en-US" dirty="0" err="1" smtClean="0">
                <a:ea typeface="Calibri"/>
                <a:cs typeface="Calibri"/>
              </a:rPr>
              <a:t>telecamere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- </a:t>
            </a:r>
            <a:r>
              <a:rPr lang="en-US" altLang="zh-TW" dirty="0"/>
              <a:t>Initial software release (FCS)</a:t>
            </a:r>
            <a:endParaRPr lang="zh-TW" altLang="en-US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>
          <a:xfrm>
            <a:off x="161636" y="138546"/>
            <a:ext cx="9236363" cy="101205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468000" tIns="7200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altLang="zh-TW" sz="3900" b="1" spc="3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Calibri" pitchFamily="34" charset="0"/>
                <a:cs typeface="+mn-cs"/>
              </a:rPr>
              <a:t>Prestazioni</a:t>
            </a:r>
            <a:r>
              <a:rPr lang="en-US" altLang="zh-TW" sz="3900" b="1" spc="3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n-US" altLang="zh-TW" sz="3900" b="1" spc="3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Calibri" pitchFamily="34" charset="0"/>
                <a:cs typeface="+mn-cs"/>
              </a:rPr>
              <a:t>Migliorate</a:t>
            </a:r>
            <a:endParaRPr lang="en-US" altLang="zh-TW" sz="3900" b="1" spc="3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0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176"/>
              </a:spcBef>
              <a:spcAft>
                <a:spcPts val="1176"/>
              </a:spcAft>
            </a:pPr>
            <a:r>
              <a:rPr lang="en-US" dirty="0" err="1" smtClean="0"/>
              <a:t>Interfaccia</a:t>
            </a:r>
            <a:r>
              <a:rPr lang="en-US" dirty="0"/>
              <a:t> (GUI) di facile </a:t>
            </a:r>
            <a:r>
              <a:rPr lang="en-US" dirty="0" err="1" smtClean="0"/>
              <a:t>impiego</a:t>
            </a:r>
            <a:endParaRPr lang="en-US" dirty="0"/>
          </a:p>
          <a:p>
            <a:pPr>
              <a:spcBef>
                <a:spcPts val="1176"/>
              </a:spcBef>
            </a:pPr>
            <a:r>
              <a:rPr lang="en-US" dirty="0"/>
              <a:t>Plug-in Milestone </a:t>
            </a:r>
            <a:r>
              <a:rPr lang="en-US" dirty="0" smtClean="0"/>
              <a:t>XProtect</a:t>
            </a:r>
            <a:endParaRPr lang="en-US" dirty="0"/>
          </a:p>
          <a:p>
            <a:pPr marL="0" indent="0">
              <a:spcBef>
                <a:spcPts val="0"/>
              </a:spcBef>
              <a:spcAft>
                <a:spcPts val="1176"/>
              </a:spcAft>
              <a:buNone/>
            </a:pPr>
            <a:r>
              <a:rPr lang="en-US" sz="1800" dirty="0"/>
              <a:t>          (management &amp; smart client)</a:t>
            </a:r>
          </a:p>
          <a:p>
            <a:pPr>
              <a:spcBef>
                <a:spcPts val="1176"/>
              </a:spcBef>
              <a:spcAft>
                <a:spcPts val="1176"/>
              </a:spcAft>
            </a:pPr>
            <a:r>
              <a:rPr lang="en-US" dirty="0"/>
              <a:t>SDK </a:t>
            </a:r>
            <a:r>
              <a:rPr lang="en-US" dirty="0" err="1" smtClean="0"/>
              <a:t>disponibile</a:t>
            </a:r>
            <a:r>
              <a:rPr lang="en-US" dirty="0" smtClean="0"/>
              <a:t> 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costo</a:t>
            </a:r>
            <a:endParaRPr lang="en-US" dirty="0"/>
          </a:p>
          <a:p>
            <a:pPr>
              <a:spcBef>
                <a:spcPts val="1176"/>
              </a:spcBef>
            </a:pPr>
            <a:r>
              <a:rPr lang="en-US" dirty="0" err="1" smtClean="0"/>
              <a:t>Opzioni</a:t>
            </a:r>
            <a:r>
              <a:rPr lang="en-US" dirty="0" smtClean="0"/>
              <a:t> </a:t>
            </a:r>
            <a:r>
              <a:rPr lang="en-US" dirty="0" err="1" smtClean="0"/>
              <a:t>avanzate</a:t>
            </a:r>
            <a:r>
              <a:rPr lang="en-US" dirty="0" smtClean="0"/>
              <a:t>:</a:t>
            </a:r>
            <a:endParaRPr lang="en-US" b="1" dirty="0"/>
          </a:p>
          <a:p>
            <a:pPr lvl="1">
              <a:spcBef>
                <a:spcPts val="0"/>
              </a:spcBef>
            </a:pPr>
            <a:r>
              <a:rPr lang="en-US" dirty="0"/>
              <a:t>RAID 10, 5(0) </a:t>
            </a:r>
            <a:r>
              <a:rPr lang="en-US" dirty="0" smtClean="0"/>
              <a:t>o </a:t>
            </a:r>
            <a:r>
              <a:rPr lang="en-US" dirty="0"/>
              <a:t>6(0)</a:t>
            </a:r>
          </a:p>
          <a:p>
            <a:pPr lvl="1"/>
            <a:r>
              <a:rPr lang="en-US" dirty="0"/>
              <a:t>Perfect Rebuild</a:t>
            </a:r>
          </a:p>
          <a:p>
            <a:pPr lvl="1"/>
            <a:r>
              <a:rPr lang="en-US" dirty="0"/>
              <a:t>DDF Metadata</a:t>
            </a:r>
          </a:p>
          <a:p>
            <a:pPr lvl="1"/>
            <a:r>
              <a:rPr lang="en-US" dirty="0" err="1" smtClean="0"/>
              <a:t>Attività</a:t>
            </a:r>
            <a:r>
              <a:rPr lang="en-US" dirty="0" smtClean="0"/>
              <a:t> in Background :</a:t>
            </a:r>
            <a:endParaRPr lang="en-US" dirty="0"/>
          </a:p>
          <a:p>
            <a:pPr lvl="2"/>
            <a:r>
              <a:rPr lang="en-US" sz="1400" dirty="0"/>
              <a:t>PDM – Predictive Data Migration</a:t>
            </a:r>
          </a:p>
          <a:p>
            <a:pPr lvl="2"/>
            <a:r>
              <a:rPr lang="en-US" sz="1400" dirty="0"/>
              <a:t>Media Patrol</a:t>
            </a:r>
          </a:p>
          <a:p>
            <a:pPr lvl="2"/>
            <a:r>
              <a:rPr lang="en-US" sz="1400" dirty="0"/>
              <a:t>Redundancy Check</a:t>
            </a:r>
          </a:p>
          <a:p>
            <a:pPr lvl="2"/>
            <a:r>
              <a:rPr lang="en-US" sz="1400" dirty="0"/>
              <a:t>Battery Reconditioning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092" y="170223"/>
            <a:ext cx="8803649" cy="1028204"/>
          </a:xfrm>
        </p:spPr>
        <p:txBody>
          <a:bodyPr>
            <a:normAutofit/>
          </a:bodyPr>
          <a:lstStyle/>
          <a:p>
            <a:r>
              <a:rPr lang="en-US" dirty="0" err="1" smtClean="0"/>
              <a:t>Semplice</a:t>
            </a:r>
            <a:r>
              <a:rPr lang="en-US" dirty="0" smtClean="0"/>
              <a:t> da </a:t>
            </a:r>
            <a:r>
              <a:rPr lang="en-US" dirty="0" err="1" smtClean="0"/>
              <a:t>Configurare</a:t>
            </a:r>
            <a:r>
              <a:rPr lang="en-US" dirty="0" smtClean="0"/>
              <a:t> e </a:t>
            </a:r>
            <a:r>
              <a:rPr lang="en-US" dirty="0" err="1" smtClean="0"/>
              <a:t>Manutenere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4"/>
          </p:nvPr>
        </p:nvSpPr>
        <p:spPr>
          <a:xfrm>
            <a:off x="279223" y="1371176"/>
            <a:ext cx="4662308" cy="411565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Semplice</a:t>
            </a:r>
            <a:r>
              <a:rPr lang="en-US" dirty="0" smtClean="0"/>
              <a:t> da </a:t>
            </a:r>
            <a:r>
              <a:rPr lang="en-US" dirty="0" err="1" smtClean="0"/>
              <a:t>Configurare</a:t>
            </a:r>
            <a:r>
              <a:rPr lang="en-US" dirty="0" smtClean="0"/>
              <a:t> e </a:t>
            </a:r>
            <a:r>
              <a:rPr lang="en-US" dirty="0" err="1" smtClean="0"/>
              <a:t>Manutenere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479" r="17749" b="1432"/>
          <a:stretch/>
        </p:blipFill>
        <p:spPr>
          <a:xfrm>
            <a:off x="4817287" y="1290086"/>
            <a:ext cx="7121674" cy="5372762"/>
          </a:xfrm>
        </p:spPr>
      </p:pic>
    </p:spTree>
    <p:extLst>
      <p:ext uri="{BB962C8B-B14F-4D97-AF65-F5344CB8AC3E}">
        <p14:creationId xmlns:p14="http://schemas.microsoft.com/office/powerpoint/2010/main" val="25329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Indicatori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LED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dedicati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segnalare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utenti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l’utilizzo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E’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anche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un LED di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Registrazione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b="1" dirty="0" err="1" smtClean="0">
                <a:solidFill>
                  <a:srgbClr val="FF0000"/>
                </a:solidFill>
              </a:rPr>
              <a:t>rosso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quando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è in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corso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altLang="zh-TW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registrazione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403" y="3280767"/>
            <a:ext cx="5664630" cy="255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075" y="3280768"/>
            <a:ext cx="4788816" cy="259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719403" y="2848720"/>
            <a:ext cx="3936437" cy="386902"/>
          </a:xfrm>
          <a:prstGeom prst="rect">
            <a:avLst/>
          </a:prstGeom>
          <a:noFill/>
        </p:spPr>
        <p:txBody>
          <a:bodyPr wrap="square" lIns="108839" tIns="54420" rIns="108839" bIns="54420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VA2600 </a:t>
            </a: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LED </a:t>
            </a:r>
            <a:r>
              <a:rPr lang="en-US" altLang="zh-TW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frontali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768074" y="2848720"/>
            <a:ext cx="3936437" cy="386902"/>
          </a:xfrm>
          <a:prstGeom prst="rect">
            <a:avLst/>
          </a:prstGeom>
          <a:noFill/>
        </p:spPr>
        <p:txBody>
          <a:bodyPr wrap="square" lIns="108839" tIns="54420" rIns="108839" bIns="54420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VA2200/2330 </a:t>
            </a: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LED </a:t>
            </a:r>
            <a:r>
              <a:rPr lang="en-US" altLang="zh-TW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frontali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54804" y="337456"/>
            <a:ext cx="8904672" cy="623887"/>
          </a:xfrm>
        </p:spPr>
        <p:txBody>
          <a:bodyPr>
            <a:noAutofit/>
          </a:bodyPr>
          <a:lstStyle/>
          <a:p>
            <a:pPr algn="l"/>
            <a:r>
              <a:rPr kumimoji="1" lang="en-US" altLang="zh-TW" sz="3900" b="1" dirty="0" smtClean="0">
                <a:solidFill>
                  <a:schemeClr val="bg1"/>
                </a:solidFill>
                <a:latin typeface="+mn-lt"/>
              </a:rPr>
              <a:t>LED di </a:t>
            </a:r>
            <a:r>
              <a:rPr kumimoji="1" lang="en-US" altLang="zh-TW" sz="3900" b="1" dirty="0" err="1" smtClean="0">
                <a:solidFill>
                  <a:schemeClr val="bg1"/>
                </a:solidFill>
                <a:latin typeface="+mn-lt"/>
              </a:rPr>
              <a:t>segnalazione</a:t>
            </a:r>
            <a:endParaRPr kumimoji="1" lang="en-US" altLang="zh-TW" sz="39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12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/>
          </p:nvPr>
        </p:nvSpPr>
        <p:spPr>
          <a:xfrm>
            <a:off x="3" y="92720"/>
            <a:ext cx="8730828" cy="101205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467877" tIns="71984" rIns="91418" bIns="45713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altLang="zh-TW" sz="3900" b="1" spc="3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n-lt"/>
                <a:cs typeface="Abadi MT Condensed Extra Bold"/>
              </a:rPr>
              <a:t>Manutenzione</a:t>
            </a:r>
            <a:r>
              <a:rPr lang="en-US" altLang="zh-TW" sz="3900" b="1" spc="3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n-lt"/>
                <a:cs typeface="Abadi MT Condensed Extra Bold"/>
              </a:rPr>
              <a:t> </a:t>
            </a:r>
            <a:r>
              <a:rPr lang="en-US" altLang="zh-TW" sz="3900" b="1" spc="300" dirty="0" err="1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n-lt"/>
                <a:cs typeface="Abadi MT Condensed Extra Bold"/>
              </a:rPr>
              <a:t>Semplice</a:t>
            </a:r>
            <a:r>
              <a:rPr lang="en-US" altLang="zh-TW" sz="3900" b="1" spc="300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n-lt"/>
                <a:cs typeface="Abadi MT Condensed Extra Bold"/>
              </a:rPr>
              <a:t> – </a:t>
            </a:r>
            <a:r>
              <a:rPr lang="en-US" altLang="zh-TW" sz="3900" b="1" spc="3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  <a:latin typeface="+mn-lt"/>
                <a:cs typeface="Abadi MT Condensed Extra Bold"/>
              </a:rPr>
              <a:t>OPAS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26" y="2103224"/>
            <a:ext cx="433212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US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4749" y="4384329"/>
            <a:ext cx="339725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6"/>
          <p:cNvSpPr/>
          <p:nvPr/>
        </p:nvSpPr>
        <p:spPr>
          <a:xfrm>
            <a:off x="9528638" y="3668777"/>
            <a:ext cx="142875" cy="142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3" rIns="91418" bIns="4571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內容版面配置區 1"/>
          <p:cNvSpPr txBox="1">
            <a:spLocks/>
          </p:cNvSpPr>
          <p:nvPr/>
        </p:nvSpPr>
        <p:spPr bwMode="auto">
          <a:xfrm>
            <a:off x="501231" y="1312173"/>
            <a:ext cx="82296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13" rIns="91418" bIns="45713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>
                <a:latin typeface="+mn-lt"/>
              </a:rPr>
              <a:t>OPAS = One Plug Auto Service</a:t>
            </a:r>
          </a:p>
          <a:p>
            <a:endParaRPr lang="en-US" altLang="zh-TW" dirty="0">
              <a:latin typeface="+mn-lt"/>
            </a:endParaRPr>
          </a:p>
          <a:p>
            <a:r>
              <a:rPr lang="en-US" altLang="zh-TW" dirty="0" err="1" smtClean="0">
                <a:latin typeface="+mn-lt"/>
              </a:rPr>
              <a:t>Funzioni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smtClean="0">
                <a:latin typeface="+mn-lt"/>
              </a:rPr>
              <a:t>Report di Sistema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err="1" smtClean="0">
                <a:latin typeface="+mn-lt"/>
              </a:rPr>
              <a:t>Diagnostica</a:t>
            </a:r>
            <a:r>
              <a:rPr lang="en-US" altLang="zh-TW" dirty="0" smtClean="0">
                <a:latin typeface="+mn-lt"/>
              </a:rPr>
              <a:t> di Sistema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smtClean="0">
                <a:latin typeface="+mn-lt"/>
              </a:rPr>
              <a:t>Upgrade Firmware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err="1" smtClean="0">
                <a:latin typeface="+mn-lt"/>
              </a:rPr>
              <a:t>Installazione</a:t>
            </a:r>
            <a:r>
              <a:rPr lang="en-US" altLang="zh-TW" dirty="0" smtClean="0">
                <a:latin typeface="+mn-lt"/>
              </a:rPr>
              <a:t> Software</a:t>
            </a:r>
            <a:endParaRPr lang="en-US" altLang="zh-TW" dirty="0">
              <a:latin typeface="+mn-lt"/>
            </a:endParaRPr>
          </a:p>
          <a:p>
            <a:pPr marL="457080" lvl="1" indent="0">
              <a:buNone/>
            </a:pPr>
            <a:endParaRPr lang="en-US" altLang="zh-TW" dirty="0">
              <a:latin typeface="+mn-lt"/>
            </a:endParaRPr>
          </a:p>
          <a:p>
            <a:r>
              <a:rPr lang="en-US" altLang="zh-TW" dirty="0" err="1" smtClean="0">
                <a:latin typeface="+mn-lt"/>
              </a:rPr>
              <a:t>Vantaggi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smtClean="0">
                <a:latin typeface="+mn-lt"/>
              </a:rPr>
              <a:t>Non è </a:t>
            </a:r>
            <a:r>
              <a:rPr lang="en-US" altLang="zh-TW" dirty="0" err="1" smtClean="0">
                <a:latin typeface="+mn-lt"/>
              </a:rPr>
              <a:t>necessario</a:t>
            </a:r>
            <a:r>
              <a:rPr lang="en-US" altLang="zh-TW" dirty="0" smtClean="0">
                <a:latin typeface="+mn-lt"/>
              </a:rPr>
              <a:t> accesso con CLI (</a:t>
            </a:r>
            <a:r>
              <a:rPr lang="en-US" altLang="zh-TW" dirty="0" err="1" smtClean="0">
                <a:latin typeface="+mn-lt"/>
              </a:rPr>
              <a:t>interfaccia</a:t>
            </a:r>
            <a:r>
              <a:rPr lang="en-US" altLang="zh-TW" dirty="0" smtClean="0">
                <a:latin typeface="+mn-lt"/>
              </a:rPr>
              <a:t> </a:t>
            </a:r>
            <a:r>
              <a:rPr lang="en-US" altLang="zh-TW" dirty="0" err="1" smtClean="0">
                <a:latin typeface="+mn-lt"/>
              </a:rPr>
              <a:t>gestione</a:t>
            </a:r>
            <a:r>
              <a:rPr lang="en-US" altLang="zh-TW" dirty="0" smtClean="0">
                <a:latin typeface="+mn-lt"/>
              </a:rPr>
              <a:t>)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err="1" smtClean="0">
                <a:latin typeface="+mn-lt"/>
              </a:rPr>
              <a:t>Minore</a:t>
            </a:r>
            <a:r>
              <a:rPr lang="en-US" altLang="zh-TW" dirty="0" smtClean="0">
                <a:latin typeface="+mn-lt"/>
              </a:rPr>
              <a:t> </a:t>
            </a:r>
            <a:r>
              <a:rPr lang="en-US" altLang="zh-TW" dirty="0" err="1" smtClean="0">
                <a:latin typeface="+mn-lt"/>
              </a:rPr>
              <a:t>possibilità</a:t>
            </a:r>
            <a:r>
              <a:rPr lang="en-US" altLang="zh-TW" dirty="0" smtClean="0">
                <a:latin typeface="+mn-lt"/>
              </a:rPr>
              <a:t> di </a:t>
            </a:r>
            <a:r>
              <a:rPr lang="en-US" altLang="zh-TW" dirty="0" err="1" smtClean="0">
                <a:latin typeface="+mn-lt"/>
              </a:rPr>
              <a:t>errore</a:t>
            </a:r>
            <a:r>
              <a:rPr lang="en-US" altLang="zh-TW" dirty="0" smtClean="0">
                <a:latin typeface="+mn-lt"/>
              </a:rPr>
              <a:t> </a:t>
            </a:r>
            <a:r>
              <a:rPr lang="en-US" altLang="zh-TW" dirty="0" err="1" smtClean="0">
                <a:latin typeface="+mn-lt"/>
              </a:rPr>
              <a:t>umano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err="1" smtClean="0">
                <a:latin typeface="+mn-lt"/>
              </a:rPr>
              <a:t>Flessibilità</a:t>
            </a:r>
            <a:r>
              <a:rPr lang="en-US" altLang="zh-TW" dirty="0" smtClean="0">
                <a:latin typeface="+mn-lt"/>
              </a:rPr>
              <a:t> per </a:t>
            </a:r>
            <a:r>
              <a:rPr lang="en-US" altLang="zh-TW" dirty="0" err="1" smtClean="0">
                <a:latin typeface="+mn-lt"/>
              </a:rPr>
              <a:t>applicazione</a:t>
            </a:r>
            <a:r>
              <a:rPr lang="en-US" altLang="zh-TW" dirty="0" smtClean="0">
                <a:latin typeface="+mn-lt"/>
              </a:rPr>
              <a:t> </a:t>
            </a:r>
            <a:r>
              <a:rPr lang="en-US" altLang="zh-TW" dirty="0" err="1" smtClean="0">
                <a:latin typeface="+mn-lt"/>
              </a:rPr>
              <a:t>dinamica</a:t>
            </a:r>
            <a:r>
              <a:rPr lang="en-US" altLang="zh-TW" dirty="0" smtClean="0">
                <a:latin typeface="+mn-lt"/>
              </a:rPr>
              <a:t> di </a:t>
            </a:r>
            <a:r>
              <a:rPr lang="en-US" altLang="zh-TW" dirty="0" err="1" smtClean="0">
                <a:latin typeface="+mn-lt"/>
              </a:rPr>
              <a:t>futuri</a:t>
            </a:r>
            <a:r>
              <a:rPr lang="en-US" altLang="zh-TW" dirty="0" smtClean="0">
                <a:latin typeface="+mn-lt"/>
              </a:rPr>
              <a:t> Plug-in</a:t>
            </a:r>
            <a:endParaRPr lang="en-US" altLang="zh-TW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zh-TW" dirty="0" err="1" smtClean="0">
                <a:latin typeface="+mn-lt"/>
              </a:rPr>
              <a:t>Creazione</a:t>
            </a:r>
            <a:r>
              <a:rPr lang="en-US" altLang="zh-TW" dirty="0" smtClean="0">
                <a:latin typeface="+mn-lt"/>
              </a:rPr>
              <a:t> di </a:t>
            </a:r>
            <a:r>
              <a:rPr lang="en-US" altLang="zh-TW" dirty="0" err="1" smtClean="0">
                <a:latin typeface="+mn-lt"/>
              </a:rPr>
              <a:t>una</a:t>
            </a:r>
            <a:r>
              <a:rPr lang="en-US" altLang="zh-TW" dirty="0" smtClean="0">
                <a:latin typeface="+mn-lt"/>
              </a:rPr>
              <a:t> </a:t>
            </a:r>
            <a:r>
              <a:rPr lang="en-US" altLang="zh-TW" dirty="0" err="1" smtClean="0">
                <a:latin typeface="+mn-lt"/>
              </a:rPr>
              <a:t>immagine</a:t>
            </a:r>
            <a:r>
              <a:rPr lang="en-US" altLang="zh-TW" dirty="0" smtClean="0">
                <a:latin typeface="+mn-lt"/>
              </a:rPr>
              <a:t> del </a:t>
            </a:r>
            <a:r>
              <a:rPr lang="en-US" altLang="zh-TW" dirty="0" err="1" smtClean="0">
                <a:latin typeface="+mn-lt"/>
              </a:rPr>
              <a:t>sistema</a:t>
            </a:r>
            <a:r>
              <a:rPr lang="en-US" altLang="zh-TW" dirty="0" smtClean="0">
                <a:latin typeface="+mn-lt"/>
              </a:rPr>
              <a:t> per </a:t>
            </a:r>
            <a:r>
              <a:rPr lang="en-US" altLang="zh-TW" dirty="0" err="1" smtClean="0">
                <a:latin typeface="+mn-lt"/>
              </a:rPr>
              <a:t>manutenzione</a:t>
            </a:r>
            <a:r>
              <a:rPr lang="en-US" altLang="zh-TW" dirty="0" smtClean="0">
                <a:latin typeface="+mn-lt"/>
              </a:rPr>
              <a:t> o business </a:t>
            </a:r>
            <a:r>
              <a:rPr lang="en-US" altLang="zh-TW" dirty="0" err="1" smtClean="0">
                <a:latin typeface="+mn-lt"/>
              </a:rPr>
              <a:t>ripetitivo</a:t>
            </a:r>
            <a:endParaRPr lang="en-US" altLang="zh-TW" dirty="0">
              <a:latin typeface="+mn-lt"/>
            </a:endParaRPr>
          </a:p>
          <a:p>
            <a:endParaRPr lang="en-US" altLang="zh-TW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35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/>
          <p:cNvSpPr txBox="1"/>
          <p:nvPr/>
        </p:nvSpPr>
        <p:spPr>
          <a:xfrm>
            <a:off x="815416" y="548682"/>
            <a:ext cx="5233833" cy="3807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1"/>
              </a:lnSpc>
              <a:spcBef>
                <a:spcPts val="147"/>
              </a:spcBef>
            </a:pPr>
            <a:r>
              <a:rPr lang="en-US" sz="3900" b="1" dirty="0">
                <a:solidFill>
                  <a:srgbClr val="FFFFFF"/>
                </a:solidFill>
                <a:latin typeface="Calibri"/>
                <a:cs typeface="Calibri"/>
              </a:rPr>
              <a:t>29 </a:t>
            </a: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Anni</a:t>
            </a:r>
            <a:r>
              <a:rPr lang="en-US" sz="3900" b="1" dirty="0" smtClean="0">
                <a:solidFill>
                  <a:srgbClr val="FFFFFF"/>
                </a:solidFill>
                <a:latin typeface="Calibri"/>
                <a:cs typeface="Calibri"/>
              </a:rPr>
              <a:t> di </a:t>
            </a: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Innovazione</a:t>
            </a:r>
            <a:endParaRPr lang="en-US" sz="39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Tijdelijke aanduiding voor afbeelding 12" descr="Cleanroo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3"/>
          <a:stretch/>
        </p:blipFill>
        <p:spPr>
          <a:xfrm>
            <a:off x="815416" y="1304161"/>
            <a:ext cx="9758511" cy="4601291"/>
          </a:xfrm>
          <a:prstGeom prst="rect">
            <a:avLst/>
          </a:prstGeom>
        </p:spPr>
      </p:pic>
      <p:pic>
        <p:nvPicPr>
          <p:cNvPr id="8" name="Picture 2" descr="C:\Users\eddie.huang\Data\Promise System\VESS\VessAPP\2000\Photos\Front\Vess A2600_front with bezel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32" y="4825451"/>
            <a:ext cx="2957628" cy="127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82" y="5536311"/>
            <a:ext cx="2254503" cy="716931"/>
          </a:xfrm>
          <a:prstGeom prst="rect">
            <a:avLst/>
          </a:prstGeom>
        </p:spPr>
      </p:pic>
      <p:pic>
        <p:nvPicPr>
          <p:cNvPr id="11" name="Picture 2" descr="C:\Users\eddie.huang\Data\Promise System\VESS\VessRAID\Photo\2000\Front\Vess R2600_front_we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9" y="4919369"/>
            <a:ext cx="3181083" cy="13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78" y="5362701"/>
            <a:ext cx="2569237" cy="10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00" y="1200919"/>
            <a:ext cx="2977200" cy="4216000"/>
          </a:xfrm>
          <a:prstGeom prst="rect">
            <a:avLst/>
          </a:prstGeom>
        </p:spPr>
      </p:pic>
      <p:sp>
        <p:nvSpPr>
          <p:cNvPr id="9" name="Rectangle 2"/>
          <p:cNvSpPr txBox="1">
            <a:spLocks/>
          </p:cNvSpPr>
          <p:nvPr/>
        </p:nvSpPr>
        <p:spPr bwMode="auto">
          <a:xfrm>
            <a:off x="3" y="270891"/>
            <a:ext cx="7454284" cy="74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67988" tIns="71998" rIns="91438" bIns="45719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zh-TW" sz="3900" b="1" spc="300" dirty="0">
                <a:solidFill>
                  <a:schemeClr val="bg1"/>
                </a:solidFill>
                <a:latin typeface="Calibri" pitchFamily="34" charset="0"/>
                <a:cs typeface="+mn-cs"/>
              </a:rPr>
              <a:t>Case studies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8" y="1269809"/>
            <a:ext cx="2977200" cy="4186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35" y="1269813"/>
            <a:ext cx="2977495" cy="4223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27" y="2145721"/>
            <a:ext cx="2977200" cy="4152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31" y="2092859"/>
            <a:ext cx="2977200" cy="42058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9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46369"/>
            <a:ext cx="8104378" cy="1028204"/>
          </a:xfrm>
        </p:spPr>
        <p:txBody>
          <a:bodyPr/>
          <a:lstStyle/>
          <a:p>
            <a:r>
              <a:rPr lang="en-US" dirty="0" smtClean="0"/>
              <a:t>Una </a:t>
            </a:r>
            <a:r>
              <a:rPr lang="en-US" dirty="0" err="1" smtClean="0"/>
              <a:t>soluzione</a:t>
            </a:r>
            <a:r>
              <a:rPr lang="en-US" dirty="0" smtClean="0"/>
              <a:t> </a:t>
            </a:r>
            <a:r>
              <a:rPr lang="en-US" dirty="0" err="1" smtClean="0"/>
              <a:t>collaudata</a:t>
            </a:r>
            <a:r>
              <a:rPr lang="en-US" dirty="0" smtClean="0"/>
              <a:t> al CERN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4" y="1371293"/>
            <a:ext cx="7500860" cy="4801355"/>
          </a:xfrm>
        </p:spPr>
      </p:pic>
      <p:sp>
        <p:nvSpPr>
          <p:cNvPr id="10" name="object 12"/>
          <p:cNvSpPr/>
          <p:nvPr/>
        </p:nvSpPr>
        <p:spPr>
          <a:xfrm>
            <a:off x="6885006" y="2674464"/>
            <a:ext cx="2819400" cy="37922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7983604" y="1334115"/>
            <a:ext cx="3133343" cy="1683320"/>
            <a:chOff x="8014789" y="1400512"/>
            <a:chExt cx="3145583" cy="1767096"/>
          </a:xfrm>
        </p:grpSpPr>
        <p:sp>
          <p:nvSpPr>
            <p:cNvPr id="12" name="object 15"/>
            <p:cNvSpPr/>
            <p:nvPr/>
          </p:nvSpPr>
          <p:spPr>
            <a:xfrm>
              <a:off x="8014789" y="1400512"/>
              <a:ext cx="3145583" cy="869013"/>
            </a:xfrm>
            <a:custGeom>
              <a:avLst/>
              <a:gdLst/>
              <a:ahLst/>
              <a:cxnLst/>
              <a:rect l="l" t="t" r="r" b="b"/>
              <a:pathLst>
                <a:path w="3133343" h="865632">
                  <a:moveTo>
                    <a:pt x="0" y="144272"/>
                  </a:moveTo>
                  <a:lnTo>
                    <a:pt x="3" y="722332"/>
                  </a:lnTo>
                  <a:lnTo>
                    <a:pt x="6715" y="764960"/>
                  </a:lnTo>
                  <a:lnTo>
                    <a:pt x="24970" y="802470"/>
                  </a:lnTo>
                  <a:lnTo>
                    <a:pt x="52827" y="832922"/>
                  </a:lnTo>
                  <a:lnTo>
                    <a:pt x="88347" y="854376"/>
                  </a:lnTo>
                  <a:lnTo>
                    <a:pt x="129588" y="864892"/>
                  </a:lnTo>
                  <a:lnTo>
                    <a:pt x="144272" y="865632"/>
                  </a:lnTo>
                  <a:lnTo>
                    <a:pt x="2990044" y="865628"/>
                  </a:lnTo>
                  <a:lnTo>
                    <a:pt x="3032672" y="858916"/>
                  </a:lnTo>
                  <a:lnTo>
                    <a:pt x="3070182" y="840661"/>
                  </a:lnTo>
                  <a:lnTo>
                    <a:pt x="3100634" y="812804"/>
                  </a:lnTo>
                  <a:lnTo>
                    <a:pt x="3122088" y="777284"/>
                  </a:lnTo>
                  <a:lnTo>
                    <a:pt x="3132604" y="736043"/>
                  </a:lnTo>
                  <a:lnTo>
                    <a:pt x="3133343" y="721360"/>
                  </a:lnTo>
                  <a:lnTo>
                    <a:pt x="3133340" y="143299"/>
                  </a:lnTo>
                  <a:lnTo>
                    <a:pt x="3126628" y="100671"/>
                  </a:lnTo>
                  <a:lnTo>
                    <a:pt x="3108373" y="63161"/>
                  </a:lnTo>
                  <a:lnTo>
                    <a:pt x="3080516" y="32709"/>
                  </a:lnTo>
                  <a:lnTo>
                    <a:pt x="3044996" y="11255"/>
                  </a:lnTo>
                  <a:lnTo>
                    <a:pt x="3003755" y="739"/>
                  </a:lnTo>
                  <a:lnTo>
                    <a:pt x="2989071" y="0"/>
                  </a:lnTo>
                  <a:lnTo>
                    <a:pt x="143299" y="3"/>
                  </a:lnTo>
                  <a:lnTo>
                    <a:pt x="100671" y="6715"/>
                  </a:lnTo>
                  <a:lnTo>
                    <a:pt x="63161" y="24970"/>
                  </a:lnTo>
                  <a:lnTo>
                    <a:pt x="32709" y="52827"/>
                  </a:lnTo>
                  <a:lnTo>
                    <a:pt x="11255" y="88347"/>
                  </a:lnTo>
                  <a:lnTo>
                    <a:pt x="739" y="129588"/>
                  </a:lnTo>
                  <a:lnTo>
                    <a:pt x="0" y="144272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8014789" y="1400512"/>
              <a:ext cx="3145583" cy="869013"/>
            </a:xfrm>
            <a:custGeom>
              <a:avLst/>
              <a:gdLst/>
              <a:ahLst/>
              <a:cxnLst/>
              <a:rect l="l" t="t" r="r" b="b"/>
              <a:pathLst>
                <a:path w="3133343" h="865632">
                  <a:moveTo>
                    <a:pt x="0" y="144272"/>
                  </a:moveTo>
                  <a:lnTo>
                    <a:pt x="6439" y="101554"/>
                  </a:lnTo>
                  <a:lnTo>
                    <a:pt x="24462" y="63911"/>
                  </a:lnTo>
                  <a:lnTo>
                    <a:pt x="52131" y="33285"/>
                  </a:lnTo>
                  <a:lnTo>
                    <a:pt x="87503" y="11614"/>
                  </a:lnTo>
                  <a:lnTo>
                    <a:pt x="128641" y="838"/>
                  </a:lnTo>
                  <a:lnTo>
                    <a:pt x="144272" y="0"/>
                  </a:lnTo>
                  <a:lnTo>
                    <a:pt x="2989071" y="0"/>
                  </a:lnTo>
                  <a:lnTo>
                    <a:pt x="3031789" y="6439"/>
                  </a:lnTo>
                  <a:lnTo>
                    <a:pt x="3069432" y="24462"/>
                  </a:lnTo>
                  <a:lnTo>
                    <a:pt x="3100058" y="52131"/>
                  </a:lnTo>
                  <a:lnTo>
                    <a:pt x="3121729" y="87503"/>
                  </a:lnTo>
                  <a:lnTo>
                    <a:pt x="3132505" y="128641"/>
                  </a:lnTo>
                  <a:lnTo>
                    <a:pt x="3133343" y="144272"/>
                  </a:lnTo>
                  <a:lnTo>
                    <a:pt x="3133343" y="721360"/>
                  </a:lnTo>
                  <a:lnTo>
                    <a:pt x="3126904" y="764077"/>
                  </a:lnTo>
                  <a:lnTo>
                    <a:pt x="3108881" y="801720"/>
                  </a:lnTo>
                  <a:lnTo>
                    <a:pt x="3081212" y="832346"/>
                  </a:lnTo>
                  <a:lnTo>
                    <a:pt x="3045840" y="854017"/>
                  </a:lnTo>
                  <a:lnTo>
                    <a:pt x="3004702" y="864793"/>
                  </a:lnTo>
                  <a:lnTo>
                    <a:pt x="2989071" y="865632"/>
                  </a:lnTo>
                  <a:lnTo>
                    <a:pt x="144272" y="865632"/>
                  </a:lnTo>
                  <a:lnTo>
                    <a:pt x="101554" y="859192"/>
                  </a:lnTo>
                  <a:lnTo>
                    <a:pt x="63911" y="841169"/>
                  </a:lnTo>
                  <a:lnTo>
                    <a:pt x="33285" y="813500"/>
                  </a:lnTo>
                  <a:lnTo>
                    <a:pt x="11614" y="778128"/>
                  </a:lnTo>
                  <a:lnTo>
                    <a:pt x="838" y="736990"/>
                  </a:lnTo>
                  <a:lnTo>
                    <a:pt x="0" y="721360"/>
                  </a:lnTo>
                  <a:lnTo>
                    <a:pt x="0" y="1442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8014789" y="2298595"/>
              <a:ext cx="3145583" cy="869013"/>
            </a:xfrm>
            <a:custGeom>
              <a:avLst/>
              <a:gdLst/>
              <a:ahLst/>
              <a:cxnLst/>
              <a:rect l="l" t="t" r="r" b="b"/>
              <a:pathLst>
                <a:path w="3133343" h="865632">
                  <a:moveTo>
                    <a:pt x="0" y="144272"/>
                  </a:moveTo>
                  <a:lnTo>
                    <a:pt x="3" y="722332"/>
                  </a:lnTo>
                  <a:lnTo>
                    <a:pt x="6715" y="764960"/>
                  </a:lnTo>
                  <a:lnTo>
                    <a:pt x="24970" y="802470"/>
                  </a:lnTo>
                  <a:lnTo>
                    <a:pt x="52827" y="832922"/>
                  </a:lnTo>
                  <a:lnTo>
                    <a:pt x="88347" y="854376"/>
                  </a:lnTo>
                  <a:lnTo>
                    <a:pt x="129588" y="864892"/>
                  </a:lnTo>
                  <a:lnTo>
                    <a:pt x="144272" y="865632"/>
                  </a:lnTo>
                  <a:lnTo>
                    <a:pt x="2990044" y="865628"/>
                  </a:lnTo>
                  <a:lnTo>
                    <a:pt x="3032672" y="858916"/>
                  </a:lnTo>
                  <a:lnTo>
                    <a:pt x="3070182" y="840661"/>
                  </a:lnTo>
                  <a:lnTo>
                    <a:pt x="3100634" y="812804"/>
                  </a:lnTo>
                  <a:lnTo>
                    <a:pt x="3122088" y="777284"/>
                  </a:lnTo>
                  <a:lnTo>
                    <a:pt x="3132604" y="736043"/>
                  </a:lnTo>
                  <a:lnTo>
                    <a:pt x="3133343" y="721360"/>
                  </a:lnTo>
                  <a:lnTo>
                    <a:pt x="3133340" y="143299"/>
                  </a:lnTo>
                  <a:lnTo>
                    <a:pt x="3126628" y="100671"/>
                  </a:lnTo>
                  <a:lnTo>
                    <a:pt x="3108373" y="63161"/>
                  </a:lnTo>
                  <a:lnTo>
                    <a:pt x="3080516" y="32709"/>
                  </a:lnTo>
                  <a:lnTo>
                    <a:pt x="3044996" y="11255"/>
                  </a:lnTo>
                  <a:lnTo>
                    <a:pt x="3003755" y="739"/>
                  </a:lnTo>
                  <a:lnTo>
                    <a:pt x="2989071" y="0"/>
                  </a:lnTo>
                  <a:lnTo>
                    <a:pt x="143299" y="3"/>
                  </a:lnTo>
                  <a:lnTo>
                    <a:pt x="100671" y="6715"/>
                  </a:lnTo>
                  <a:lnTo>
                    <a:pt x="63161" y="24970"/>
                  </a:lnTo>
                  <a:lnTo>
                    <a:pt x="32709" y="52827"/>
                  </a:lnTo>
                  <a:lnTo>
                    <a:pt x="11255" y="88347"/>
                  </a:lnTo>
                  <a:lnTo>
                    <a:pt x="739" y="129588"/>
                  </a:lnTo>
                  <a:lnTo>
                    <a:pt x="0" y="144272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8014789" y="2298595"/>
              <a:ext cx="3145583" cy="869013"/>
            </a:xfrm>
            <a:custGeom>
              <a:avLst/>
              <a:gdLst/>
              <a:ahLst/>
              <a:cxnLst/>
              <a:rect l="l" t="t" r="r" b="b"/>
              <a:pathLst>
                <a:path w="3133343" h="865632">
                  <a:moveTo>
                    <a:pt x="0" y="144272"/>
                  </a:moveTo>
                  <a:lnTo>
                    <a:pt x="6439" y="101554"/>
                  </a:lnTo>
                  <a:lnTo>
                    <a:pt x="24462" y="63911"/>
                  </a:lnTo>
                  <a:lnTo>
                    <a:pt x="52131" y="33285"/>
                  </a:lnTo>
                  <a:lnTo>
                    <a:pt x="87503" y="11614"/>
                  </a:lnTo>
                  <a:lnTo>
                    <a:pt x="128641" y="838"/>
                  </a:lnTo>
                  <a:lnTo>
                    <a:pt x="144272" y="0"/>
                  </a:lnTo>
                  <a:lnTo>
                    <a:pt x="2989071" y="0"/>
                  </a:lnTo>
                  <a:lnTo>
                    <a:pt x="3031789" y="6439"/>
                  </a:lnTo>
                  <a:lnTo>
                    <a:pt x="3069432" y="24462"/>
                  </a:lnTo>
                  <a:lnTo>
                    <a:pt x="3100058" y="52131"/>
                  </a:lnTo>
                  <a:lnTo>
                    <a:pt x="3121729" y="87503"/>
                  </a:lnTo>
                  <a:lnTo>
                    <a:pt x="3132505" y="128641"/>
                  </a:lnTo>
                  <a:lnTo>
                    <a:pt x="3133343" y="144272"/>
                  </a:lnTo>
                  <a:lnTo>
                    <a:pt x="3133343" y="721360"/>
                  </a:lnTo>
                  <a:lnTo>
                    <a:pt x="3126904" y="764077"/>
                  </a:lnTo>
                  <a:lnTo>
                    <a:pt x="3108881" y="801720"/>
                  </a:lnTo>
                  <a:lnTo>
                    <a:pt x="3081212" y="832346"/>
                  </a:lnTo>
                  <a:lnTo>
                    <a:pt x="3045840" y="854017"/>
                  </a:lnTo>
                  <a:lnTo>
                    <a:pt x="3004702" y="864793"/>
                  </a:lnTo>
                  <a:lnTo>
                    <a:pt x="2989071" y="865632"/>
                  </a:lnTo>
                  <a:lnTo>
                    <a:pt x="144272" y="865632"/>
                  </a:lnTo>
                  <a:lnTo>
                    <a:pt x="101554" y="859192"/>
                  </a:lnTo>
                  <a:lnTo>
                    <a:pt x="63911" y="841169"/>
                  </a:lnTo>
                  <a:lnTo>
                    <a:pt x="33285" y="813500"/>
                  </a:lnTo>
                  <a:lnTo>
                    <a:pt x="11614" y="778128"/>
                  </a:lnTo>
                  <a:lnTo>
                    <a:pt x="838" y="736990"/>
                  </a:lnTo>
                  <a:lnTo>
                    <a:pt x="0" y="721360"/>
                  </a:lnTo>
                  <a:lnTo>
                    <a:pt x="0" y="14427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6" name="object 5"/>
            <p:cNvSpPr txBox="1"/>
            <p:nvPr/>
          </p:nvSpPr>
          <p:spPr>
            <a:xfrm>
              <a:off x="8064028" y="1518673"/>
              <a:ext cx="2944593" cy="712831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494">
                <a:lnSpc>
                  <a:spcPts val="1097"/>
                </a:lnSpc>
                <a:spcBef>
                  <a:spcPts val="54"/>
                </a:spcBef>
              </a:pP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“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u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ing</a:t>
              </a:r>
              <a:r>
                <a:rPr sz="1500" i="1" spc="-25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 sig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n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can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-35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tw</a:t>
              </a:r>
              <a:r>
                <a:rPr sz="1500" i="1" spc="1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-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ye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-30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dep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l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ym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en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-57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am</a:t>
              </a:r>
              <a:r>
                <a:rPr sz="1500" i="1" spc="1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-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up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,</a:t>
              </a:r>
              <a:r>
                <a:rPr sz="1500" i="1" spc="-36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th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endParaRPr sz="1000" dirty="0">
                <a:latin typeface="Calibri"/>
                <a:cs typeface="Calibri"/>
              </a:endParaRPr>
            </a:p>
            <a:p>
              <a:pPr marL="12494" marR="18664">
                <a:lnSpc>
                  <a:spcPts val="1087"/>
                </a:lnSpc>
              </a:pP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le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x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ibility</a:t>
              </a:r>
              <a:r>
                <a:rPr sz="1500" i="1" spc="-2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an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500" i="1" spc="-20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lia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b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ility</a:t>
              </a:r>
              <a:r>
                <a:rPr sz="1500" i="1" spc="-2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vid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500" i="1" spc="-3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b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y</a:t>
              </a:r>
              <a:r>
                <a:rPr sz="1500" i="1" spc="-9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th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spc="-18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PR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MI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spc="-7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V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Tr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k</a:t>
              </a:r>
              <a:endParaRPr sz="1000" dirty="0">
                <a:latin typeface="Calibri"/>
                <a:cs typeface="Calibri"/>
              </a:endParaRPr>
            </a:p>
            <a:p>
              <a:pPr marL="12494" marR="18664">
                <a:lnSpc>
                  <a:spcPts val="1072"/>
                </a:lnSpc>
              </a:pP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J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830s</a:t>
              </a:r>
              <a:r>
                <a:rPr sz="1500" i="1" spc="-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un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its</a:t>
              </a:r>
              <a:r>
                <a:rPr sz="1500" i="1" spc="-19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me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-2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ou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-18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x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pec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ti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on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.</a:t>
              </a:r>
              <a:r>
                <a:rPr sz="1500" i="1" spc="-6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W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spc="-8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spc="-8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ab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le</a:t>
              </a:r>
              <a:r>
                <a:rPr sz="1500" i="1" spc="-2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1500" i="1" spc="-3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u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endParaRPr sz="1000" dirty="0">
                <a:latin typeface="Calibri"/>
                <a:cs typeface="Calibri"/>
              </a:endParaRPr>
            </a:p>
            <a:p>
              <a:pPr marL="12494" marR="18664">
                <a:lnSpc>
                  <a:spcPts val="1087"/>
                </a:lnSpc>
                <a:spcBef>
                  <a:spcPts val="0"/>
                </a:spcBef>
              </a:pP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he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m</a:t>
              </a:r>
              <a:r>
                <a:rPr sz="1500" i="1" spc="-25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bo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th</a:t>
              </a:r>
              <a:r>
                <a:rPr sz="1500" i="1" spc="-23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-6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ou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-18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bu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lk</a:t>
              </a:r>
              <a:r>
                <a:rPr sz="1500" i="1" spc="-1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ag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spc="-2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spc="-13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well</a:t>
              </a:r>
              <a:r>
                <a:rPr sz="1500" i="1" spc="-1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spc="-13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in</a:t>
              </a:r>
              <a:r>
                <a:rPr sz="1500" i="1" spc="-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h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igh</a:t>
              </a:r>
              <a:endParaRPr sz="1000" dirty="0">
                <a:latin typeface="Calibri"/>
                <a:cs typeface="Calibri"/>
              </a:endParaRPr>
            </a:p>
            <a:p>
              <a:pPr marL="12494" marR="18664">
                <a:lnSpc>
                  <a:spcPts val="1072"/>
                </a:lnSpc>
              </a:pP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v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ila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b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il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ty</a:t>
              </a:r>
              <a:r>
                <a:rPr sz="1500" i="1" spc="-36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con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ig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u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ti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on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spc="-6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-16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spc="9" baseline="2730" dirty="0">
                  <a:solidFill>
                    <a:srgbClr val="FFFFFF"/>
                  </a:solidFill>
                  <a:latin typeface="Calibri"/>
                  <a:cs typeface="Calibri"/>
                </a:rPr>
                <a:t>c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iti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ca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l</a:t>
              </a:r>
              <a:r>
                <a:rPr sz="1500" i="1" spc="-2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se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vi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ce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.”</a:t>
              </a:r>
              <a:endParaRPr sz="1000" dirty="0">
                <a:latin typeface="Calibri"/>
                <a:cs typeface="Calibri"/>
              </a:endParaRPr>
            </a:p>
          </p:txBody>
        </p:sp>
        <p:sp>
          <p:nvSpPr>
            <p:cNvPr id="17" name="object 4"/>
            <p:cNvSpPr txBox="1"/>
            <p:nvPr/>
          </p:nvSpPr>
          <p:spPr>
            <a:xfrm>
              <a:off x="8083637" y="2493663"/>
              <a:ext cx="2803447" cy="48754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494" marR="22876">
                <a:lnSpc>
                  <a:spcPts val="1097"/>
                </a:lnSpc>
                <a:spcBef>
                  <a:spcPts val="54"/>
                </a:spcBef>
              </a:pP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l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500" i="1" spc="-7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Ba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rr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ing</a:t>
              </a:r>
              <a:endParaRPr sz="1000" dirty="0">
                <a:latin typeface="Calibri"/>
                <a:cs typeface="Calibri"/>
              </a:endParaRPr>
            </a:p>
            <a:p>
              <a:pPr marL="12494">
                <a:lnSpc>
                  <a:spcPct val="101725"/>
                </a:lnSpc>
                <a:spcBef>
                  <a:spcPts val="240"/>
                </a:spcBef>
              </a:pPr>
              <a:r>
                <a:rPr sz="1000" i="1" spc="-4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echn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i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ca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l</a:t>
              </a:r>
              <a:r>
                <a:rPr sz="1000" i="1" spc="-46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Re</a:t>
              </a:r>
              <a:r>
                <a:rPr sz="1000" i="1" spc="-4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pon</a:t>
              </a:r>
              <a:r>
                <a:rPr sz="1000" i="1" spc="-4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ible</a:t>
              </a:r>
              <a:r>
                <a:rPr sz="1000" i="1" spc="-41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000" i="1" spc="-6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sz="1000" i="1" spc="-4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ocu</a:t>
              </a:r>
              <a:r>
                <a:rPr sz="1000" i="1" spc="-4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emen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000" i="1" spc="-61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f</a:t>
              </a:r>
              <a:r>
                <a:rPr sz="1000" i="1" spc="-13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i="1" spc="9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000" i="1" spc="-4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v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000" i="1" spc="-4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000" i="1" spc="-19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i="1" spc="4" dirty="0">
                  <a:solidFill>
                    <a:srgbClr val="FFFFFF"/>
                  </a:solidFill>
                  <a:latin typeface="Calibri"/>
                  <a:cs typeface="Calibri"/>
                </a:rPr>
                <a:t>an</a:t>
              </a:r>
              <a:r>
                <a:rPr sz="1000" i="1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endParaRPr sz="1000" dirty="0">
                <a:latin typeface="Calibri"/>
                <a:cs typeface="Calibri"/>
              </a:endParaRPr>
            </a:p>
            <a:p>
              <a:pPr marL="12494" marR="22876">
                <a:lnSpc>
                  <a:spcPts val="1087"/>
                </a:lnSpc>
                <a:spcBef>
                  <a:spcPts val="54"/>
                </a:spcBef>
              </a:pP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S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o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age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,</a:t>
              </a:r>
              <a:r>
                <a:rPr sz="1500" i="1" spc="-37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IT</a:t>
              </a:r>
              <a:r>
                <a:rPr sz="1500" i="1" spc="-12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D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epa</a:t>
              </a:r>
              <a:r>
                <a:rPr sz="1500" i="1" spc="-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men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t,</a:t>
              </a:r>
              <a:r>
                <a:rPr sz="1500" i="1" spc="-45" baseline="27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C</a:t>
              </a:r>
              <a:r>
                <a:rPr sz="1500" i="1" spc="4" baseline="2730" dirty="0">
                  <a:solidFill>
                    <a:srgbClr val="FFFFFF"/>
                  </a:solidFill>
                  <a:latin typeface="Calibri"/>
                  <a:cs typeface="Calibri"/>
                </a:rPr>
                <a:t>E</a:t>
              </a:r>
              <a:r>
                <a:rPr sz="1500" i="1" baseline="2730" dirty="0">
                  <a:solidFill>
                    <a:srgbClr val="FFFFFF"/>
                  </a:solidFill>
                  <a:latin typeface="Calibri"/>
                  <a:cs typeface="Calibri"/>
                </a:rPr>
                <a:t>RN</a:t>
              </a:r>
              <a:endParaRPr sz="1000" dirty="0">
                <a:latin typeface="Calibri"/>
                <a:cs typeface="Calibri"/>
              </a:endParaRPr>
            </a:p>
          </p:txBody>
        </p:sp>
      </p:grpSp>
      <p:sp>
        <p:nvSpPr>
          <p:cNvPr id="18" name="object 14"/>
          <p:cNvSpPr/>
          <p:nvPr/>
        </p:nvSpPr>
        <p:spPr>
          <a:xfrm>
            <a:off x="501230" y="1488428"/>
            <a:ext cx="1434556" cy="13765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0"/>
          <p:cNvSpPr/>
          <p:nvPr/>
        </p:nvSpPr>
        <p:spPr>
          <a:xfrm>
            <a:off x="10042524" y="5327845"/>
            <a:ext cx="1719973" cy="1119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11"/>
          <p:cNvSpPr/>
          <p:nvPr/>
        </p:nvSpPr>
        <p:spPr>
          <a:xfrm>
            <a:off x="10500981" y="4966360"/>
            <a:ext cx="932095" cy="3208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130940"/>
            <a:ext cx="8104378" cy="1028204"/>
          </a:xfrm>
        </p:spPr>
        <p:txBody>
          <a:bodyPr/>
          <a:lstStyle/>
          <a:p>
            <a:r>
              <a:rPr lang="en-US" dirty="0" smtClean="0"/>
              <a:t>Vale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visita</a:t>
            </a:r>
            <a:r>
              <a:rPr lang="en-US" dirty="0" smtClean="0"/>
              <a:t> al </a:t>
            </a:r>
            <a:r>
              <a:rPr lang="en-US" dirty="0" err="1" smtClean="0"/>
              <a:t>sito</a:t>
            </a:r>
            <a:endParaRPr lang="en-US" dirty="0"/>
          </a:p>
        </p:txBody>
      </p:sp>
      <p:pic>
        <p:nvPicPr>
          <p:cNvPr id="4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50" y="1371175"/>
            <a:ext cx="3514663" cy="2376148"/>
          </a:xfrm>
          <a:prstGeom prst="rect">
            <a:avLst/>
          </a:prstGeom>
        </p:spPr>
      </p:pic>
      <p:pic>
        <p:nvPicPr>
          <p:cNvPr id="5" name="Afbeelding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2" y="3840565"/>
            <a:ext cx="3694297" cy="2649674"/>
          </a:xfrm>
          <a:prstGeom prst="rect">
            <a:avLst/>
          </a:prstGeom>
        </p:spPr>
      </p:pic>
      <p:pic>
        <p:nvPicPr>
          <p:cNvPr id="6" name="Afbeelding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93" y="1371174"/>
            <a:ext cx="3385179" cy="2427966"/>
          </a:xfrm>
          <a:prstGeom prst="rect">
            <a:avLst/>
          </a:prstGeom>
        </p:spPr>
      </p:pic>
      <p:pic>
        <p:nvPicPr>
          <p:cNvPr id="7" name="Afbeelding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22" y="3802648"/>
            <a:ext cx="3782711" cy="2713089"/>
          </a:xfrm>
          <a:prstGeom prst="rect">
            <a:avLst/>
          </a:prstGeom>
        </p:spPr>
      </p:pic>
      <p:sp>
        <p:nvSpPr>
          <p:cNvPr id="8" name="object 14"/>
          <p:cNvSpPr/>
          <p:nvPr/>
        </p:nvSpPr>
        <p:spPr>
          <a:xfrm>
            <a:off x="501230" y="1488428"/>
            <a:ext cx="1434556" cy="1376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69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8868" y="2028402"/>
            <a:ext cx="10041894" cy="1028912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tx1"/>
                </a:solidFill>
                <a:latin typeface="+mn-lt"/>
              </a:rPr>
              <a:t>Come possiamo crescere il business insieme?</a:t>
            </a:r>
            <a:endParaRPr lang="nl-NL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170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Surveillance Project Design Tool</a:t>
            </a:r>
          </a:p>
          <a:p>
            <a:pPr lvl="1"/>
            <a:r>
              <a:rPr lang="en-US" dirty="0" err="1" smtClean="0"/>
              <a:t>Numero</a:t>
            </a:r>
            <a:r>
              <a:rPr lang="en-US" dirty="0" smtClean="0"/>
              <a:t> di </a:t>
            </a:r>
            <a:r>
              <a:rPr lang="en-US" dirty="0" err="1" smtClean="0"/>
              <a:t>telecamere</a:t>
            </a:r>
            <a:r>
              <a:rPr lang="en-US" dirty="0" smtClean="0"/>
              <a:t> </a:t>
            </a:r>
            <a:r>
              <a:rPr lang="en-US" dirty="0"/>
              <a:t>&amp; bit rate</a:t>
            </a:r>
          </a:p>
          <a:p>
            <a:pPr lvl="1"/>
            <a:r>
              <a:rPr lang="en-US" dirty="0"/>
              <a:t>Frame rate &amp; </a:t>
            </a:r>
            <a:r>
              <a:rPr lang="en-US" dirty="0" err="1" smtClean="0"/>
              <a:t>risoluzione</a:t>
            </a:r>
            <a:endParaRPr lang="en-US" dirty="0"/>
          </a:p>
          <a:p>
            <a:pPr lvl="1"/>
            <a:r>
              <a:rPr lang="en-US" dirty="0" err="1" smtClean="0"/>
              <a:t>Durata</a:t>
            </a:r>
            <a:r>
              <a:rPr lang="en-US" dirty="0" smtClean="0"/>
              <a:t> </a:t>
            </a:r>
            <a:r>
              <a:rPr lang="en-US" dirty="0" err="1" smtClean="0"/>
              <a:t>Archivio</a:t>
            </a:r>
            <a:endParaRPr lang="en-US" dirty="0"/>
          </a:p>
          <a:p>
            <a:pPr lvl="1"/>
            <a:r>
              <a:rPr lang="en-US" dirty="0" err="1" smtClean="0"/>
              <a:t>Scelta</a:t>
            </a:r>
            <a:r>
              <a:rPr lang="en-US" dirty="0" smtClean="0"/>
              <a:t> VMS </a:t>
            </a:r>
            <a:r>
              <a:rPr lang="en-US" dirty="0" err="1" smtClean="0"/>
              <a:t>preferito</a:t>
            </a:r>
            <a:endParaRPr lang="en-US" dirty="0"/>
          </a:p>
          <a:p>
            <a:pPr lvl="1"/>
            <a:r>
              <a:rPr lang="en-US" dirty="0"/>
              <a:t>High availability &amp; </a:t>
            </a:r>
            <a:r>
              <a:rPr lang="en-US" dirty="0" err="1" smtClean="0"/>
              <a:t>ridondanza</a:t>
            </a:r>
            <a:endParaRPr lang="en-US" dirty="0"/>
          </a:p>
          <a:p>
            <a:endParaRPr lang="en-US" dirty="0"/>
          </a:p>
          <a:p>
            <a:r>
              <a:rPr lang="en-US" dirty="0" err="1" smtClean="0"/>
              <a:t>Supporto</a:t>
            </a:r>
            <a:r>
              <a:rPr lang="en-US" dirty="0" smtClean="0"/>
              <a:t> </a:t>
            </a:r>
            <a:r>
              <a:rPr lang="en-US" dirty="0" err="1" smtClean="0"/>
              <a:t>Progettazione</a:t>
            </a:r>
            <a:endParaRPr lang="en-US" dirty="0"/>
          </a:p>
          <a:p>
            <a:pPr lvl="1"/>
            <a:r>
              <a:rPr lang="en-US" dirty="0" err="1" smtClean="0"/>
              <a:t>Garantisce</a:t>
            </a:r>
            <a:r>
              <a:rPr lang="en-US" dirty="0" smtClean="0"/>
              <a:t> la </a:t>
            </a:r>
            <a:r>
              <a:rPr lang="en-US" dirty="0" err="1" smtClean="0"/>
              <a:t>soluzion</a:t>
            </a:r>
            <a:r>
              <a:rPr lang="en-US" dirty="0" smtClean="0"/>
              <a:t> </a:t>
            </a:r>
            <a:r>
              <a:rPr lang="en-US" dirty="0" err="1" smtClean="0"/>
              <a:t>migliore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 smtClean="0"/>
              <a:t>Ecosistema</a:t>
            </a:r>
            <a:r>
              <a:rPr lang="en-US" dirty="0" smtClean="0"/>
              <a:t> di Partner</a:t>
            </a:r>
            <a:endParaRPr lang="en-US" dirty="0"/>
          </a:p>
          <a:p>
            <a:pPr lvl="1"/>
            <a:r>
              <a:rPr lang="en-US" dirty="0" err="1" smtClean="0"/>
              <a:t>Supporto</a:t>
            </a:r>
            <a:r>
              <a:rPr lang="en-US" dirty="0" smtClean="0"/>
              <a:t> VMS </a:t>
            </a:r>
            <a:r>
              <a:rPr lang="en-US" dirty="0" err="1" smtClean="0"/>
              <a:t>qualificati</a:t>
            </a:r>
            <a:endParaRPr lang="en-US" dirty="0"/>
          </a:p>
          <a:p>
            <a:pPr lvl="1"/>
            <a:r>
              <a:rPr lang="en-US" dirty="0" err="1" smtClean="0"/>
              <a:t>Soluzioni</a:t>
            </a:r>
            <a:r>
              <a:rPr lang="en-US" dirty="0" smtClean="0"/>
              <a:t> </a:t>
            </a:r>
            <a:r>
              <a:rPr lang="en-US" dirty="0" err="1" smtClean="0"/>
              <a:t>collaudate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8836"/>
            <a:ext cx="8989996" cy="1028204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Progettare</a:t>
            </a:r>
            <a:r>
              <a:rPr lang="en-US" dirty="0" smtClean="0"/>
              <a:t> la </a:t>
            </a:r>
            <a:r>
              <a:rPr lang="en-US" dirty="0" err="1" smtClean="0"/>
              <a:t>miglior</a:t>
            </a:r>
            <a:r>
              <a:rPr lang="en-US" dirty="0" smtClean="0"/>
              <a:t> </a:t>
            </a:r>
            <a:r>
              <a:rPr lang="en-US" dirty="0" err="1" smtClean="0"/>
              <a:t>soluzione</a:t>
            </a:r>
            <a:r>
              <a:rPr lang="en-US" dirty="0" smtClean="0"/>
              <a:t> </a:t>
            </a:r>
            <a:r>
              <a:rPr lang="en-US" dirty="0" err="1" smtClean="0"/>
              <a:t>insieme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Placeholder 6" descr="Screen Shot 2016-05-19 at 15.51.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r="262"/>
          <a:stretch>
            <a:fillRect/>
          </a:stretch>
        </p:blipFill>
        <p:spPr>
          <a:xfrm>
            <a:off x="5306994" y="1233986"/>
            <a:ext cx="6455503" cy="5144562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" t="1039" r="83" b="21024"/>
          <a:stretch/>
        </p:blipFill>
        <p:spPr>
          <a:xfrm>
            <a:off x="5091810" y="1233987"/>
            <a:ext cx="6742414" cy="5373210"/>
          </a:xfrm>
        </p:spPr>
      </p:pic>
      <p:sp>
        <p:nvSpPr>
          <p:cNvPr id="8" name="TextBox 7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26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36619"/>
            <a:ext cx="8104379" cy="1028204"/>
          </a:xfrm>
        </p:spPr>
        <p:txBody>
          <a:bodyPr/>
          <a:lstStyle/>
          <a:p>
            <a:r>
              <a:rPr lang="en-US" dirty="0" err="1" smtClean="0"/>
              <a:t>Riepilogo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 smtClean="0"/>
              <a:t>Perché</a:t>
            </a:r>
            <a:r>
              <a:rPr lang="en-US" dirty="0" smtClean="0"/>
              <a:t> Promise</a:t>
            </a:r>
            <a:r>
              <a:rPr lang="en-US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9" descr="Screen Shot 2016-09-01 at 15.3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80" y="1488393"/>
            <a:ext cx="5644596" cy="2632913"/>
          </a:xfrm>
          <a:prstGeom prst="rect">
            <a:avLst/>
          </a:prstGeom>
        </p:spPr>
      </p:pic>
      <p:pic>
        <p:nvPicPr>
          <p:cNvPr id="7" name="Picture 6" descr="Screen Shot 2016-09-01 at 13.38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70">
            <a:off x="7265154" y="1199055"/>
            <a:ext cx="4209967" cy="5382782"/>
          </a:xfrm>
          <a:prstGeom prst="rect">
            <a:avLst/>
          </a:prstGeom>
        </p:spPr>
      </p:pic>
      <p:pic>
        <p:nvPicPr>
          <p:cNvPr id="11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t="479" r="17749" b="1432"/>
          <a:stretch/>
        </p:blipFill>
        <p:spPr>
          <a:xfrm>
            <a:off x="6494150" y="1696564"/>
            <a:ext cx="5549125" cy="4186393"/>
          </a:xfrm>
        </p:spPr>
      </p:pic>
      <p:grpSp>
        <p:nvGrpSpPr>
          <p:cNvPr id="13" name="Group 12"/>
          <p:cNvGrpSpPr/>
          <p:nvPr/>
        </p:nvGrpSpPr>
        <p:grpSpPr>
          <a:xfrm>
            <a:off x="6326327" y="1125138"/>
            <a:ext cx="5768212" cy="5514341"/>
            <a:chOff x="6326327" y="1125138"/>
            <a:chExt cx="5768212" cy="5514341"/>
          </a:xfrm>
        </p:grpSpPr>
        <p:pic>
          <p:nvPicPr>
            <p:cNvPr id="5" name="Picture 4" descr="Screen Shot 2016-09-01 at 15.00.2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50" y="3739715"/>
              <a:ext cx="5600389" cy="2899764"/>
            </a:xfrm>
            <a:prstGeom prst="rect">
              <a:avLst/>
            </a:prstGeom>
          </p:spPr>
        </p:pic>
        <p:pic>
          <p:nvPicPr>
            <p:cNvPr id="2" name="Picture 1" descr="Screen Shot 2016-09-01 at 14.52.2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327" y="1125138"/>
              <a:ext cx="5768212" cy="2618001"/>
            </a:xfrm>
            <a:prstGeom prst="rect">
              <a:avLst/>
            </a:prstGeom>
          </p:spPr>
        </p:pic>
      </p:grpSp>
      <p:pic>
        <p:nvPicPr>
          <p:cNvPr id="8" name="Picture Placeholder 6" descr="Screen Shot 2016-05-19 at 15.43.2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21"/>
          <a:stretch>
            <a:fillRect/>
          </a:stretch>
        </p:blipFill>
        <p:spPr>
          <a:xfrm>
            <a:off x="6495001" y="1164823"/>
            <a:ext cx="5362851" cy="53821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57773" y="1280161"/>
            <a:ext cx="6340621" cy="5098388"/>
          </a:xfrm>
        </p:spPr>
        <p:txBody>
          <a:bodyPr>
            <a:noAutofit/>
          </a:bodyPr>
          <a:lstStyle/>
          <a:p>
            <a:r>
              <a:rPr lang="en-US" sz="1600" dirty="0" err="1" smtClean="0"/>
              <a:t>Piattaforma</a:t>
            </a:r>
            <a:r>
              <a:rPr lang="en-US" sz="1600" dirty="0" smtClean="0"/>
              <a:t> </a:t>
            </a:r>
            <a:r>
              <a:rPr lang="en-US" sz="1600" dirty="0" err="1" smtClean="0"/>
              <a:t>aperta</a:t>
            </a:r>
            <a:r>
              <a:rPr lang="en-US" sz="1600" dirty="0" smtClean="0"/>
              <a:t> di </a:t>
            </a:r>
            <a:r>
              <a:rPr lang="en-US" sz="1600" dirty="0" err="1" smtClean="0"/>
              <a:t>archiviazione</a:t>
            </a:r>
            <a:r>
              <a:rPr lang="en-US" sz="1600" dirty="0" smtClean="0"/>
              <a:t> </a:t>
            </a:r>
            <a:r>
              <a:rPr lang="en-US" sz="1600" dirty="0" err="1" smtClean="0"/>
              <a:t>compatibile</a:t>
            </a:r>
            <a:r>
              <a:rPr lang="en-US" sz="1600" dirty="0" smtClean="0"/>
              <a:t> con la </a:t>
            </a:r>
            <a:r>
              <a:rPr lang="en-US" sz="1600" dirty="0" err="1" smtClean="0"/>
              <a:t>maggior</a:t>
            </a:r>
            <a:r>
              <a:rPr lang="en-US" sz="1600" dirty="0" smtClean="0"/>
              <a:t> parte </a:t>
            </a:r>
            <a:r>
              <a:rPr lang="en-US" sz="1600" dirty="0" err="1" smtClean="0"/>
              <a:t>dei</a:t>
            </a:r>
            <a:r>
              <a:rPr lang="en-US" sz="1600" dirty="0" smtClean="0"/>
              <a:t> VMS </a:t>
            </a:r>
            <a:r>
              <a:rPr lang="en-US" sz="1600" dirty="0" err="1" smtClean="0"/>
              <a:t>fra</a:t>
            </a:r>
            <a:r>
              <a:rPr lang="en-US" sz="1600" dirty="0" smtClean="0"/>
              <a:t> cui Digifort, Milestone</a:t>
            </a:r>
            <a:r>
              <a:rPr lang="en-US" sz="1600" dirty="0"/>
              <a:t>, </a:t>
            </a:r>
            <a:r>
              <a:rPr lang="en-US" sz="1600" dirty="0" err="1"/>
              <a:t>Aimetis</a:t>
            </a:r>
            <a:r>
              <a:rPr lang="en-US" sz="1600" dirty="0"/>
              <a:t>, </a:t>
            </a:r>
            <a:r>
              <a:rPr lang="en-US" sz="1600" dirty="0" err="1"/>
              <a:t>Seetec</a:t>
            </a:r>
            <a:r>
              <a:rPr lang="en-US" sz="1600" dirty="0"/>
              <a:t>, </a:t>
            </a:r>
            <a:r>
              <a:rPr lang="en-US" sz="1600" dirty="0" err="1" smtClean="0"/>
              <a:t>ecc</a:t>
            </a:r>
            <a:r>
              <a:rPr lang="en-US" sz="1600" dirty="0"/>
              <a:t>. </a:t>
            </a:r>
          </a:p>
          <a:p>
            <a:r>
              <a:rPr lang="en-US" sz="1600" dirty="0" smtClean="0"/>
              <a:t>Sistema “</a:t>
            </a:r>
            <a:r>
              <a:rPr lang="en-US" sz="1600" dirty="0" err="1" smtClean="0"/>
              <a:t>tutto</a:t>
            </a:r>
            <a:r>
              <a:rPr lang="en-US" sz="1600" dirty="0" smtClean="0"/>
              <a:t> in </a:t>
            </a:r>
            <a:r>
              <a:rPr lang="en-US" sz="1600" dirty="0" err="1" smtClean="0"/>
              <a:t>uno</a:t>
            </a:r>
            <a:r>
              <a:rPr lang="en-US" sz="1600" dirty="0" smtClean="0"/>
              <a:t>” </a:t>
            </a:r>
            <a:r>
              <a:rPr lang="en-US" sz="1600" dirty="0" err="1" smtClean="0"/>
              <a:t>affidabile</a:t>
            </a:r>
            <a:r>
              <a:rPr lang="en-US" sz="1600" dirty="0" smtClean="0"/>
              <a:t>, </a:t>
            </a:r>
            <a:r>
              <a:rPr lang="en-US" sz="1600" dirty="0" err="1" smtClean="0"/>
              <a:t>alte</a:t>
            </a:r>
            <a:r>
              <a:rPr lang="en-US" sz="1600" dirty="0" smtClean="0"/>
              <a:t> </a:t>
            </a:r>
            <a:r>
              <a:rPr lang="en-US" sz="1600" dirty="0" err="1" smtClean="0"/>
              <a:t>prestazioni</a:t>
            </a:r>
            <a:endParaRPr lang="en-US" sz="1600" dirty="0"/>
          </a:p>
          <a:p>
            <a:r>
              <a:rPr lang="en-US" sz="1600" dirty="0" smtClean="0"/>
              <a:t>Plugin Milestone XProtect</a:t>
            </a:r>
            <a:endParaRPr lang="en-US" sz="1600" dirty="0"/>
          </a:p>
          <a:p>
            <a:r>
              <a:rPr lang="en-US" sz="1600" dirty="0" err="1" smtClean="0"/>
              <a:t>Tecnologia</a:t>
            </a:r>
            <a:r>
              <a:rPr lang="en-US" sz="1600" dirty="0" smtClean="0"/>
              <a:t> </a:t>
            </a:r>
            <a:r>
              <a:rPr lang="en-US" sz="1600" dirty="0" err="1" smtClean="0"/>
              <a:t>SmartBoost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fornisce</a:t>
            </a:r>
            <a:r>
              <a:rPr lang="en-US" sz="1600" dirty="0" smtClean="0"/>
              <a:t> </a:t>
            </a:r>
            <a:r>
              <a:rPr lang="en-US" sz="1600" dirty="0" err="1" smtClean="0"/>
              <a:t>prestazioni</a:t>
            </a:r>
            <a:r>
              <a:rPr lang="en-US" sz="1600" dirty="0" smtClean="0"/>
              <a:t> </a:t>
            </a:r>
            <a:r>
              <a:rPr lang="en-US" sz="1600" dirty="0" err="1" smtClean="0"/>
              <a:t>ottimizzate</a:t>
            </a:r>
            <a:r>
              <a:rPr lang="en-US" sz="1600" dirty="0" smtClean="0"/>
              <a:t> per la </a:t>
            </a:r>
            <a:r>
              <a:rPr lang="en-US" sz="1600" dirty="0" err="1" smtClean="0"/>
              <a:t>videosorveglianza</a:t>
            </a:r>
            <a:endParaRPr lang="en-US" sz="1600" dirty="0"/>
          </a:p>
          <a:p>
            <a:r>
              <a:rPr lang="en-US" sz="1600" dirty="0"/>
              <a:t>One Plug Auto Service </a:t>
            </a:r>
            <a:r>
              <a:rPr lang="en-US" sz="1600" dirty="0" smtClean="0"/>
              <a:t>con USB </a:t>
            </a:r>
            <a:r>
              <a:rPr lang="en-US" sz="1600" dirty="0" err="1" smtClean="0"/>
              <a:t>riduce</a:t>
            </a:r>
            <a:r>
              <a:rPr lang="en-US" sz="1600" dirty="0" smtClean="0"/>
              <a:t> I tempi di </a:t>
            </a:r>
            <a:r>
              <a:rPr lang="en-US" sz="1600" dirty="0" err="1" smtClean="0"/>
              <a:t>manutenzione</a:t>
            </a:r>
            <a:r>
              <a:rPr lang="en-US" sz="1600" dirty="0" smtClean="0"/>
              <a:t> e </a:t>
            </a:r>
            <a:r>
              <a:rPr lang="en-US" sz="1600" dirty="0" err="1" smtClean="0"/>
              <a:t>supporto</a:t>
            </a:r>
            <a:r>
              <a:rPr lang="en-US" sz="1600" dirty="0" smtClean="0"/>
              <a:t> tecnico</a:t>
            </a:r>
            <a:endParaRPr lang="en-US" sz="1600" dirty="0"/>
          </a:p>
          <a:p>
            <a:r>
              <a:rPr lang="en-US" sz="1600" dirty="0" smtClean="0"/>
              <a:t>Quasi 30 </a:t>
            </a:r>
            <a:r>
              <a:rPr lang="en-US" sz="1600" dirty="0" err="1" smtClean="0"/>
              <a:t>anni</a:t>
            </a:r>
            <a:r>
              <a:rPr lang="en-US" sz="1600" dirty="0" smtClean="0"/>
              <a:t> di </a:t>
            </a:r>
            <a:r>
              <a:rPr lang="en-US" sz="1600" dirty="0" err="1" smtClean="0"/>
              <a:t>innovatore</a:t>
            </a:r>
            <a:r>
              <a:rPr lang="en-US" sz="1600" dirty="0" smtClean="0"/>
              <a:t> </a:t>
            </a:r>
            <a:r>
              <a:rPr lang="en-US" sz="1600" dirty="0" err="1" smtClean="0"/>
              <a:t>globale</a:t>
            </a:r>
            <a:r>
              <a:rPr lang="en-US" sz="1600" dirty="0" smtClean="0"/>
              <a:t> </a:t>
            </a:r>
            <a:r>
              <a:rPr lang="en-US" sz="1600" dirty="0" err="1" smtClean="0"/>
              <a:t>nello</a:t>
            </a:r>
            <a:r>
              <a:rPr lang="en-US" sz="1600" dirty="0" smtClean="0"/>
              <a:t> storage</a:t>
            </a:r>
            <a:endParaRPr lang="en-US" sz="1600" dirty="0"/>
          </a:p>
          <a:p>
            <a:r>
              <a:rPr lang="en-US" sz="1600" dirty="0"/>
              <a:t>3 </a:t>
            </a:r>
            <a:r>
              <a:rPr lang="en-US" sz="1600" dirty="0" err="1" smtClean="0"/>
              <a:t>anni</a:t>
            </a:r>
            <a:r>
              <a:rPr lang="en-US" sz="1600" dirty="0" smtClean="0"/>
              <a:t> di </a:t>
            </a:r>
            <a:r>
              <a:rPr lang="en-US" sz="1600" dirty="0" err="1" smtClean="0"/>
              <a:t>garanzia</a:t>
            </a:r>
            <a:r>
              <a:rPr lang="en-US" sz="1600" dirty="0" smtClean="0"/>
              <a:t> con </a:t>
            </a:r>
            <a:r>
              <a:rPr lang="en-US" sz="1600" dirty="0" err="1" smtClean="0"/>
              <a:t>sostituzione</a:t>
            </a:r>
            <a:r>
              <a:rPr lang="en-US" sz="1600" dirty="0" smtClean="0"/>
              <a:t> </a:t>
            </a:r>
            <a:r>
              <a:rPr lang="en-US" sz="1600" dirty="0" err="1" smtClean="0"/>
              <a:t>anticipata</a:t>
            </a:r>
            <a:endParaRPr lang="en-US" sz="1600" dirty="0" smtClean="0"/>
          </a:p>
          <a:p>
            <a:pPr marL="0" indent="0">
              <a:buNone/>
            </a:pPr>
            <a:endParaRPr lang="en-US" sz="2800" dirty="0"/>
          </a:p>
          <a:p>
            <a:r>
              <a:rPr lang="en-US" sz="1600" dirty="0" err="1" smtClean="0"/>
              <a:t>Maggior</a:t>
            </a:r>
            <a:r>
              <a:rPr lang="en-US" sz="1600" dirty="0" smtClean="0"/>
              <a:t> </a:t>
            </a:r>
            <a:r>
              <a:rPr lang="en-US" sz="1600" dirty="0" err="1" smtClean="0"/>
              <a:t>profitto</a:t>
            </a:r>
            <a:r>
              <a:rPr lang="en-US" sz="1600" dirty="0" smtClean="0"/>
              <a:t> </a:t>
            </a:r>
            <a:r>
              <a:rPr lang="en-US" sz="1600" dirty="0" err="1" smtClean="0"/>
              <a:t>tramite</a:t>
            </a:r>
            <a:r>
              <a:rPr lang="en-US" sz="1600" dirty="0" smtClean="0"/>
              <a:t> </a:t>
            </a:r>
            <a:r>
              <a:rPr lang="en-US" sz="1600" dirty="0" err="1" smtClean="0"/>
              <a:t>prezzi</a:t>
            </a:r>
            <a:r>
              <a:rPr lang="en-US" sz="1600" dirty="0" smtClean="0"/>
              <a:t> </a:t>
            </a:r>
            <a:r>
              <a:rPr lang="en-US" sz="1600" dirty="0" err="1" smtClean="0"/>
              <a:t>legati</a:t>
            </a:r>
            <a:r>
              <a:rPr lang="en-US" sz="1600" dirty="0" smtClean="0"/>
              <a:t> a </a:t>
            </a:r>
            <a:r>
              <a:rPr lang="en-US" sz="1600" dirty="0" err="1" smtClean="0"/>
              <a:t>registrazione</a:t>
            </a:r>
            <a:r>
              <a:rPr lang="en-US" sz="1600" dirty="0" smtClean="0"/>
              <a:t> del </a:t>
            </a:r>
            <a:r>
              <a:rPr lang="en-US" sz="1600" dirty="0" err="1" smtClean="0"/>
              <a:t>progetto</a:t>
            </a:r>
            <a:r>
              <a:rPr lang="en-US" sz="1600" dirty="0" smtClean="0"/>
              <a:t> e </a:t>
            </a:r>
            <a:r>
              <a:rPr lang="en-US" sz="1600" dirty="0" err="1" smtClean="0"/>
              <a:t>certificazione</a:t>
            </a:r>
            <a:r>
              <a:rPr lang="en-US" sz="1600" dirty="0" smtClean="0"/>
              <a:t> sui </a:t>
            </a:r>
            <a:r>
              <a:rPr lang="en-US" sz="1600" dirty="0" err="1" smtClean="0"/>
              <a:t>prodotti</a:t>
            </a:r>
            <a:endParaRPr lang="en-US" sz="1600" dirty="0"/>
          </a:p>
          <a:p>
            <a:r>
              <a:rPr lang="en-US" sz="1600" dirty="0" smtClean="0"/>
              <a:t>Training </a:t>
            </a:r>
            <a:r>
              <a:rPr lang="en-US" sz="1600" dirty="0" err="1" smtClean="0"/>
              <a:t>commerciali</a:t>
            </a:r>
            <a:r>
              <a:rPr lang="en-US" sz="1600" dirty="0" smtClean="0"/>
              <a:t> e di </a:t>
            </a:r>
            <a:r>
              <a:rPr lang="en-US" sz="1600" dirty="0" err="1" smtClean="0"/>
              <a:t>certificazione</a:t>
            </a:r>
            <a:r>
              <a:rPr lang="en-US" sz="1600" dirty="0" smtClean="0"/>
              <a:t> </a:t>
            </a:r>
            <a:r>
              <a:rPr lang="en-US" sz="1600" dirty="0" err="1" smtClean="0"/>
              <a:t>prodotto</a:t>
            </a:r>
            <a:r>
              <a:rPr lang="en-US" sz="1600" dirty="0" smtClean="0"/>
              <a:t> </a:t>
            </a:r>
            <a:r>
              <a:rPr lang="en-US" sz="1600" dirty="0" err="1" smtClean="0"/>
              <a:t>gratuiti</a:t>
            </a:r>
            <a:endParaRPr lang="en-US" sz="1600" dirty="0"/>
          </a:p>
          <a:p>
            <a:r>
              <a:rPr lang="en-US" sz="1600" dirty="0" err="1" smtClean="0"/>
              <a:t>Unità</a:t>
            </a:r>
            <a:r>
              <a:rPr lang="en-US" sz="1600" dirty="0" smtClean="0"/>
              <a:t> di Test </a:t>
            </a:r>
            <a:r>
              <a:rPr lang="en-US" sz="1600" dirty="0" err="1" smtClean="0"/>
              <a:t>disponibili</a:t>
            </a:r>
            <a:endParaRPr lang="en-US" sz="1600" dirty="0"/>
          </a:p>
          <a:p>
            <a:r>
              <a:rPr lang="en-US" sz="1600" dirty="0" err="1" smtClean="0"/>
              <a:t>Prodotti</a:t>
            </a:r>
            <a:r>
              <a:rPr lang="en-US" sz="1600" dirty="0" smtClean="0"/>
              <a:t> </a:t>
            </a:r>
            <a:r>
              <a:rPr lang="en-US" sz="1600" dirty="0" err="1" smtClean="0"/>
              <a:t>stabili</a:t>
            </a:r>
            <a:r>
              <a:rPr lang="en-US" sz="1600" dirty="0" smtClean="0"/>
              <a:t> </a:t>
            </a:r>
            <a:r>
              <a:rPr lang="en-US" sz="1600" dirty="0" err="1" smtClean="0"/>
              <a:t>ed</a:t>
            </a:r>
            <a:r>
              <a:rPr lang="en-US" sz="1600" dirty="0" smtClean="0"/>
              <a:t> </a:t>
            </a:r>
            <a:r>
              <a:rPr lang="en-US" sz="1600" dirty="0" err="1" smtClean="0"/>
              <a:t>affidabili</a:t>
            </a:r>
            <a:endParaRPr lang="en-US" sz="1600" dirty="0"/>
          </a:p>
          <a:p>
            <a:r>
              <a:rPr lang="en-US" sz="1600" dirty="0" smtClean="0"/>
              <a:t>Il solo </a:t>
            </a:r>
            <a:r>
              <a:rPr lang="en-US" sz="1600" dirty="0" err="1" smtClean="0"/>
              <a:t>produttore</a:t>
            </a:r>
            <a:r>
              <a:rPr lang="en-US" sz="1600" dirty="0" smtClean="0"/>
              <a:t> di storage con </a:t>
            </a:r>
            <a:r>
              <a:rPr lang="en-US" sz="1600" dirty="0" err="1" smtClean="0"/>
              <a:t>una</a:t>
            </a:r>
            <a:r>
              <a:rPr lang="en-US" sz="1600" dirty="0" smtClean="0"/>
              <a:t> gamma </a:t>
            </a:r>
            <a:r>
              <a:rPr lang="en-US" sz="1600" dirty="0" err="1" smtClean="0"/>
              <a:t>prodotti</a:t>
            </a:r>
            <a:r>
              <a:rPr lang="en-US" sz="1600" dirty="0" smtClean="0"/>
              <a:t> </a:t>
            </a:r>
            <a:r>
              <a:rPr lang="en-US" sz="1600" dirty="0" err="1" smtClean="0"/>
              <a:t>focalizzata</a:t>
            </a:r>
            <a:r>
              <a:rPr lang="en-US" sz="1600" dirty="0" smtClean="0"/>
              <a:t> </a:t>
            </a:r>
            <a:r>
              <a:rPr lang="en-US" sz="1600" dirty="0" err="1" smtClean="0"/>
              <a:t>sulla</a:t>
            </a:r>
            <a:r>
              <a:rPr lang="en-US" sz="1600" dirty="0" smtClean="0"/>
              <a:t> </a:t>
            </a:r>
            <a:r>
              <a:rPr lang="en-US" sz="1600" dirty="0" err="1" smtClean="0"/>
              <a:t>videosorveglianza</a:t>
            </a:r>
            <a:endParaRPr lang="en-US" sz="1600" dirty="0"/>
          </a:p>
        </p:txBody>
      </p:sp>
      <p:pic>
        <p:nvPicPr>
          <p:cNvPr id="9" name="Picture 8" descr="Screen Shot 2016-09-01 at 15.06.2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034">
            <a:off x="7557548" y="1458265"/>
            <a:ext cx="3711736" cy="4998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1360" y="3612899"/>
            <a:ext cx="617640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804931" y="496233"/>
            <a:ext cx="40547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 anchor="ctr"/>
          <a:lstStyle>
            <a:lvl1pPr defTabSz="912813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7931725" indent="-37474525" defTabSz="912813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de-DE" altLang="en-US" sz="4000" b="1" i="1" dirty="0" smtClean="0">
                <a:latin typeface="Calibri" panose="020F0502020204030204" pitchFamily="34" charset="0"/>
                <a:ea typeface="微軟正黑體" panose="020B0604030504040204" pitchFamily="34" charset="-120"/>
              </a:rPr>
              <a:t>Grazie</a:t>
            </a:r>
            <a:endParaRPr lang="de-DE" altLang="en-US" sz="2000" b="1" i="1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302" y="5944691"/>
            <a:ext cx="488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Marco </a:t>
            </a:r>
            <a:r>
              <a:rPr lang="en-US" dirty="0" err="1" smtClean="0"/>
              <a:t>Lazzaroni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marco.lazzaroni@trolese.it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960" y="5981577"/>
            <a:ext cx="24288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7624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0945" y="1310724"/>
            <a:ext cx="3998155" cy="4697164"/>
            <a:chOff x="300945" y="1310724"/>
            <a:chExt cx="3998155" cy="469716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1711987" y="3577869"/>
              <a:ext cx="666164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056455" y="4134304"/>
              <a:ext cx="0" cy="4625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063399" y="2482716"/>
              <a:ext cx="0" cy="4625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300945" y="1310724"/>
              <a:ext cx="3998155" cy="4697164"/>
              <a:chOff x="300945" y="1310724"/>
              <a:chExt cx="3998155" cy="4697164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14816" y="2971809"/>
                <a:ext cx="1297173" cy="121211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r>
                  <a:rPr lang="en-CA" dirty="0" smtClean="0"/>
                  <a:t>Multi-media</a:t>
                </a:r>
                <a:endParaRPr lang="nl-NL" dirty="0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0225" y="2945233"/>
                <a:ext cx="2138875" cy="126527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13" y="4596825"/>
                <a:ext cx="2138875" cy="141106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45" y="1310724"/>
                <a:ext cx="2366611" cy="11985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3316494" y="2509294"/>
            <a:ext cx="5908158" cy="3937546"/>
            <a:chOff x="3316494" y="2509294"/>
            <a:chExt cx="5908158" cy="3937546"/>
          </a:xfrm>
        </p:grpSpPr>
        <p:sp>
          <p:nvSpPr>
            <p:cNvPr id="23" name="Oval 22"/>
            <p:cNvSpPr/>
            <p:nvPr/>
          </p:nvSpPr>
          <p:spPr>
            <a:xfrm>
              <a:off x="5532480" y="4407261"/>
              <a:ext cx="1297173" cy="1212112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nl-NL" sz="11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316494" y="2509294"/>
              <a:ext cx="5908158" cy="3937546"/>
              <a:chOff x="3316494" y="2509294"/>
              <a:chExt cx="5908158" cy="393754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6737788" y="5263540"/>
                <a:ext cx="481725" cy="35583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endCxn id="23" idx="3"/>
              </p:cNvCxnSpPr>
              <p:nvPr/>
            </p:nvCxnSpPr>
            <p:spPr>
              <a:xfrm flipV="1">
                <a:off x="5349954" y="5441863"/>
                <a:ext cx="372495" cy="17751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6060565" y="3819435"/>
                <a:ext cx="120499" cy="58782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3316494" y="2509294"/>
                <a:ext cx="5908158" cy="3937546"/>
                <a:chOff x="3316494" y="2509294"/>
                <a:chExt cx="5908158" cy="3937546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4441" y="2509294"/>
                  <a:ext cx="1965211" cy="131014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59441" y="4964307"/>
                  <a:ext cx="1965211" cy="1310141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6494" y="5136700"/>
                  <a:ext cx="1965211" cy="131014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5496569" y="4642023"/>
                  <a:ext cx="1357291" cy="646329"/>
                </a:xfrm>
                <a:prstGeom prst="rect">
                  <a:avLst/>
                </a:prstGeom>
              </p:spPr>
              <p:txBody>
                <a:bodyPr wrap="none" lIns="91438" tIns="45719" rIns="91438" bIns="45719">
                  <a:spAutoFit/>
                </a:bodyPr>
                <a:lstStyle/>
                <a:p>
                  <a:pPr algn="ctr"/>
                  <a:r>
                    <a:rPr lang="nl-NL" dirty="0">
                      <a:latin typeface="+mn-lt"/>
                    </a:rPr>
                    <a:t>Video </a:t>
                  </a:r>
                </a:p>
                <a:p>
                  <a:pPr algn="ctr"/>
                  <a:r>
                    <a:rPr lang="nl-NL" dirty="0" smtClean="0">
                      <a:latin typeface="+mn-lt"/>
                    </a:rPr>
                    <a:t>Sorveglianza</a:t>
                  </a:r>
                  <a:endParaRPr lang="nl-NL" dirty="0">
                    <a:latin typeface="+mn-lt"/>
                  </a:endParaRP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7195106" y="1174882"/>
            <a:ext cx="4681426" cy="4751839"/>
            <a:chOff x="7195106" y="1174882"/>
            <a:chExt cx="4681426" cy="475183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0065493" y="2532599"/>
              <a:ext cx="163027" cy="46251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0154096" y="4164696"/>
              <a:ext cx="308339" cy="47638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7195106" y="1174882"/>
              <a:ext cx="4681426" cy="4751839"/>
              <a:chOff x="7195106" y="1174882"/>
              <a:chExt cx="4681426" cy="4751839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9262732" y="2995116"/>
                <a:ext cx="1297173" cy="1212112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91438" tIns="45719" rIns="91438" bIns="45719" rtlCol="0" anchor="ctr"/>
              <a:lstStyle/>
              <a:p>
                <a:pPr algn="ctr"/>
                <a:r>
                  <a:rPr lang="en-CA" dirty="0"/>
                  <a:t>Cloud &amp; IT</a:t>
                </a:r>
                <a:endParaRPr lang="nl-NL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11317" y="1174882"/>
                <a:ext cx="1965211" cy="131014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8077" y="4641084"/>
                <a:ext cx="1928455" cy="128563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5106" y="1614867"/>
                <a:ext cx="2093876" cy="10991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cxnSp>
          <p:nvCxnSpPr>
            <p:cNvPr id="51" name="Straight Connector 50"/>
            <p:cNvCxnSpPr/>
            <p:nvPr/>
          </p:nvCxnSpPr>
          <p:spPr>
            <a:xfrm>
              <a:off x="8952613" y="2763863"/>
              <a:ext cx="463947" cy="42649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object 5"/>
          <p:cNvSpPr txBox="1"/>
          <p:nvPr/>
        </p:nvSpPr>
        <p:spPr>
          <a:xfrm>
            <a:off x="684558" y="573603"/>
            <a:ext cx="6574883" cy="3807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1"/>
              </a:lnSpc>
              <a:spcBef>
                <a:spcPts val="147"/>
              </a:spcBef>
            </a:pP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Approccio</a:t>
            </a:r>
            <a:r>
              <a:rPr lang="en-US" sz="39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lang="en-US" sz="39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mercati</a:t>
            </a:r>
            <a:r>
              <a:rPr lang="en-US" sz="39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verticali</a:t>
            </a:r>
            <a:endParaRPr lang="en-US" sz="39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08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22564" y="154738"/>
            <a:ext cx="8104378" cy="10282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err="1" smtClean="0"/>
              <a:t>Coalizione</a:t>
            </a:r>
            <a:r>
              <a:rPr lang="en-US" dirty="0" smtClean="0"/>
              <a:t> con I leader di </a:t>
            </a:r>
            <a:r>
              <a:rPr lang="en-US" dirty="0" err="1" smtClean="0"/>
              <a:t>mercato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6"/>
          </p:nvPr>
        </p:nvSpPr>
        <p:spPr>
          <a:xfrm>
            <a:off x="1718146" y="1783939"/>
            <a:ext cx="4468532" cy="1371884"/>
          </a:xfrm>
        </p:spPr>
        <p:txBody>
          <a:bodyPr>
            <a:normAutofit/>
          </a:bodyPr>
          <a:lstStyle/>
          <a:p>
            <a:r>
              <a:rPr lang="en-US" sz="2800" dirty="0"/>
              <a:t>Apple</a:t>
            </a:r>
          </a:p>
          <a:p>
            <a:r>
              <a:rPr lang="en-US" sz="2800" dirty="0"/>
              <a:t>(Mac Pro &amp; Mac Book pro)</a:t>
            </a:r>
          </a:p>
          <a:p>
            <a:pPr algn="ctr"/>
            <a:endParaRPr lang="en-US" sz="2800" dirty="0"/>
          </a:p>
        </p:txBody>
      </p:sp>
      <p:pic>
        <p:nvPicPr>
          <p:cNvPr id="7" name="Content Placeholder 26"/>
          <p:cNvPicPr>
            <a:picLocks noGrp="1" noChangeAspect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7" y="3087097"/>
            <a:ext cx="5348438" cy="2296836"/>
          </a:xfrm>
          <a:prstGeom prst="rect">
            <a:avLst/>
          </a:prstGeom>
        </p:spPr>
      </p:pic>
      <p:pic>
        <p:nvPicPr>
          <p:cNvPr id="8" name="Content Placeholder 25"/>
          <p:cNvPicPr>
            <a:picLocks noGrp="1" noChangeAspect="1"/>
          </p:cNvPicPr>
          <p:nvPr>
            <p:ph sz="half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5"/>
          <a:stretch/>
        </p:blipFill>
        <p:spPr>
          <a:xfrm>
            <a:off x="6813278" y="2554336"/>
            <a:ext cx="4564226" cy="2927244"/>
          </a:xfrm>
          <a:prstGeom prst="rect">
            <a:avLst/>
          </a:prstGeom>
        </p:spPr>
      </p:pic>
      <p:pic>
        <p:nvPicPr>
          <p:cNvPr id="9" name="Picture 8" descr="Screen Shot 2015-01-27 at 15.57.5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1" y="1579885"/>
            <a:ext cx="971129" cy="793886"/>
          </a:xfrm>
          <a:prstGeom prst="rect">
            <a:avLst/>
          </a:prstGeom>
        </p:spPr>
      </p:pic>
      <p:pic>
        <p:nvPicPr>
          <p:cNvPr id="10" name="Picture 7" descr="Screen shot 2014-04-01 at 2.50.54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04" y="1639478"/>
            <a:ext cx="759611" cy="73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philip.parian\Pictures\Logos\Pegasus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21" y="5569581"/>
            <a:ext cx="1961079" cy="7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creen Shot 2015-03-09 at 21.47.2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7" y="5808679"/>
            <a:ext cx="2003517" cy="5870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7544703" y="1453196"/>
            <a:ext cx="4133720" cy="1440160"/>
          </a:xfrm>
        </p:spPr>
        <p:txBody>
          <a:bodyPr anchor="ctr">
            <a:noAutofit/>
          </a:bodyPr>
          <a:lstStyle/>
          <a:p>
            <a:r>
              <a:rPr lang="en-US" sz="2800" dirty="0"/>
              <a:t>HP</a:t>
            </a:r>
          </a:p>
          <a:p>
            <a:r>
              <a:rPr lang="en-US" sz="2800" dirty="0"/>
              <a:t>(Z-workstations, Z-books)</a:t>
            </a:r>
          </a:p>
        </p:txBody>
      </p:sp>
    </p:spTree>
    <p:extLst>
      <p:ext uri="{BB962C8B-B14F-4D97-AF65-F5344CB8AC3E}">
        <p14:creationId xmlns:p14="http://schemas.microsoft.com/office/powerpoint/2010/main" val="1605973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0" y="118248"/>
            <a:ext cx="8104378" cy="1028204"/>
          </a:xfrm>
        </p:spPr>
        <p:txBody>
          <a:bodyPr/>
          <a:lstStyle/>
          <a:p>
            <a:r>
              <a:rPr lang="en-US" dirty="0" err="1" smtClean="0"/>
              <a:t>Ecosistema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 smtClean="0"/>
              <a:t>Videosorveglianza</a:t>
            </a:r>
            <a:endParaRPr lang="en-US" dirty="0"/>
          </a:p>
        </p:txBody>
      </p:sp>
      <p:sp>
        <p:nvSpPr>
          <p:cNvPr id="14" name="object 14"/>
          <p:cNvSpPr/>
          <p:nvPr/>
        </p:nvSpPr>
        <p:spPr>
          <a:xfrm>
            <a:off x="9538503" y="4910261"/>
            <a:ext cx="2214116" cy="682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6222254" y="6009781"/>
            <a:ext cx="2547886" cy="617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7" name="Picture 12" descr="http://www.prophix.co.uk/common/images/customers/sony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93" y="4807922"/>
            <a:ext cx="2615899" cy="7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783" y="5862508"/>
            <a:ext cx="2823208" cy="7649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52" y="6009781"/>
            <a:ext cx="2251381" cy="416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919" y="5817596"/>
            <a:ext cx="2450799" cy="809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3255" y="4910261"/>
            <a:ext cx="3024277" cy="682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692" y="1606448"/>
            <a:ext cx="1220820" cy="142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335" y="3144016"/>
            <a:ext cx="1207177" cy="12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17"/>
          <p:cNvSpPr/>
          <p:nvPr/>
        </p:nvSpPr>
        <p:spPr>
          <a:xfrm>
            <a:off x="483633" y="4299307"/>
            <a:ext cx="1945801" cy="1262175"/>
          </a:xfrm>
          <a:prstGeom prst="rect">
            <a:avLst/>
          </a:prstGeom>
          <a:blipFill>
            <a:blip r:embed="rId13" cstate="print"/>
            <a:srcRect/>
            <a:stretch>
              <a:fillRect t="-21180" b="-23440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5" name="Picture 5" descr="Screen Shot 2016-03-14 at 15.36.0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07" y="2642568"/>
            <a:ext cx="3931836" cy="12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32" y="5228167"/>
            <a:ext cx="12192000" cy="973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2812" y="6621536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0" name="Picture 2" descr="C:\Users\eddie.huang\Data\Promise System\VESS\VessAPP\2000\Photos\Front\Vess A2600_front with bezel_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711" y="3997082"/>
            <a:ext cx="2957628" cy="127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86" y="4829630"/>
            <a:ext cx="2254503" cy="716931"/>
          </a:xfrm>
          <a:prstGeom prst="rect">
            <a:avLst/>
          </a:prstGeom>
        </p:spPr>
      </p:pic>
      <p:pic>
        <p:nvPicPr>
          <p:cNvPr id="53" name="Picture 2" descr="C:\Users\eddie.huang\Data\Promise System\VESS\VessRAID\Photo\2000\Front\Vess R2600_front_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93" y="4091000"/>
            <a:ext cx="3181083" cy="13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00" y="4633311"/>
            <a:ext cx="2569237" cy="1085502"/>
          </a:xfrm>
          <a:prstGeom prst="rect">
            <a:avLst/>
          </a:prstGeom>
        </p:spPr>
      </p:pic>
      <p:pic>
        <p:nvPicPr>
          <p:cNvPr id="73" name="Picture 9" descr="C:\Users\jeff.fan\Desktop\milestone-logo-215x1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6896" y="5752599"/>
            <a:ext cx="1102913" cy="769474"/>
          </a:xfrm>
          <a:prstGeom prst="rect">
            <a:avLst/>
          </a:prstGeom>
          <a:noFill/>
        </p:spPr>
      </p:pic>
      <p:pic>
        <p:nvPicPr>
          <p:cNvPr id="74" name="Picture 8" descr="C:\Users\eddie.huang\Data\temp\screen capture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83" y="5977712"/>
            <a:ext cx="1207012" cy="41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" descr="C:\Users\eddie.huang\Data\temp\screen capture\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092" y="6014110"/>
            <a:ext cx="1098283" cy="34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C:\Users\eddie.huang\Data\temp\screen capture\0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00" y="6077537"/>
            <a:ext cx="1138843" cy="3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Shot 2016-03-14 at 15.35.0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18" y="5970533"/>
            <a:ext cx="993783" cy="406061"/>
          </a:xfrm>
          <a:prstGeom prst="rect">
            <a:avLst/>
          </a:prstGeom>
        </p:spPr>
      </p:pic>
      <p:pic>
        <p:nvPicPr>
          <p:cNvPr id="6" name="Picture 5" descr="Screen Shot 2016-03-14 at 15.36.0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49" y="5997173"/>
            <a:ext cx="1227369" cy="384396"/>
          </a:xfrm>
          <a:prstGeom prst="rect">
            <a:avLst/>
          </a:prstGeom>
        </p:spPr>
      </p:pic>
      <p:pic>
        <p:nvPicPr>
          <p:cNvPr id="7" name="Picture 6" descr="Screen Shot 2016-03-14 at 15.36.59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520" y="5970533"/>
            <a:ext cx="1303867" cy="307857"/>
          </a:xfrm>
          <a:prstGeom prst="rect">
            <a:avLst/>
          </a:prstGeom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999584" y="1036259"/>
            <a:ext cx="8303416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37931725" indent="-37474525" defTabSz="912813"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de-DE" altLang="en-US" sz="4800" b="1" dirty="0">
                <a:latin typeface="Abadi MT Condensed Extra Bold"/>
                <a:ea typeface="微軟正黑體" panose="020B0604030504040204" pitchFamily="34" charset="-120"/>
                <a:cs typeface="Abadi MT Condensed Extra Bold"/>
              </a:rPr>
              <a:t>PROMISE Surveillance Solutions  </a:t>
            </a:r>
            <a:br>
              <a:rPr lang="de-DE" altLang="en-US" sz="4800" b="1" dirty="0">
                <a:latin typeface="Abadi MT Condensed Extra Bold"/>
                <a:ea typeface="微軟正黑體" panose="020B0604030504040204" pitchFamily="34" charset="-120"/>
                <a:cs typeface="Abadi MT Condensed Extra Bold"/>
              </a:rPr>
            </a:br>
            <a:r>
              <a:rPr lang="de-DE" altLang="en-US" sz="2000" dirty="0" smtClean="0">
                <a:latin typeface="Arial"/>
                <a:ea typeface="微軟正黑體" panose="020B0604030504040204" pitchFamily="34" charset="-120"/>
                <a:cs typeface="Arial"/>
              </a:rPr>
              <a:t>Server di </a:t>
            </a:r>
            <a:r>
              <a:rPr lang="de-DE" altLang="en-US" sz="2000" dirty="0" err="1" smtClean="0">
                <a:latin typeface="Arial"/>
                <a:ea typeface="微軟正黑體" panose="020B0604030504040204" pitchFamily="34" charset="-120"/>
                <a:cs typeface="Arial"/>
              </a:rPr>
              <a:t>registrazione</a:t>
            </a:r>
            <a:r>
              <a:rPr lang="de-DE" altLang="en-US" sz="2000" dirty="0" smtClean="0">
                <a:latin typeface="Arial"/>
                <a:ea typeface="微軟正黑體" panose="020B0604030504040204" pitchFamily="34" charset="-120"/>
                <a:cs typeface="Arial"/>
              </a:rPr>
              <a:t> e </a:t>
            </a:r>
            <a:r>
              <a:rPr lang="de-DE" altLang="en-US" sz="2000" dirty="0" err="1" smtClean="0">
                <a:latin typeface="Arial"/>
                <a:ea typeface="微軟正黑體" panose="020B0604030504040204" pitchFamily="34" charset="-120"/>
                <a:cs typeface="Arial"/>
              </a:rPr>
              <a:t>archiviazione</a:t>
            </a:r>
            <a:r>
              <a:rPr lang="de-DE" altLang="en-US" sz="2000" dirty="0" smtClean="0">
                <a:latin typeface="Arial"/>
                <a:ea typeface="微軟正黑體" panose="020B0604030504040204" pitchFamily="34" charset="-120"/>
                <a:cs typeface="Arial"/>
              </a:rPr>
              <a:t>….. </a:t>
            </a:r>
            <a:r>
              <a:rPr lang="de-DE" altLang="en-US" sz="2000" dirty="0" smtClean="0">
                <a:latin typeface="Arial"/>
                <a:ea typeface="微軟正黑體" panose="020B0604030504040204" pitchFamily="34" charset="-120"/>
                <a:cs typeface="Arial"/>
              </a:rPr>
              <a:t>in </a:t>
            </a:r>
            <a:r>
              <a:rPr lang="de-DE" altLang="en-US" sz="2000" dirty="0" err="1" smtClean="0">
                <a:latin typeface="Arial"/>
                <a:ea typeface="微軟正黑體" panose="020B0604030504040204" pitchFamily="34" charset="-120"/>
                <a:cs typeface="Arial"/>
              </a:rPr>
              <a:t>una</a:t>
            </a:r>
            <a:r>
              <a:rPr lang="de-DE" altLang="en-US" sz="2000" dirty="0" smtClean="0"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de-DE" altLang="en-US" sz="2000" dirty="0" err="1" smtClean="0">
                <a:latin typeface="Arial"/>
                <a:ea typeface="微軟正黑體" panose="020B0604030504040204" pitchFamily="34" charset="-120"/>
                <a:cs typeface="Arial"/>
              </a:rPr>
              <a:t>unità</a:t>
            </a:r>
            <a:endParaRPr lang="de-DE" altLang="en-US" sz="2800" dirty="0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3485" y="352224"/>
            <a:ext cx="264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The Open Storage Platform For Video Surveillance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17512" y="6634438"/>
            <a:ext cx="1007456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Promise Certified  VMS vendors 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-31484" y="1036309"/>
            <a:ext cx="12223483" cy="1521826"/>
            <a:chOff x="-31484" y="1036309"/>
            <a:chExt cx="12223483" cy="1879600"/>
          </a:xfrm>
        </p:grpSpPr>
        <p:pic>
          <p:nvPicPr>
            <p:cNvPr id="27" name="Picture 26" descr="Screen Shot 2016-03-14 at 17.00.2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484" y="1036309"/>
              <a:ext cx="12223483" cy="1879600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5156201" y="1600204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2781301" y="2023537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851387" y="2100337"/>
              <a:ext cx="2228612" cy="363465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5063068" y="2379135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156201" y="2463803"/>
              <a:ext cx="2461923" cy="233433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7459133" y="2603501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5228170" y="1659467"/>
              <a:ext cx="3860799" cy="766231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167887" y="1371600"/>
              <a:ext cx="1807240" cy="1079498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6924328" y="1299637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/>
            <p:cNvCxnSpPr>
              <a:endCxn id="38" idx="1"/>
            </p:cNvCxnSpPr>
            <p:nvPr/>
          </p:nvCxnSpPr>
          <p:spPr>
            <a:xfrm>
              <a:off x="7035802" y="1384304"/>
              <a:ext cx="2080444" cy="1006929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9088965" y="2366435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2010833" y="1312337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104468" y="1756832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5453444" y="2142070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7592723" y="2498270"/>
              <a:ext cx="1536223" cy="173567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7042862" y="1468966"/>
              <a:ext cx="496708" cy="1134532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1" idx="6"/>
            </p:cNvCxnSpPr>
            <p:nvPr/>
          </p:nvCxnSpPr>
          <p:spPr>
            <a:xfrm flipV="1">
              <a:off x="5249335" y="2410696"/>
              <a:ext cx="985191" cy="53102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6975130" y="1362532"/>
              <a:ext cx="1838673" cy="1410298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8767232" y="2722633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Connector 46"/>
            <p:cNvCxnSpPr>
              <a:stCxn id="46" idx="6"/>
            </p:cNvCxnSpPr>
            <p:nvPr/>
          </p:nvCxnSpPr>
          <p:spPr>
            <a:xfrm flipV="1">
              <a:off x="8953497" y="2671837"/>
              <a:ext cx="1625603" cy="135463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10507133" y="2587170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6290732" y="1375837"/>
              <a:ext cx="709795" cy="990594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4585609" y="2473469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/>
            <p:cNvCxnSpPr>
              <a:stCxn id="29" idx="5"/>
              <a:endCxn id="39" idx="5"/>
            </p:cNvCxnSpPr>
            <p:nvPr/>
          </p:nvCxnSpPr>
          <p:spPr>
            <a:xfrm flipH="1" flipV="1">
              <a:off x="2169821" y="1456868"/>
              <a:ext cx="770467" cy="711200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7827433" y="1143004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/>
            <p:cNvCxnSpPr>
              <a:stCxn id="36" idx="6"/>
            </p:cNvCxnSpPr>
            <p:nvPr/>
          </p:nvCxnSpPr>
          <p:spPr>
            <a:xfrm flipV="1">
              <a:off x="7110595" y="1244607"/>
              <a:ext cx="818439" cy="139697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8066616" y="1273631"/>
              <a:ext cx="300568" cy="30480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8214786" y="1677003"/>
              <a:ext cx="192617" cy="168732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6190507" y="2188632"/>
              <a:ext cx="300568" cy="30480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/>
            <p:cNvCxnSpPr/>
            <p:nvPr/>
          </p:nvCxnSpPr>
          <p:spPr>
            <a:xfrm flipH="1" flipV="1">
              <a:off x="8206320" y="1362531"/>
              <a:ext cx="93133" cy="407002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7950200" y="1227671"/>
              <a:ext cx="309469" cy="242627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3978323" y="2519432"/>
              <a:ext cx="300568" cy="30480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" name="Straight Connector 64"/>
            <p:cNvCxnSpPr>
              <a:endCxn id="31" idx="2"/>
            </p:cNvCxnSpPr>
            <p:nvPr/>
          </p:nvCxnSpPr>
          <p:spPr>
            <a:xfrm flipV="1">
              <a:off x="4054525" y="2463802"/>
              <a:ext cx="1008545" cy="233435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4078912" y="1723565"/>
              <a:ext cx="300568" cy="304800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4237467" y="1227667"/>
              <a:ext cx="664735" cy="645882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809068" y="1143004"/>
              <a:ext cx="186267" cy="169333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/>
            <p:cNvCxnSpPr>
              <a:endCxn id="36" idx="5"/>
            </p:cNvCxnSpPr>
            <p:nvPr/>
          </p:nvCxnSpPr>
          <p:spPr>
            <a:xfrm flipH="1" flipV="1">
              <a:off x="7083317" y="1444172"/>
              <a:ext cx="1227779" cy="283633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endCxn id="28" idx="7"/>
            </p:cNvCxnSpPr>
            <p:nvPr/>
          </p:nvCxnSpPr>
          <p:spPr>
            <a:xfrm flipV="1">
              <a:off x="4194227" y="1625002"/>
              <a:ext cx="1120963" cy="1046833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endCxn id="36" idx="3"/>
            </p:cNvCxnSpPr>
            <p:nvPr/>
          </p:nvCxnSpPr>
          <p:spPr>
            <a:xfrm>
              <a:off x="4809067" y="1231048"/>
              <a:ext cx="2142539" cy="213122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endCxn id="36" idx="3"/>
            </p:cNvCxnSpPr>
            <p:nvPr/>
          </p:nvCxnSpPr>
          <p:spPr>
            <a:xfrm flipV="1">
              <a:off x="4278891" y="1444170"/>
              <a:ext cx="2672715" cy="397930"/>
            </a:xfrm>
            <a:prstGeom prst="line">
              <a:avLst/>
            </a:prstGeom>
            <a:ln w="3175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76" descr="Screen Shot 2016-03-15 at 09.18.0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04" y="5865320"/>
            <a:ext cx="647931" cy="83378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24" y="4091000"/>
            <a:ext cx="1347976" cy="6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5"/>
          <p:cNvSpPr txBox="1"/>
          <p:nvPr/>
        </p:nvSpPr>
        <p:spPr>
          <a:xfrm>
            <a:off x="719405" y="548682"/>
            <a:ext cx="7973736" cy="3807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1"/>
              </a:lnSpc>
              <a:spcBef>
                <a:spcPts val="147"/>
              </a:spcBef>
            </a:pP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Soluzioni</a:t>
            </a:r>
            <a:r>
              <a:rPr lang="en-US" sz="3900" b="1" dirty="0" smtClean="0">
                <a:solidFill>
                  <a:srgbClr val="FFFFFF"/>
                </a:solidFill>
                <a:latin typeface="Calibri"/>
                <a:cs typeface="Calibri"/>
              </a:rPr>
              <a:t> di </a:t>
            </a:r>
            <a:r>
              <a:rPr lang="en-US" sz="3900" b="1" dirty="0" err="1" smtClean="0">
                <a:solidFill>
                  <a:srgbClr val="FFFFFF"/>
                </a:solidFill>
                <a:latin typeface="Calibri"/>
                <a:cs typeface="Calibri"/>
              </a:rPr>
              <a:t>Videosorveglianza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0778" y="1221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Prestazioni</a:t>
            </a:r>
            <a:r>
              <a:rPr lang="en-US" dirty="0" smtClean="0"/>
              <a:t> e </a:t>
            </a:r>
            <a:r>
              <a:rPr lang="en-US" dirty="0" err="1" smtClean="0"/>
              <a:t>Affidabilità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importanti</a:t>
            </a:r>
            <a:endParaRPr lang="en-US" dirty="0"/>
          </a:p>
        </p:txBody>
      </p:sp>
      <p:pic>
        <p:nvPicPr>
          <p:cNvPr id="24" name="Picture 23" descr="14673813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58" y="1779782"/>
            <a:ext cx="9293437" cy="433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55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784207" y="1585944"/>
            <a:ext cx="3089258" cy="45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Aeroporti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Banche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Casino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Governi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Autostrade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Ospedali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Metro </a:t>
            </a:r>
            <a:r>
              <a:rPr lang="nl-NL" altLang="nl-NL" sz="2400" b="1" dirty="0">
                <a:latin typeface="+mn-lt"/>
              </a:rPr>
              <a:t>&amp; </a:t>
            </a:r>
            <a:r>
              <a:rPr lang="nl-NL" altLang="nl-NL" sz="2400" b="1" dirty="0" smtClean="0">
                <a:latin typeface="+mn-lt"/>
              </a:rPr>
              <a:t>Treni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Miniere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Oil </a:t>
            </a:r>
            <a:r>
              <a:rPr lang="nl-NL" altLang="nl-NL" sz="2400" b="1" dirty="0" smtClean="0">
                <a:latin typeface="+mn-lt"/>
              </a:rPr>
              <a:t>&amp; Gas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Penitenziari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Centri commerciali</a:t>
            </a:r>
            <a:endParaRPr lang="en-GB" altLang="nl-NL" sz="24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NL" altLang="nl-NL" sz="2400" b="1" dirty="0">
                <a:latin typeface="+mn-lt"/>
              </a:rPr>
              <a:t>  </a:t>
            </a:r>
            <a:r>
              <a:rPr lang="nl-NL" altLang="nl-NL" sz="2400" b="1" dirty="0" smtClean="0">
                <a:latin typeface="+mn-lt"/>
              </a:rPr>
              <a:t>Magazzini</a:t>
            </a:r>
            <a:endParaRPr lang="en-GB" altLang="nl-NL" sz="2400" b="1" dirty="0">
              <a:latin typeface="+mn-lt"/>
            </a:endParaRPr>
          </a:p>
        </p:txBody>
      </p:sp>
      <p:pic>
        <p:nvPicPr>
          <p:cNvPr id="10245" name="Picture 6" descr="http://eofdreams.com/data_images/dreams/hospital/hospital-0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75" y="1176732"/>
            <a:ext cx="3571200" cy="251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445" y="1244015"/>
            <a:ext cx="3571259" cy="2376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75" y="3890634"/>
            <a:ext cx="3571200" cy="251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2"/>
          <p:cNvSpPr txBox="1">
            <a:spLocks/>
          </p:cNvSpPr>
          <p:nvPr/>
        </p:nvSpPr>
        <p:spPr bwMode="auto">
          <a:xfrm>
            <a:off x="3" y="304857"/>
            <a:ext cx="7454284" cy="7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467988" tIns="71998" rIns="91438" bIns="45719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12700">
              <a:lnSpc>
                <a:spcPts val="2951"/>
              </a:lnSpc>
              <a:spcBef>
                <a:spcPts val="147"/>
              </a:spcBef>
            </a:pPr>
            <a:r>
              <a:rPr lang="en-US" sz="3900" b="1" dirty="0" err="1">
                <a:solidFill>
                  <a:srgbClr val="FFFFFF"/>
                </a:solidFill>
                <a:cs typeface="Calibri"/>
              </a:rPr>
              <a:t>Soluzioni</a:t>
            </a:r>
            <a:r>
              <a:rPr lang="en-US" sz="3900" b="1" dirty="0">
                <a:solidFill>
                  <a:srgbClr val="FFFFFF"/>
                </a:solidFill>
                <a:cs typeface="Calibri"/>
              </a:rPr>
              <a:t> di </a:t>
            </a:r>
            <a:r>
              <a:rPr lang="en-US" sz="3900" b="1" dirty="0" err="1">
                <a:solidFill>
                  <a:srgbClr val="FFFFFF"/>
                </a:solidFill>
                <a:cs typeface="Calibri"/>
              </a:rPr>
              <a:t>Videosorveglianza</a:t>
            </a:r>
            <a:endParaRPr lang="en-US" sz="5400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4026708"/>
            <a:ext cx="3571200" cy="2374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23976" y="6579198"/>
            <a:ext cx="100745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ea typeface="Lucida Grande"/>
                <a:cs typeface="Arial"/>
              </a:rPr>
              <a:t>©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Copyright 2016 Promise Technology . The information contained herein is subject to change without notice         </a:t>
            </a:r>
            <a:r>
              <a:rPr lang="en-US" sz="1000" dirty="0">
                <a:solidFill>
                  <a:srgbClr val="FF0000"/>
                </a:solidFill>
                <a:latin typeface="Arial"/>
                <a:cs typeface="Arial"/>
              </a:rPr>
              <a:t>**</a:t>
            </a:r>
            <a:r>
              <a:rPr lang="en-US" sz="1000" b="1" dirty="0">
                <a:solidFill>
                  <a:srgbClr val="FF0000"/>
                </a:solidFill>
                <a:latin typeface="Arial"/>
                <a:cs typeface="Arial"/>
              </a:rPr>
              <a:t>Confidential** 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sz="7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5575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2757</Words>
  <Application>Microsoft Office PowerPoint</Application>
  <PresentationFormat>Personalizzato</PresentationFormat>
  <Paragraphs>741</Paragraphs>
  <Slides>36</Slides>
  <Notes>21</Notes>
  <HiddenSlides>2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40" baseType="lpstr">
      <vt:lpstr>1_Office 佈景主題</vt:lpstr>
      <vt:lpstr>2_Office 佈景主題</vt:lpstr>
      <vt:lpstr>Visio</vt:lpstr>
      <vt:lpstr>點陣圖影像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Prestazioni Migliorate</vt:lpstr>
      <vt:lpstr>Presentazione standard di PowerPoint</vt:lpstr>
      <vt:lpstr>LED di segnalazione</vt:lpstr>
      <vt:lpstr>Manutenzione Semplice – OPAS</vt:lpstr>
      <vt:lpstr>Presentazione standard di PowerPoint</vt:lpstr>
      <vt:lpstr>Presentazione standard di PowerPoint</vt:lpstr>
      <vt:lpstr>Presentazione standard di PowerPoint</vt:lpstr>
      <vt:lpstr>Come possiamo crescere il business insieme?</vt:lpstr>
      <vt:lpstr>Presentazione standard di PowerPoint</vt:lpstr>
      <vt:lpstr>Presentazione standard di PowerPoint</vt:lpstr>
      <vt:lpstr>Presentazione standard di PowerPoint</vt:lpstr>
    </vt:vector>
  </TitlesOfParts>
  <Company>pace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1</dc:title>
  <dc:creator>Sander van Oort - PTE</dc:creator>
  <cp:lastModifiedBy>Marco Lazzaroni</cp:lastModifiedBy>
  <cp:revision>438</cp:revision>
  <cp:lastPrinted>2017-02-16T14:39:45Z</cp:lastPrinted>
  <dcterms:created xsi:type="dcterms:W3CDTF">2012-10-11T11:58:59Z</dcterms:created>
  <dcterms:modified xsi:type="dcterms:W3CDTF">2017-02-17T13:35:36Z</dcterms:modified>
</cp:coreProperties>
</file>