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handoutMasterIdLst>
    <p:handoutMasterId r:id="rId58"/>
  </p:handoutMasterIdLst>
  <p:sldIdLst>
    <p:sldId id="651" r:id="rId2"/>
    <p:sldId id="661" r:id="rId3"/>
    <p:sldId id="702" r:id="rId4"/>
    <p:sldId id="738" r:id="rId5"/>
    <p:sldId id="715" r:id="rId6"/>
    <p:sldId id="667" r:id="rId7"/>
    <p:sldId id="666" r:id="rId8"/>
    <p:sldId id="714" r:id="rId9"/>
    <p:sldId id="713" r:id="rId10"/>
    <p:sldId id="703" r:id="rId11"/>
    <p:sldId id="673" r:id="rId12"/>
    <p:sldId id="710" r:id="rId13"/>
    <p:sldId id="734" r:id="rId14"/>
    <p:sldId id="735" r:id="rId15"/>
    <p:sldId id="679" r:id="rId16"/>
    <p:sldId id="677" r:id="rId17"/>
    <p:sldId id="733" r:id="rId18"/>
    <p:sldId id="711" r:id="rId19"/>
    <p:sldId id="736" r:id="rId20"/>
    <p:sldId id="678" r:id="rId21"/>
    <p:sldId id="675" r:id="rId22"/>
    <p:sldId id="674" r:id="rId23"/>
    <p:sldId id="686" r:id="rId24"/>
    <p:sldId id="739" r:id="rId25"/>
    <p:sldId id="740" r:id="rId26"/>
    <p:sldId id="741" r:id="rId27"/>
    <p:sldId id="688" r:id="rId28"/>
    <p:sldId id="684" r:id="rId29"/>
    <p:sldId id="701" r:id="rId30"/>
    <p:sldId id="687" r:id="rId31"/>
    <p:sldId id="671" r:id="rId32"/>
    <p:sldId id="670" r:id="rId33"/>
    <p:sldId id="691" r:id="rId34"/>
    <p:sldId id="692" r:id="rId35"/>
    <p:sldId id="690" r:id="rId36"/>
    <p:sldId id="689" r:id="rId37"/>
    <p:sldId id="730" r:id="rId38"/>
    <p:sldId id="718" r:id="rId39"/>
    <p:sldId id="719" r:id="rId40"/>
    <p:sldId id="720" r:id="rId41"/>
    <p:sldId id="727" r:id="rId42"/>
    <p:sldId id="728" r:id="rId43"/>
    <p:sldId id="729" r:id="rId44"/>
    <p:sldId id="717" r:id="rId45"/>
    <p:sldId id="724" r:id="rId46"/>
    <p:sldId id="721" r:id="rId47"/>
    <p:sldId id="722" r:id="rId48"/>
    <p:sldId id="723" r:id="rId49"/>
    <p:sldId id="725" r:id="rId50"/>
    <p:sldId id="731" r:id="rId51"/>
    <p:sldId id="698" r:id="rId52"/>
    <p:sldId id="697" r:id="rId53"/>
    <p:sldId id="696" r:id="rId54"/>
    <p:sldId id="695" r:id="rId55"/>
    <p:sldId id="699" r:id="rId5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üller Markus, Securiton, SIV" initials="MMSS" lastIdx="3" clrIdx="0">
    <p:extLst>
      <p:ext uri="{19B8F6BF-5375-455C-9EA6-DF929625EA0E}">
        <p15:presenceInfo xmlns:p15="http://schemas.microsoft.com/office/powerpoint/2012/main" userId="S::markus.mueller1@securiton.ch::e2d93db9-23f0-4be6-b9c9-0e61d195a2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89800"/>
    <a:srgbClr val="9E9E9E"/>
    <a:srgbClr val="A1A1A1"/>
    <a:srgbClr val="9C9C9C"/>
    <a:srgbClr val="868686"/>
    <a:srgbClr val="A4A4A4"/>
    <a:srgbClr val="888888"/>
    <a:srgbClr val="8A8A8A"/>
    <a:srgbClr val="A2A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7" autoAdjust="0"/>
    <p:restoredTop sz="94223" autoAdjust="0"/>
  </p:normalViewPr>
  <p:slideViewPr>
    <p:cSldViewPr snapToGrid="0">
      <p:cViewPr varScale="1">
        <p:scale>
          <a:sx n="93" d="100"/>
          <a:sy n="93" d="100"/>
        </p:scale>
        <p:origin x="16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279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5432A-F741-4065-B7C6-296A69A789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5FC5E791-7517-44E2-AC15-D143941C3E63}">
      <dgm:prSet/>
      <dgm:spPr/>
      <dgm:t>
        <a:bodyPr/>
        <a:lstStyle/>
        <a:p>
          <a:r>
            <a:rPr lang="en-US" b="1" dirty="0">
              <a:solidFill>
                <a:schemeClr val="tx1"/>
              </a:solidFill>
            </a:rPr>
            <a:t>Question</a:t>
          </a:r>
          <a:endParaRPr lang="de-CH" dirty="0">
            <a:solidFill>
              <a:schemeClr val="tx1"/>
            </a:solidFill>
          </a:endParaRPr>
        </a:p>
      </dgm:t>
    </dgm:pt>
    <dgm:pt modelId="{B09BD386-ED60-4972-BC0F-51A02387570B}" type="parTrans" cxnId="{95C53FC7-B0D6-47CE-809D-16AADA1C56CE}">
      <dgm:prSet/>
      <dgm:spPr/>
      <dgm:t>
        <a:bodyPr/>
        <a:lstStyle/>
        <a:p>
          <a:endParaRPr lang="de-DE">
            <a:solidFill>
              <a:schemeClr val="tx1"/>
            </a:solidFill>
          </a:endParaRPr>
        </a:p>
      </dgm:t>
    </dgm:pt>
    <dgm:pt modelId="{7A0788D5-7EC7-4073-8D81-9186BB0A40C7}" type="sibTrans" cxnId="{95C53FC7-B0D6-47CE-809D-16AADA1C56CE}">
      <dgm:prSet/>
      <dgm:spPr/>
      <dgm:t>
        <a:bodyPr/>
        <a:lstStyle/>
        <a:p>
          <a:endParaRPr lang="de-DE">
            <a:solidFill>
              <a:schemeClr val="tx1"/>
            </a:solidFill>
          </a:endParaRPr>
        </a:p>
      </dgm:t>
    </dgm:pt>
    <dgm:pt modelId="{9C792A8D-EF30-4AD5-B05C-7875F174FCE5}">
      <dgm:prSet/>
      <dgm:spPr/>
      <dgm:t>
        <a:bodyPr/>
        <a:lstStyle/>
        <a:p>
          <a:r>
            <a:rPr lang="en-US" dirty="0">
              <a:solidFill>
                <a:schemeClr val="tx1"/>
              </a:solidFill>
            </a:rPr>
            <a:t>Is the following statement true?</a:t>
          </a:r>
          <a:endParaRPr lang="de-CH" dirty="0">
            <a:solidFill>
              <a:schemeClr val="tx1"/>
            </a:solidFill>
          </a:endParaRPr>
        </a:p>
      </dgm:t>
    </dgm:pt>
    <dgm:pt modelId="{A9790740-095B-45E2-96C3-AE034804FEA8}" type="parTrans" cxnId="{0AC868BB-FD8F-43B2-BEDC-FE658BFC4DC7}">
      <dgm:prSet/>
      <dgm:spPr/>
      <dgm:t>
        <a:bodyPr/>
        <a:lstStyle/>
        <a:p>
          <a:endParaRPr lang="de-DE">
            <a:solidFill>
              <a:schemeClr val="tx1"/>
            </a:solidFill>
          </a:endParaRPr>
        </a:p>
      </dgm:t>
    </dgm:pt>
    <dgm:pt modelId="{5CC7518D-FD1C-413A-95CE-6ADDA9A65D55}" type="sibTrans" cxnId="{0AC868BB-FD8F-43B2-BEDC-FE658BFC4DC7}">
      <dgm:prSet/>
      <dgm:spPr/>
      <dgm:t>
        <a:bodyPr/>
        <a:lstStyle/>
        <a:p>
          <a:endParaRPr lang="de-DE">
            <a:solidFill>
              <a:schemeClr val="tx1"/>
            </a:solidFill>
          </a:endParaRPr>
        </a:p>
      </dgm:t>
    </dgm:pt>
    <dgm:pt modelId="{E63F6ED3-8A2E-41F4-BD3D-81698362F480}">
      <dgm:prSet/>
      <dgm:spPr/>
      <dgm:t>
        <a:bodyPr/>
        <a:lstStyle/>
        <a:p>
          <a:r>
            <a:rPr lang="en-US" dirty="0">
              <a:solidFill>
                <a:schemeClr val="tx1"/>
              </a:solidFill>
            </a:rPr>
            <a:t>Absolute precise location and measurement accuracy are strengths of the LISTEC Linear Heat Detectors.</a:t>
          </a:r>
          <a:endParaRPr lang="de-CH" dirty="0">
            <a:solidFill>
              <a:schemeClr val="tx1"/>
            </a:solidFill>
          </a:endParaRPr>
        </a:p>
      </dgm:t>
    </dgm:pt>
    <dgm:pt modelId="{12F2BC91-72E2-40BD-A02F-30D8040F6C93}" type="parTrans" cxnId="{3AA730B0-ADC0-4FA1-B807-BC7946DC6174}">
      <dgm:prSet/>
      <dgm:spPr/>
      <dgm:t>
        <a:bodyPr/>
        <a:lstStyle/>
        <a:p>
          <a:endParaRPr lang="de-DE">
            <a:solidFill>
              <a:schemeClr val="tx1"/>
            </a:solidFill>
          </a:endParaRPr>
        </a:p>
      </dgm:t>
    </dgm:pt>
    <dgm:pt modelId="{2D54EB00-04EE-43D8-96AA-1177AE5E8FC1}" type="sibTrans" cxnId="{3AA730B0-ADC0-4FA1-B807-BC7946DC6174}">
      <dgm:prSet/>
      <dgm:spPr/>
      <dgm:t>
        <a:bodyPr/>
        <a:lstStyle/>
        <a:p>
          <a:endParaRPr lang="de-DE">
            <a:solidFill>
              <a:schemeClr val="tx1"/>
            </a:solidFill>
          </a:endParaRPr>
        </a:p>
      </dgm:t>
    </dgm:pt>
    <dgm:pt modelId="{63DC990E-211F-4CDE-84FC-C3C8E3E08515}" type="pres">
      <dgm:prSet presAssocID="{6D75432A-F741-4065-B7C6-296A69A78960}" presName="linear" presStyleCnt="0">
        <dgm:presLayoutVars>
          <dgm:animLvl val="lvl"/>
          <dgm:resizeHandles val="exact"/>
        </dgm:presLayoutVars>
      </dgm:prSet>
      <dgm:spPr/>
    </dgm:pt>
    <dgm:pt modelId="{35D9DD9E-1FA3-4517-9434-807A211AEF3B}" type="pres">
      <dgm:prSet presAssocID="{5FC5E791-7517-44E2-AC15-D143941C3E63}" presName="parentText" presStyleLbl="node1" presStyleIdx="0" presStyleCnt="3">
        <dgm:presLayoutVars>
          <dgm:chMax val="0"/>
          <dgm:bulletEnabled val="1"/>
        </dgm:presLayoutVars>
      </dgm:prSet>
      <dgm:spPr/>
    </dgm:pt>
    <dgm:pt modelId="{91711EBD-5E6C-4CE3-B17F-8F2A120053EA}" type="pres">
      <dgm:prSet presAssocID="{7A0788D5-7EC7-4073-8D81-9186BB0A40C7}" presName="spacer" presStyleCnt="0"/>
      <dgm:spPr/>
    </dgm:pt>
    <dgm:pt modelId="{82838DF8-D5B9-4990-B3A8-2D4710719A6B}" type="pres">
      <dgm:prSet presAssocID="{9C792A8D-EF30-4AD5-B05C-7875F174FCE5}" presName="parentText" presStyleLbl="node1" presStyleIdx="1" presStyleCnt="3">
        <dgm:presLayoutVars>
          <dgm:chMax val="0"/>
          <dgm:bulletEnabled val="1"/>
        </dgm:presLayoutVars>
      </dgm:prSet>
      <dgm:spPr/>
    </dgm:pt>
    <dgm:pt modelId="{0A1EA5EB-2368-4BCE-9F5E-FC93AF41530F}" type="pres">
      <dgm:prSet presAssocID="{5CC7518D-FD1C-413A-95CE-6ADDA9A65D55}" presName="spacer" presStyleCnt="0"/>
      <dgm:spPr/>
    </dgm:pt>
    <dgm:pt modelId="{222A46C8-A379-448E-99DA-315D7E17E155}" type="pres">
      <dgm:prSet presAssocID="{E63F6ED3-8A2E-41F4-BD3D-81698362F480}" presName="parentText" presStyleLbl="node1" presStyleIdx="2" presStyleCnt="3" custScaleY="143860">
        <dgm:presLayoutVars>
          <dgm:chMax val="0"/>
          <dgm:bulletEnabled val="1"/>
        </dgm:presLayoutVars>
      </dgm:prSet>
      <dgm:spPr/>
    </dgm:pt>
  </dgm:ptLst>
  <dgm:cxnLst>
    <dgm:cxn modelId="{28322861-AEC5-4FA0-B168-F12E472F6A95}" type="presOf" srcId="{6D75432A-F741-4065-B7C6-296A69A78960}" destId="{63DC990E-211F-4CDE-84FC-C3C8E3E08515}" srcOrd="0" destOrd="0" presId="urn:microsoft.com/office/officeart/2005/8/layout/vList2"/>
    <dgm:cxn modelId="{111F3F63-3043-4696-AC17-5E13EB94E283}" type="presOf" srcId="{5FC5E791-7517-44E2-AC15-D143941C3E63}" destId="{35D9DD9E-1FA3-4517-9434-807A211AEF3B}" srcOrd="0" destOrd="0" presId="urn:microsoft.com/office/officeart/2005/8/layout/vList2"/>
    <dgm:cxn modelId="{988BFDA1-0C72-4B45-A2A3-0B02A6ADCF60}" type="presOf" srcId="{E63F6ED3-8A2E-41F4-BD3D-81698362F480}" destId="{222A46C8-A379-448E-99DA-315D7E17E155}" srcOrd="0" destOrd="0" presId="urn:microsoft.com/office/officeart/2005/8/layout/vList2"/>
    <dgm:cxn modelId="{3AA730B0-ADC0-4FA1-B807-BC7946DC6174}" srcId="{6D75432A-F741-4065-B7C6-296A69A78960}" destId="{E63F6ED3-8A2E-41F4-BD3D-81698362F480}" srcOrd="2" destOrd="0" parTransId="{12F2BC91-72E2-40BD-A02F-30D8040F6C93}" sibTransId="{2D54EB00-04EE-43D8-96AA-1177AE5E8FC1}"/>
    <dgm:cxn modelId="{0AC868BB-FD8F-43B2-BEDC-FE658BFC4DC7}" srcId="{6D75432A-F741-4065-B7C6-296A69A78960}" destId="{9C792A8D-EF30-4AD5-B05C-7875F174FCE5}" srcOrd="1" destOrd="0" parTransId="{A9790740-095B-45E2-96C3-AE034804FEA8}" sibTransId="{5CC7518D-FD1C-413A-95CE-6ADDA9A65D55}"/>
    <dgm:cxn modelId="{95C53FC7-B0D6-47CE-809D-16AADA1C56CE}" srcId="{6D75432A-F741-4065-B7C6-296A69A78960}" destId="{5FC5E791-7517-44E2-AC15-D143941C3E63}" srcOrd="0" destOrd="0" parTransId="{B09BD386-ED60-4972-BC0F-51A02387570B}" sibTransId="{7A0788D5-7EC7-4073-8D81-9186BB0A40C7}"/>
    <dgm:cxn modelId="{F893B7D3-F3E4-46D3-A779-4DC0450EC2BE}" type="presOf" srcId="{9C792A8D-EF30-4AD5-B05C-7875F174FCE5}" destId="{82838DF8-D5B9-4990-B3A8-2D4710719A6B}" srcOrd="0" destOrd="0" presId="urn:microsoft.com/office/officeart/2005/8/layout/vList2"/>
    <dgm:cxn modelId="{00E77A4C-F93C-43BA-8C29-393F9B741C25}" type="presParOf" srcId="{63DC990E-211F-4CDE-84FC-C3C8E3E08515}" destId="{35D9DD9E-1FA3-4517-9434-807A211AEF3B}" srcOrd="0" destOrd="0" presId="urn:microsoft.com/office/officeart/2005/8/layout/vList2"/>
    <dgm:cxn modelId="{25A6901B-3D4B-4515-BCC7-52D213397499}" type="presParOf" srcId="{63DC990E-211F-4CDE-84FC-C3C8E3E08515}" destId="{91711EBD-5E6C-4CE3-B17F-8F2A120053EA}" srcOrd="1" destOrd="0" presId="urn:microsoft.com/office/officeart/2005/8/layout/vList2"/>
    <dgm:cxn modelId="{B7134782-C9B6-4D28-B600-12A48B1F6D01}" type="presParOf" srcId="{63DC990E-211F-4CDE-84FC-C3C8E3E08515}" destId="{82838DF8-D5B9-4990-B3A8-2D4710719A6B}" srcOrd="2" destOrd="0" presId="urn:microsoft.com/office/officeart/2005/8/layout/vList2"/>
    <dgm:cxn modelId="{D8973EA9-2A51-4C10-8EC8-0690531AAA32}" type="presParOf" srcId="{63DC990E-211F-4CDE-84FC-C3C8E3E08515}" destId="{0A1EA5EB-2368-4BCE-9F5E-FC93AF41530F}" srcOrd="3" destOrd="0" presId="urn:microsoft.com/office/officeart/2005/8/layout/vList2"/>
    <dgm:cxn modelId="{141B68E0-45A9-4DE2-BB53-7859BA5D01E5}" type="presParOf" srcId="{63DC990E-211F-4CDE-84FC-C3C8E3E08515}" destId="{222A46C8-A379-448E-99DA-315D7E17E15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75432A-F741-4065-B7C6-296A69A789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5FC5E791-7517-44E2-AC15-D143941C3E63}">
      <dgm:prSet/>
      <dgm:spPr/>
      <dgm:t>
        <a:bodyPr/>
        <a:lstStyle/>
        <a:p>
          <a:r>
            <a:rPr lang="en-US" b="1" dirty="0">
              <a:solidFill>
                <a:schemeClr val="tx1"/>
              </a:solidFill>
            </a:rPr>
            <a:t>Question</a:t>
          </a:r>
          <a:endParaRPr lang="de-CH" dirty="0">
            <a:solidFill>
              <a:schemeClr val="tx1"/>
            </a:solidFill>
          </a:endParaRPr>
        </a:p>
      </dgm:t>
    </dgm:pt>
    <dgm:pt modelId="{B09BD386-ED60-4972-BC0F-51A02387570B}" type="parTrans" cxnId="{95C53FC7-B0D6-47CE-809D-16AADA1C56CE}">
      <dgm:prSet/>
      <dgm:spPr/>
      <dgm:t>
        <a:bodyPr/>
        <a:lstStyle/>
        <a:p>
          <a:endParaRPr lang="de-DE">
            <a:solidFill>
              <a:schemeClr val="tx1"/>
            </a:solidFill>
          </a:endParaRPr>
        </a:p>
      </dgm:t>
    </dgm:pt>
    <dgm:pt modelId="{7A0788D5-7EC7-4073-8D81-9186BB0A40C7}" type="sibTrans" cxnId="{95C53FC7-B0D6-47CE-809D-16AADA1C56CE}">
      <dgm:prSet/>
      <dgm:spPr/>
      <dgm:t>
        <a:bodyPr/>
        <a:lstStyle/>
        <a:p>
          <a:endParaRPr lang="de-DE">
            <a:solidFill>
              <a:schemeClr val="tx1"/>
            </a:solidFill>
          </a:endParaRPr>
        </a:p>
      </dgm:t>
    </dgm:pt>
    <dgm:pt modelId="{9C792A8D-EF30-4AD5-B05C-7875F174FCE5}">
      <dgm:prSet/>
      <dgm:spPr/>
      <dgm:t>
        <a:bodyPr/>
        <a:lstStyle/>
        <a:p>
          <a:r>
            <a:rPr lang="en-US" dirty="0">
              <a:solidFill>
                <a:schemeClr val="tx1"/>
              </a:solidFill>
            </a:rPr>
            <a:t>Which of the following answers is true?</a:t>
          </a:r>
          <a:endParaRPr lang="de-CH" dirty="0">
            <a:solidFill>
              <a:schemeClr val="tx1"/>
            </a:solidFill>
          </a:endParaRPr>
        </a:p>
      </dgm:t>
    </dgm:pt>
    <dgm:pt modelId="{A9790740-095B-45E2-96C3-AE034804FEA8}" type="parTrans" cxnId="{0AC868BB-FD8F-43B2-BEDC-FE658BFC4DC7}">
      <dgm:prSet/>
      <dgm:spPr/>
      <dgm:t>
        <a:bodyPr/>
        <a:lstStyle/>
        <a:p>
          <a:endParaRPr lang="de-DE">
            <a:solidFill>
              <a:schemeClr val="tx1"/>
            </a:solidFill>
          </a:endParaRPr>
        </a:p>
      </dgm:t>
    </dgm:pt>
    <dgm:pt modelId="{5CC7518D-FD1C-413A-95CE-6ADDA9A65D55}" type="sibTrans" cxnId="{0AC868BB-FD8F-43B2-BEDC-FE658BFC4DC7}">
      <dgm:prSet/>
      <dgm:spPr/>
      <dgm:t>
        <a:bodyPr/>
        <a:lstStyle/>
        <a:p>
          <a:endParaRPr lang="de-DE">
            <a:solidFill>
              <a:schemeClr val="tx1"/>
            </a:solidFill>
          </a:endParaRPr>
        </a:p>
      </dgm:t>
    </dgm:pt>
    <dgm:pt modelId="{E63F6ED3-8A2E-41F4-BD3D-81698362F480}">
      <dgm:prSet/>
      <dgm:spPr/>
      <dgm:t>
        <a:bodyPr/>
        <a:lstStyle/>
        <a:p>
          <a:r>
            <a:rPr lang="en-US" dirty="0">
              <a:solidFill>
                <a:schemeClr val="tx1"/>
              </a:solidFill>
            </a:rPr>
            <a:t>The Loss Budget of LISTEC Linear Heat Detectors is</a:t>
          </a:r>
        </a:p>
        <a:p>
          <a:r>
            <a:rPr lang="en-US" dirty="0">
              <a:solidFill>
                <a:schemeClr val="tx1"/>
              </a:solidFill>
            </a:rPr>
            <a:t>- zero</a:t>
          </a:r>
        </a:p>
        <a:p>
          <a:r>
            <a:rPr lang="en-US" dirty="0">
              <a:solidFill>
                <a:schemeClr val="tx1"/>
              </a:solidFill>
            </a:rPr>
            <a:t>- infinite</a:t>
          </a:r>
        </a:p>
        <a:p>
          <a:r>
            <a:rPr lang="en-US" dirty="0">
              <a:solidFill>
                <a:schemeClr val="tx1"/>
              </a:solidFill>
            </a:rPr>
            <a:t>- irrelevant</a:t>
          </a:r>
          <a:endParaRPr lang="de-CH" dirty="0">
            <a:solidFill>
              <a:schemeClr val="tx1"/>
            </a:solidFill>
          </a:endParaRPr>
        </a:p>
      </dgm:t>
    </dgm:pt>
    <dgm:pt modelId="{12F2BC91-72E2-40BD-A02F-30D8040F6C93}" type="parTrans" cxnId="{3AA730B0-ADC0-4FA1-B807-BC7946DC6174}">
      <dgm:prSet/>
      <dgm:spPr/>
      <dgm:t>
        <a:bodyPr/>
        <a:lstStyle/>
        <a:p>
          <a:endParaRPr lang="de-DE">
            <a:solidFill>
              <a:schemeClr val="tx1"/>
            </a:solidFill>
          </a:endParaRPr>
        </a:p>
      </dgm:t>
    </dgm:pt>
    <dgm:pt modelId="{2D54EB00-04EE-43D8-96AA-1177AE5E8FC1}" type="sibTrans" cxnId="{3AA730B0-ADC0-4FA1-B807-BC7946DC6174}">
      <dgm:prSet/>
      <dgm:spPr/>
      <dgm:t>
        <a:bodyPr/>
        <a:lstStyle/>
        <a:p>
          <a:endParaRPr lang="de-DE">
            <a:solidFill>
              <a:schemeClr val="tx1"/>
            </a:solidFill>
          </a:endParaRPr>
        </a:p>
      </dgm:t>
    </dgm:pt>
    <dgm:pt modelId="{63DC990E-211F-4CDE-84FC-C3C8E3E08515}" type="pres">
      <dgm:prSet presAssocID="{6D75432A-F741-4065-B7C6-296A69A78960}" presName="linear" presStyleCnt="0">
        <dgm:presLayoutVars>
          <dgm:animLvl val="lvl"/>
          <dgm:resizeHandles val="exact"/>
        </dgm:presLayoutVars>
      </dgm:prSet>
      <dgm:spPr/>
    </dgm:pt>
    <dgm:pt modelId="{35D9DD9E-1FA3-4517-9434-807A211AEF3B}" type="pres">
      <dgm:prSet presAssocID="{5FC5E791-7517-44E2-AC15-D143941C3E63}" presName="parentText" presStyleLbl="node1" presStyleIdx="0" presStyleCnt="3" custScaleY="45383">
        <dgm:presLayoutVars>
          <dgm:chMax val="0"/>
          <dgm:bulletEnabled val="1"/>
        </dgm:presLayoutVars>
      </dgm:prSet>
      <dgm:spPr/>
    </dgm:pt>
    <dgm:pt modelId="{91711EBD-5E6C-4CE3-B17F-8F2A120053EA}" type="pres">
      <dgm:prSet presAssocID="{7A0788D5-7EC7-4073-8D81-9186BB0A40C7}" presName="spacer" presStyleCnt="0"/>
      <dgm:spPr/>
    </dgm:pt>
    <dgm:pt modelId="{82838DF8-D5B9-4990-B3A8-2D4710719A6B}" type="pres">
      <dgm:prSet presAssocID="{9C792A8D-EF30-4AD5-B05C-7875F174FCE5}" presName="parentText" presStyleLbl="node1" presStyleIdx="1" presStyleCnt="3" custScaleY="46040">
        <dgm:presLayoutVars>
          <dgm:chMax val="0"/>
          <dgm:bulletEnabled val="1"/>
        </dgm:presLayoutVars>
      </dgm:prSet>
      <dgm:spPr/>
    </dgm:pt>
    <dgm:pt modelId="{0A1EA5EB-2368-4BCE-9F5E-FC93AF41530F}" type="pres">
      <dgm:prSet presAssocID="{5CC7518D-FD1C-413A-95CE-6ADDA9A65D55}" presName="spacer" presStyleCnt="0"/>
      <dgm:spPr/>
    </dgm:pt>
    <dgm:pt modelId="{222A46C8-A379-448E-99DA-315D7E17E155}" type="pres">
      <dgm:prSet presAssocID="{E63F6ED3-8A2E-41F4-BD3D-81698362F480}" presName="parentText" presStyleLbl="node1" presStyleIdx="2" presStyleCnt="3">
        <dgm:presLayoutVars>
          <dgm:chMax val="0"/>
          <dgm:bulletEnabled val="1"/>
        </dgm:presLayoutVars>
      </dgm:prSet>
      <dgm:spPr/>
    </dgm:pt>
  </dgm:ptLst>
  <dgm:cxnLst>
    <dgm:cxn modelId="{28322861-AEC5-4FA0-B168-F12E472F6A95}" type="presOf" srcId="{6D75432A-F741-4065-B7C6-296A69A78960}" destId="{63DC990E-211F-4CDE-84FC-C3C8E3E08515}" srcOrd="0" destOrd="0" presId="urn:microsoft.com/office/officeart/2005/8/layout/vList2"/>
    <dgm:cxn modelId="{111F3F63-3043-4696-AC17-5E13EB94E283}" type="presOf" srcId="{5FC5E791-7517-44E2-AC15-D143941C3E63}" destId="{35D9DD9E-1FA3-4517-9434-807A211AEF3B}" srcOrd="0" destOrd="0" presId="urn:microsoft.com/office/officeart/2005/8/layout/vList2"/>
    <dgm:cxn modelId="{988BFDA1-0C72-4B45-A2A3-0B02A6ADCF60}" type="presOf" srcId="{E63F6ED3-8A2E-41F4-BD3D-81698362F480}" destId="{222A46C8-A379-448E-99DA-315D7E17E155}" srcOrd="0" destOrd="0" presId="urn:microsoft.com/office/officeart/2005/8/layout/vList2"/>
    <dgm:cxn modelId="{3AA730B0-ADC0-4FA1-B807-BC7946DC6174}" srcId="{6D75432A-F741-4065-B7C6-296A69A78960}" destId="{E63F6ED3-8A2E-41F4-BD3D-81698362F480}" srcOrd="2" destOrd="0" parTransId="{12F2BC91-72E2-40BD-A02F-30D8040F6C93}" sibTransId="{2D54EB00-04EE-43D8-96AA-1177AE5E8FC1}"/>
    <dgm:cxn modelId="{0AC868BB-FD8F-43B2-BEDC-FE658BFC4DC7}" srcId="{6D75432A-F741-4065-B7C6-296A69A78960}" destId="{9C792A8D-EF30-4AD5-B05C-7875F174FCE5}" srcOrd="1" destOrd="0" parTransId="{A9790740-095B-45E2-96C3-AE034804FEA8}" sibTransId="{5CC7518D-FD1C-413A-95CE-6ADDA9A65D55}"/>
    <dgm:cxn modelId="{95C53FC7-B0D6-47CE-809D-16AADA1C56CE}" srcId="{6D75432A-F741-4065-B7C6-296A69A78960}" destId="{5FC5E791-7517-44E2-AC15-D143941C3E63}" srcOrd="0" destOrd="0" parTransId="{B09BD386-ED60-4972-BC0F-51A02387570B}" sibTransId="{7A0788D5-7EC7-4073-8D81-9186BB0A40C7}"/>
    <dgm:cxn modelId="{F893B7D3-F3E4-46D3-A779-4DC0450EC2BE}" type="presOf" srcId="{9C792A8D-EF30-4AD5-B05C-7875F174FCE5}" destId="{82838DF8-D5B9-4990-B3A8-2D4710719A6B}" srcOrd="0" destOrd="0" presId="urn:microsoft.com/office/officeart/2005/8/layout/vList2"/>
    <dgm:cxn modelId="{00E77A4C-F93C-43BA-8C29-393F9B741C25}" type="presParOf" srcId="{63DC990E-211F-4CDE-84FC-C3C8E3E08515}" destId="{35D9DD9E-1FA3-4517-9434-807A211AEF3B}" srcOrd="0" destOrd="0" presId="urn:microsoft.com/office/officeart/2005/8/layout/vList2"/>
    <dgm:cxn modelId="{25A6901B-3D4B-4515-BCC7-52D213397499}" type="presParOf" srcId="{63DC990E-211F-4CDE-84FC-C3C8E3E08515}" destId="{91711EBD-5E6C-4CE3-B17F-8F2A120053EA}" srcOrd="1" destOrd="0" presId="urn:microsoft.com/office/officeart/2005/8/layout/vList2"/>
    <dgm:cxn modelId="{B7134782-C9B6-4D28-B600-12A48B1F6D01}" type="presParOf" srcId="{63DC990E-211F-4CDE-84FC-C3C8E3E08515}" destId="{82838DF8-D5B9-4990-B3A8-2D4710719A6B}" srcOrd="2" destOrd="0" presId="urn:microsoft.com/office/officeart/2005/8/layout/vList2"/>
    <dgm:cxn modelId="{D8973EA9-2A51-4C10-8EC8-0690531AAA32}" type="presParOf" srcId="{63DC990E-211F-4CDE-84FC-C3C8E3E08515}" destId="{0A1EA5EB-2368-4BCE-9F5E-FC93AF41530F}" srcOrd="3" destOrd="0" presId="urn:microsoft.com/office/officeart/2005/8/layout/vList2"/>
    <dgm:cxn modelId="{141B68E0-45A9-4DE2-BB53-7859BA5D01E5}" type="presParOf" srcId="{63DC990E-211F-4CDE-84FC-C3C8E3E08515}" destId="{222A46C8-A379-448E-99DA-315D7E17E15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9DD9E-1FA3-4517-9434-807A211AEF3B}">
      <dsp:nvSpPr>
        <dsp:cNvPr id="0" name=""/>
        <dsp:cNvSpPr/>
      </dsp:nvSpPr>
      <dsp:spPr>
        <a:xfrm>
          <a:off x="0" y="105254"/>
          <a:ext cx="10213719" cy="1390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Question</a:t>
          </a:r>
          <a:endParaRPr lang="de-CH" sz="3500" kern="1200" dirty="0">
            <a:solidFill>
              <a:schemeClr val="tx1"/>
            </a:solidFill>
          </a:endParaRPr>
        </a:p>
      </dsp:txBody>
      <dsp:txXfrm>
        <a:off x="67873" y="173127"/>
        <a:ext cx="10077973" cy="1254634"/>
      </dsp:txXfrm>
    </dsp:sp>
    <dsp:sp modelId="{82838DF8-D5B9-4990-B3A8-2D4710719A6B}">
      <dsp:nvSpPr>
        <dsp:cNvPr id="0" name=""/>
        <dsp:cNvSpPr/>
      </dsp:nvSpPr>
      <dsp:spPr>
        <a:xfrm>
          <a:off x="0" y="1596435"/>
          <a:ext cx="10213719" cy="1390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tx1"/>
              </a:solidFill>
            </a:rPr>
            <a:t>Is the following statement true?</a:t>
          </a:r>
          <a:endParaRPr lang="de-CH" sz="3500" kern="1200" dirty="0">
            <a:solidFill>
              <a:schemeClr val="tx1"/>
            </a:solidFill>
          </a:endParaRPr>
        </a:p>
      </dsp:txBody>
      <dsp:txXfrm>
        <a:off x="67873" y="1664308"/>
        <a:ext cx="10077973" cy="1254634"/>
      </dsp:txXfrm>
    </dsp:sp>
    <dsp:sp modelId="{222A46C8-A379-448E-99DA-315D7E17E155}">
      <dsp:nvSpPr>
        <dsp:cNvPr id="0" name=""/>
        <dsp:cNvSpPr/>
      </dsp:nvSpPr>
      <dsp:spPr>
        <a:xfrm>
          <a:off x="0" y="3087615"/>
          <a:ext cx="10213719" cy="20002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tx1"/>
              </a:solidFill>
            </a:rPr>
            <a:t>Absolute precise location and measurement accuracy are strengths of the LISTEC Linear Heat Detectors.</a:t>
          </a:r>
          <a:endParaRPr lang="de-CH" sz="3500" kern="1200" dirty="0">
            <a:solidFill>
              <a:schemeClr val="tx1"/>
            </a:solidFill>
          </a:endParaRPr>
        </a:p>
      </dsp:txBody>
      <dsp:txXfrm>
        <a:off x="97642" y="3185257"/>
        <a:ext cx="10018435" cy="1804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9DD9E-1FA3-4517-9434-807A211AEF3B}">
      <dsp:nvSpPr>
        <dsp:cNvPr id="0" name=""/>
        <dsp:cNvSpPr/>
      </dsp:nvSpPr>
      <dsp:spPr>
        <a:xfrm>
          <a:off x="0" y="58115"/>
          <a:ext cx="10213719" cy="11640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chemeClr val="tx1"/>
              </a:solidFill>
            </a:rPr>
            <a:t>Question</a:t>
          </a:r>
          <a:endParaRPr lang="de-CH" sz="2900" kern="1200" dirty="0">
            <a:solidFill>
              <a:schemeClr val="tx1"/>
            </a:solidFill>
          </a:endParaRPr>
        </a:p>
      </dsp:txBody>
      <dsp:txXfrm>
        <a:off x="56823" y="114938"/>
        <a:ext cx="10100073" cy="1050380"/>
      </dsp:txXfrm>
    </dsp:sp>
    <dsp:sp modelId="{82838DF8-D5B9-4990-B3A8-2D4710719A6B}">
      <dsp:nvSpPr>
        <dsp:cNvPr id="0" name=""/>
        <dsp:cNvSpPr/>
      </dsp:nvSpPr>
      <dsp:spPr>
        <a:xfrm>
          <a:off x="0" y="1305662"/>
          <a:ext cx="10213719" cy="11808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Which of the following answers is true?</a:t>
          </a:r>
          <a:endParaRPr lang="de-CH" sz="2900" kern="1200" dirty="0">
            <a:solidFill>
              <a:schemeClr val="tx1"/>
            </a:solidFill>
          </a:endParaRPr>
        </a:p>
      </dsp:txBody>
      <dsp:txXfrm>
        <a:off x="57646" y="1363308"/>
        <a:ext cx="10098427" cy="1065586"/>
      </dsp:txXfrm>
    </dsp:sp>
    <dsp:sp modelId="{222A46C8-A379-448E-99DA-315D7E17E155}">
      <dsp:nvSpPr>
        <dsp:cNvPr id="0" name=""/>
        <dsp:cNvSpPr/>
      </dsp:nvSpPr>
      <dsp:spPr>
        <a:xfrm>
          <a:off x="0" y="2570060"/>
          <a:ext cx="10213719" cy="25648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The Loss Budget of LISTEC Linear Heat Detectors is</a:t>
          </a:r>
        </a:p>
        <a:p>
          <a:pPr marL="0" lvl="0" indent="0" algn="l" defTabSz="1289050">
            <a:lnSpc>
              <a:spcPct val="90000"/>
            </a:lnSpc>
            <a:spcBef>
              <a:spcPct val="0"/>
            </a:spcBef>
            <a:spcAft>
              <a:spcPct val="35000"/>
            </a:spcAft>
            <a:buNone/>
          </a:pPr>
          <a:r>
            <a:rPr lang="en-US" sz="2900" kern="1200" dirty="0">
              <a:solidFill>
                <a:schemeClr val="tx1"/>
              </a:solidFill>
            </a:rPr>
            <a:t>- zero</a:t>
          </a:r>
        </a:p>
        <a:p>
          <a:pPr marL="0" lvl="0" indent="0" algn="l" defTabSz="1289050">
            <a:lnSpc>
              <a:spcPct val="90000"/>
            </a:lnSpc>
            <a:spcBef>
              <a:spcPct val="0"/>
            </a:spcBef>
            <a:spcAft>
              <a:spcPct val="35000"/>
            </a:spcAft>
            <a:buNone/>
          </a:pPr>
          <a:r>
            <a:rPr lang="en-US" sz="2900" kern="1200" dirty="0">
              <a:solidFill>
                <a:schemeClr val="tx1"/>
              </a:solidFill>
            </a:rPr>
            <a:t>- infinite</a:t>
          </a:r>
        </a:p>
        <a:p>
          <a:pPr marL="0" lvl="0" indent="0" algn="l" defTabSz="1289050">
            <a:lnSpc>
              <a:spcPct val="90000"/>
            </a:lnSpc>
            <a:spcBef>
              <a:spcPct val="0"/>
            </a:spcBef>
            <a:spcAft>
              <a:spcPct val="35000"/>
            </a:spcAft>
            <a:buNone/>
          </a:pPr>
          <a:r>
            <a:rPr lang="en-US" sz="2900" kern="1200" dirty="0">
              <a:solidFill>
                <a:schemeClr val="tx1"/>
              </a:solidFill>
            </a:rPr>
            <a:t>- irrelevant</a:t>
          </a:r>
          <a:endParaRPr lang="de-CH" sz="2900" kern="1200" dirty="0">
            <a:solidFill>
              <a:schemeClr val="tx1"/>
            </a:solidFill>
          </a:endParaRPr>
        </a:p>
      </dsp:txBody>
      <dsp:txXfrm>
        <a:off x="125208" y="2695268"/>
        <a:ext cx="9963303" cy="23144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ABE91AD-7F7F-4D28-8AAB-3386DA517B33}" type="datetimeFigureOut">
              <a:rPr lang="de-CH" smtClean="0"/>
              <a:pPr/>
              <a:t>04.05.2021</a:t>
            </a:fld>
            <a:endParaRPr lang="de-CH"/>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BAB0B22-42F1-4C0C-88B1-F310CB379B32}" type="slidenum">
              <a:rPr lang="de-CH" smtClean="0"/>
              <a:pPr/>
              <a:t>‹#›</a:t>
            </a:fld>
            <a:endParaRPr lang="de-CH"/>
          </a:p>
        </p:txBody>
      </p:sp>
    </p:spTree>
    <p:extLst>
      <p:ext uri="{BB962C8B-B14F-4D97-AF65-F5344CB8AC3E}">
        <p14:creationId xmlns:p14="http://schemas.microsoft.com/office/powerpoint/2010/main" val="3087608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FB0646A-95D5-4791-BA33-7365383CBD1E}" type="datetimeFigureOut">
              <a:rPr lang="en-US" smtClean="0"/>
              <a:pPr/>
              <a:t>5/4/2021</a:t>
            </a:fld>
            <a:endParaRPr lang="en-US"/>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3538DED-E57E-47F7-B683-E6154A04A943}" type="slidenum">
              <a:rPr lang="en-US" smtClean="0"/>
              <a:pPr/>
              <a:t>‹#›</a:t>
            </a:fld>
            <a:endParaRPr lang="en-US"/>
          </a:p>
        </p:txBody>
      </p:sp>
    </p:spTree>
    <p:extLst>
      <p:ext uri="{BB962C8B-B14F-4D97-AF65-F5344CB8AC3E}">
        <p14:creationId xmlns:p14="http://schemas.microsoft.com/office/powerpoint/2010/main" val="146054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93538DED-E57E-47F7-B683-E6154A04A943}" type="slidenum">
              <a:rPr lang="en-US" smtClean="0"/>
              <a:pPr/>
              <a:t>1</a:t>
            </a:fld>
            <a:endParaRPr lang="en-US"/>
          </a:p>
        </p:txBody>
      </p:sp>
    </p:spTree>
    <p:extLst>
      <p:ext uri="{BB962C8B-B14F-4D97-AF65-F5344CB8AC3E}">
        <p14:creationId xmlns:p14="http://schemas.microsoft.com/office/powerpoint/2010/main" val="41610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10</a:t>
            </a:fld>
            <a:endParaRPr lang="en-US"/>
          </a:p>
        </p:txBody>
      </p:sp>
    </p:spTree>
    <p:extLst>
      <p:ext uri="{BB962C8B-B14F-4D97-AF65-F5344CB8AC3E}">
        <p14:creationId xmlns:p14="http://schemas.microsoft.com/office/powerpoint/2010/main" val="882423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11</a:t>
            </a:fld>
            <a:endParaRPr lang="en-US"/>
          </a:p>
        </p:txBody>
      </p:sp>
    </p:spTree>
    <p:extLst>
      <p:ext uri="{BB962C8B-B14F-4D97-AF65-F5344CB8AC3E}">
        <p14:creationId xmlns:p14="http://schemas.microsoft.com/office/powerpoint/2010/main" val="1228980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12</a:t>
            </a:fld>
            <a:endParaRPr lang="en-US"/>
          </a:p>
        </p:txBody>
      </p:sp>
    </p:spTree>
    <p:extLst>
      <p:ext uri="{BB962C8B-B14F-4D97-AF65-F5344CB8AC3E}">
        <p14:creationId xmlns:p14="http://schemas.microsoft.com/office/powerpoint/2010/main" val="316449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“For an unambiguous mapping of events we recommend using an extra length of sensor cable of at least six times the spatial resolution in between the alarm zones.” (Siemens Planning Guide)</a:t>
            </a:r>
          </a:p>
        </p:txBody>
      </p:sp>
      <p:sp>
        <p:nvSpPr>
          <p:cNvPr id="4" name="Foliennummernplatzhalter 3"/>
          <p:cNvSpPr>
            <a:spLocks noGrp="1"/>
          </p:cNvSpPr>
          <p:nvPr>
            <p:ph type="sldNum" sz="quarter" idx="10"/>
          </p:nvPr>
        </p:nvSpPr>
        <p:spPr/>
        <p:txBody>
          <a:bodyPr/>
          <a:lstStyle/>
          <a:p>
            <a:fld id="{93538DED-E57E-47F7-B683-E6154A04A943}" type="slidenum">
              <a:rPr lang="en-US" smtClean="0"/>
              <a:pPr/>
              <a:t>13</a:t>
            </a:fld>
            <a:endParaRPr lang="en-US"/>
          </a:p>
        </p:txBody>
      </p:sp>
    </p:spTree>
    <p:extLst>
      <p:ext uri="{BB962C8B-B14F-4D97-AF65-F5344CB8AC3E}">
        <p14:creationId xmlns:p14="http://schemas.microsoft.com/office/powerpoint/2010/main" val="2745698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15</a:t>
            </a:fld>
            <a:endParaRPr lang="en-US"/>
          </a:p>
        </p:txBody>
      </p:sp>
    </p:spTree>
    <p:extLst>
      <p:ext uri="{BB962C8B-B14F-4D97-AF65-F5344CB8AC3E}">
        <p14:creationId xmlns:p14="http://schemas.microsoft.com/office/powerpoint/2010/main" val="1795485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16</a:t>
            </a:fld>
            <a:endParaRPr lang="en-US"/>
          </a:p>
        </p:txBody>
      </p:sp>
    </p:spTree>
    <p:extLst>
      <p:ext uri="{BB962C8B-B14F-4D97-AF65-F5344CB8AC3E}">
        <p14:creationId xmlns:p14="http://schemas.microsoft.com/office/powerpoint/2010/main" val="3620391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FibroLaser</a:t>
            </a:r>
            <a:r>
              <a:rPr lang="en-US" dirty="0"/>
              <a:t> Maintenance &amp; Repair Manual:</a:t>
            </a:r>
          </a:p>
          <a:p>
            <a:pPr marL="228600" indent="-228600">
              <a:buAutoNum type="arabicPeriod"/>
            </a:pPr>
            <a:r>
              <a:rPr lang="en-US" dirty="0"/>
              <a:t>“Cut out the damaged sensor cable section and replace it with a new cable. Use </a:t>
            </a:r>
            <a:r>
              <a:rPr lang="en-US" b="1" dirty="0"/>
              <a:t>two splice boxes </a:t>
            </a:r>
            <a:r>
              <a:rPr lang="en-US" dirty="0"/>
              <a:t>for this.</a:t>
            </a:r>
          </a:p>
          <a:p>
            <a:pPr marL="228600" indent="-228600">
              <a:buAutoNum type="arabicPeriod"/>
            </a:pPr>
            <a:r>
              <a:rPr lang="en-US" dirty="0"/>
              <a:t>“The slice work may only be performed by a qualified </a:t>
            </a:r>
            <a:r>
              <a:rPr lang="en-US" b="1" dirty="0"/>
              <a:t>specialist company</a:t>
            </a:r>
            <a:r>
              <a:rPr lang="en-US" dirty="0"/>
              <a:t>.”</a:t>
            </a:r>
          </a:p>
          <a:p>
            <a:pPr marL="228600" indent="-228600">
              <a:buAutoNum type="arabicPeriod"/>
            </a:pPr>
            <a:r>
              <a:rPr lang="en-US" dirty="0"/>
              <a:t>“Following the repair, the zones must be checked and must be adjusted.”</a:t>
            </a:r>
          </a:p>
        </p:txBody>
      </p:sp>
      <p:sp>
        <p:nvSpPr>
          <p:cNvPr id="4" name="Foliennummernplatzhalter 3"/>
          <p:cNvSpPr>
            <a:spLocks noGrp="1"/>
          </p:cNvSpPr>
          <p:nvPr>
            <p:ph type="sldNum" sz="quarter" idx="10"/>
          </p:nvPr>
        </p:nvSpPr>
        <p:spPr/>
        <p:txBody>
          <a:bodyPr/>
          <a:lstStyle/>
          <a:p>
            <a:fld id="{93538DED-E57E-47F7-B683-E6154A04A943}" type="slidenum">
              <a:rPr lang="en-US" smtClean="0"/>
              <a:pPr/>
              <a:t>17</a:t>
            </a:fld>
            <a:endParaRPr lang="en-US"/>
          </a:p>
        </p:txBody>
      </p:sp>
    </p:spTree>
    <p:extLst>
      <p:ext uri="{BB962C8B-B14F-4D97-AF65-F5344CB8AC3E}">
        <p14:creationId xmlns:p14="http://schemas.microsoft.com/office/powerpoint/2010/main" val="1430687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FibroLaser</a:t>
            </a:r>
            <a:r>
              <a:rPr lang="en-US" dirty="0"/>
              <a:t> Maintenance &amp; Repair Manual:</a:t>
            </a:r>
          </a:p>
          <a:p>
            <a:pPr marL="228600" indent="-228600">
              <a:buAutoNum type="arabicPeriod"/>
            </a:pPr>
            <a:r>
              <a:rPr lang="en-US" dirty="0"/>
              <a:t>“Cut out the damaged sensor cable section and replace it with a new cable. Use </a:t>
            </a:r>
            <a:r>
              <a:rPr lang="en-US" b="1" dirty="0"/>
              <a:t>two splice boxes </a:t>
            </a:r>
            <a:r>
              <a:rPr lang="en-US" dirty="0"/>
              <a:t>for this.</a:t>
            </a:r>
          </a:p>
          <a:p>
            <a:pPr marL="228600" indent="-228600">
              <a:buAutoNum type="arabicPeriod"/>
            </a:pPr>
            <a:r>
              <a:rPr lang="en-US" dirty="0"/>
              <a:t>“The slice work may only be performed by a qualified </a:t>
            </a:r>
            <a:r>
              <a:rPr lang="en-US" b="1" dirty="0"/>
              <a:t>specialist company</a:t>
            </a:r>
            <a:r>
              <a:rPr lang="en-US" dirty="0"/>
              <a:t>.”</a:t>
            </a:r>
          </a:p>
          <a:p>
            <a:pPr marL="228600" indent="-228600">
              <a:buAutoNum type="arabicPeriod"/>
            </a:pPr>
            <a:r>
              <a:rPr lang="en-US" dirty="0"/>
              <a:t>“Following the repair, the zones must be checked and must be adjusted.”</a:t>
            </a:r>
          </a:p>
        </p:txBody>
      </p:sp>
      <p:sp>
        <p:nvSpPr>
          <p:cNvPr id="4" name="Foliennummernplatzhalter 3"/>
          <p:cNvSpPr>
            <a:spLocks noGrp="1"/>
          </p:cNvSpPr>
          <p:nvPr>
            <p:ph type="sldNum" sz="quarter" idx="10"/>
          </p:nvPr>
        </p:nvSpPr>
        <p:spPr/>
        <p:txBody>
          <a:bodyPr/>
          <a:lstStyle/>
          <a:p>
            <a:fld id="{93538DED-E57E-47F7-B683-E6154A04A943}" type="slidenum">
              <a:rPr lang="en-US" smtClean="0"/>
              <a:pPr/>
              <a:t>18</a:t>
            </a:fld>
            <a:endParaRPr lang="en-US"/>
          </a:p>
        </p:txBody>
      </p:sp>
    </p:spTree>
    <p:extLst>
      <p:ext uri="{BB962C8B-B14F-4D97-AF65-F5344CB8AC3E}">
        <p14:creationId xmlns:p14="http://schemas.microsoft.com/office/powerpoint/2010/main" val="3174730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20</a:t>
            </a:fld>
            <a:endParaRPr lang="en-US"/>
          </a:p>
        </p:txBody>
      </p:sp>
    </p:spTree>
    <p:extLst>
      <p:ext uri="{BB962C8B-B14F-4D97-AF65-F5344CB8AC3E}">
        <p14:creationId xmlns:p14="http://schemas.microsoft.com/office/powerpoint/2010/main" val="3776880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21</a:t>
            </a:fld>
            <a:endParaRPr lang="en-US"/>
          </a:p>
        </p:txBody>
      </p:sp>
    </p:spTree>
    <p:extLst>
      <p:ext uri="{BB962C8B-B14F-4D97-AF65-F5344CB8AC3E}">
        <p14:creationId xmlns:p14="http://schemas.microsoft.com/office/powerpoint/2010/main" val="108044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2</a:t>
            </a:fld>
            <a:endParaRPr lang="en-US"/>
          </a:p>
        </p:txBody>
      </p:sp>
    </p:spTree>
    <p:extLst>
      <p:ext uri="{BB962C8B-B14F-4D97-AF65-F5344CB8AC3E}">
        <p14:creationId xmlns:p14="http://schemas.microsoft.com/office/powerpoint/2010/main" val="1765227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22</a:t>
            </a:fld>
            <a:endParaRPr lang="en-US"/>
          </a:p>
        </p:txBody>
      </p:sp>
    </p:spTree>
    <p:extLst>
      <p:ext uri="{BB962C8B-B14F-4D97-AF65-F5344CB8AC3E}">
        <p14:creationId xmlns:p14="http://schemas.microsoft.com/office/powerpoint/2010/main" val="2286000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23</a:t>
            </a:fld>
            <a:endParaRPr lang="en-US"/>
          </a:p>
        </p:txBody>
      </p:sp>
    </p:spTree>
    <p:extLst>
      <p:ext uri="{BB962C8B-B14F-4D97-AF65-F5344CB8AC3E}">
        <p14:creationId xmlns:p14="http://schemas.microsoft.com/office/powerpoint/2010/main" val="1923205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24</a:t>
            </a:fld>
            <a:endParaRPr lang="en-US"/>
          </a:p>
        </p:txBody>
      </p:sp>
    </p:spTree>
    <p:extLst>
      <p:ext uri="{BB962C8B-B14F-4D97-AF65-F5344CB8AC3E}">
        <p14:creationId xmlns:p14="http://schemas.microsoft.com/office/powerpoint/2010/main" val="2293723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25</a:t>
            </a:fld>
            <a:endParaRPr lang="en-US"/>
          </a:p>
        </p:txBody>
      </p:sp>
    </p:spTree>
    <p:extLst>
      <p:ext uri="{BB962C8B-B14F-4D97-AF65-F5344CB8AC3E}">
        <p14:creationId xmlns:p14="http://schemas.microsoft.com/office/powerpoint/2010/main" val="2506177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26</a:t>
            </a:fld>
            <a:endParaRPr lang="en-US"/>
          </a:p>
        </p:txBody>
      </p:sp>
    </p:spTree>
    <p:extLst>
      <p:ext uri="{BB962C8B-B14F-4D97-AF65-F5344CB8AC3E}">
        <p14:creationId xmlns:p14="http://schemas.microsoft.com/office/powerpoint/2010/main" val="389636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27</a:t>
            </a:fld>
            <a:endParaRPr lang="en-US"/>
          </a:p>
        </p:txBody>
      </p:sp>
    </p:spTree>
    <p:extLst>
      <p:ext uri="{BB962C8B-B14F-4D97-AF65-F5344CB8AC3E}">
        <p14:creationId xmlns:p14="http://schemas.microsoft.com/office/powerpoint/2010/main" val="175887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28</a:t>
            </a:fld>
            <a:endParaRPr lang="en-US"/>
          </a:p>
        </p:txBody>
      </p:sp>
    </p:spTree>
    <p:extLst>
      <p:ext uri="{BB962C8B-B14F-4D97-AF65-F5344CB8AC3E}">
        <p14:creationId xmlns:p14="http://schemas.microsoft.com/office/powerpoint/2010/main" val="2550477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29</a:t>
            </a:fld>
            <a:endParaRPr lang="en-US"/>
          </a:p>
        </p:txBody>
      </p:sp>
    </p:spTree>
    <p:extLst>
      <p:ext uri="{BB962C8B-B14F-4D97-AF65-F5344CB8AC3E}">
        <p14:creationId xmlns:p14="http://schemas.microsoft.com/office/powerpoint/2010/main" val="2992283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30</a:t>
            </a:fld>
            <a:endParaRPr lang="en-US"/>
          </a:p>
        </p:txBody>
      </p:sp>
    </p:spTree>
    <p:extLst>
      <p:ext uri="{BB962C8B-B14F-4D97-AF65-F5344CB8AC3E}">
        <p14:creationId xmlns:p14="http://schemas.microsoft.com/office/powerpoint/2010/main" val="2515843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31</a:t>
            </a:fld>
            <a:endParaRPr lang="en-US"/>
          </a:p>
        </p:txBody>
      </p:sp>
    </p:spTree>
    <p:extLst>
      <p:ext uri="{BB962C8B-B14F-4D97-AF65-F5344CB8AC3E}">
        <p14:creationId xmlns:p14="http://schemas.microsoft.com/office/powerpoint/2010/main" val="239164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3</a:t>
            </a:fld>
            <a:endParaRPr lang="en-US"/>
          </a:p>
        </p:txBody>
      </p:sp>
    </p:spTree>
    <p:extLst>
      <p:ext uri="{BB962C8B-B14F-4D97-AF65-F5344CB8AC3E}">
        <p14:creationId xmlns:p14="http://schemas.microsoft.com/office/powerpoint/2010/main" val="187604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32</a:t>
            </a:fld>
            <a:endParaRPr lang="en-US"/>
          </a:p>
        </p:txBody>
      </p:sp>
    </p:spTree>
    <p:extLst>
      <p:ext uri="{BB962C8B-B14F-4D97-AF65-F5344CB8AC3E}">
        <p14:creationId xmlns:p14="http://schemas.microsoft.com/office/powerpoint/2010/main" val="4041785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33</a:t>
            </a:fld>
            <a:endParaRPr lang="en-US"/>
          </a:p>
        </p:txBody>
      </p:sp>
    </p:spTree>
    <p:extLst>
      <p:ext uri="{BB962C8B-B14F-4D97-AF65-F5344CB8AC3E}">
        <p14:creationId xmlns:p14="http://schemas.microsoft.com/office/powerpoint/2010/main" val="1849037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34</a:t>
            </a:fld>
            <a:endParaRPr lang="en-US"/>
          </a:p>
        </p:txBody>
      </p:sp>
    </p:spTree>
    <p:extLst>
      <p:ext uri="{BB962C8B-B14F-4D97-AF65-F5344CB8AC3E}">
        <p14:creationId xmlns:p14="http://schemas.microsoft.com/office/powerpoint/2010/main" val="1017037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35</a:t>
            </a:fld>
            <a:endParaRPr lang="en-US"/>
          </a:p>
        </p:txBody>
      </p:sp>
    </p:spTree>
    <p:extLst>
      <p:ext uri="{BB962C8B-B14F-4D97-AF65-F5344CB8AC3E}">
        <p14:creationId xmlns:p14="http://schemas.microsoft.com/office/powerpoint/2010/main" val="1148554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36</a:t>
            </a:fld>
            <a:endParaRPr lang="en-US"/>
          </a:p>
        </p:txBody>
      </p:sp>
    </p:spTree>
    <p:extLst>
      <p:ext uri="{BB962C8B-B14F-4D97-AF65-F5344CB8AC3E}">
        <p14:creationId xmlns:p14="http://schemas.microsoft.com/office/powerpoint/2010/main" val="1455332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37</a:t>
            </a:fld>
            <a:endParaRPr lang="en-US"/>
          </a:p>
        </p:txBody>
      </p:sp>
    </p:spTree>
    <p:extLst>
      <p:ext uri="{BB962C8B-B14F-4D97-AF65-F5344CB8AC3E}">
        <p14:creationId xmlns:p14="http://schemas.microsoft.com/office/powerpoint/2010/main" val="252889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38</a:t>
            </a:fld>
            <a:endParaRPr lang="en-US"/>
          </a:p>
        </p:txBody>
      </p:sp>
    </p:spTree>
    <p:extLst>
      <p:ext uri="{BB962C8B-B14F-4D97-AF65-F5344CB8AC3E}">
        <p14:creationId xmlns:p14="http://schemas.microsoft.com/office/powerpoint/2010/main" val="39947706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39</a:t>
            </a:fld>
            <a:endParaRPr lang="en-US"/>
          </a:p>
        </p:txBody>
      </p:sp>
    </p:spTree>
    <p:extLst>
      <p:ext uri="{BB962C8B-B14F-4D97-AF65-F5344CB8AC3E}">
        <p14:creationId xmlns:p14="http://schemas.microsoft.com/office/powerpoint/2010/main" val="107219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40</a:t>
            </a:fld>
            <a:endParaRPr lang="en-US"/>
          </a:p>
        </p:txBody>
      </p:sp>
    </p:spTree>
    <p:extLst>
      <p:ext uri="{BB962C8B-B14F-4D97-AF65-F5344CB8AC3E}">
        <p14:creationId xmlns:p14="http://schemas.microsoft.com/office/powerpoint/2010/main" val="2877524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41</a:t>
            </a:fld>
            <a:endParaRPr lang="en-US"/>
          </a:p>
        </p:txBody>
      </p:sp>
    </p:spTree>
    <p:extLst>
      <p:ext uri="{BB962C8B-B14F-4D97-AF65-F5344CB8AC3E}">
        <p14:creationId xmlns:p14="http://schemas.microsoft.com/office/powerpoint/2010/main" val="126110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4</a:t>
            </a:fld>
            <a:endParaRPr lang="en-US"/>
          </a:p>
        </p:txBody>
      </p:sp>
    </p:spTree>
    <p:extLst>
      <p:ext uri="{BB962C8B-B14F-4D97-AF65-F5344CB8AC3E}">
        <p14:creationId xmlns:p14="http://schemas.microsoft.com/office/powerpoint/2010/main" val="23572199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42</a:t>
            </a:fld>
            <a:endParaRPr lang="en-US"/>
          </a:p>
        </p:txBody>
      </p:sp>
    </p:spTree>
    <p:extLst>
      <p:ext uri="{BB962C8B-B14F-4D97-AF65-F5344CB8AC3E}">
        <p14:creationId xmlns:p14="http://schemas.microsoft.com/office/powerpoint/2010/main" val="3248316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43</a:t>
            </a:fld>
            <a:endParaRPr lang="en-US"/>
          </a:p>
        </p:txBody>
      </p:sp>
    </p:spTree>
    <p:extLst>
      <p:ext uri="{BB962C8B-B14F-4D97-AF65-F5344CB8AC3E}">
        <p14:creationId xmlns:p14="http://schemas.microsoft.com/office/powerpoint/2010/main" val="4138581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44</a:t>
            </a:fld>
            <a:endParaRPr lang="en-US"/>
          </a:p>
        </p:txBody>
      </p:sp>
    </p:spTree>
    <p:extLst>
      <p:ext uri="{BB962C8B-B14F-4D97-AF65-F5344CB8AC3E}">
        <p14:creationId xmlns:p14="http://schemas.microsoft.com/office/powerpoint/2010/main" val="3917434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45</a:t>
            </a:fld>
            <a:endParaRPr lang="en-US"/>
          </a:p>
        </p:txBody>
      </p:sp>
    </p:spTree>
    <p:extLst>
      <p:ext uri="{BB962C8B-B14F-4D97-AF65-F5344CB8AC3E}">
        <p14:creationId xmlns:p14="http://schemas.microsoft.com/office/powerpoint/2010/main" val="2291436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46</a:t>
            </a:fld>
            <a:endParaRPr lang="en-US"/>
          </a:p>
        </p:txBody>
      </p:sp>
    </p:spTree>
    <p:extLst>
      <p:ext uri="{BB962C8B-B14F-4D97-AF65-F5344CB8AC3E}">
        <p14:creationId xmlns:p14="http://schemas.microsoft.com/office/powerpoint/2010/main" val="2744352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47</a:t>
            </a:fld>
            <a:endParaRPr lang="en-US"/>
          </a:p>
        </p:txBody>
      </p:sp>
    </p:spTree>
    <p:extLst>
      <p:ext uri="{BB962C8B-B14F-4D97-AF65-F5344CB8AC3E}">
        <p14:creationId xmlns:p14="http://schemas.microsoft.com/office/powerpoint/2010/main" val="3273779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48</a:t>
            </a:fld>
            <a:endParaRPr lang="en-US"/>
          </a:p>
        </p:txBody>
      </p:sp>
    </p:spTree>
    <p:extLst>
      <p:ext uri="{BB962C8B-B14F-4D97-AF65-F5344CB8AC3E}">
        <p14:creationId xmlns:p14="http://schemas.microsoft.com/office/powerpoint/2010/main" val="40592075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49</a:t>
            </a:fld>
            <a:endParaRPr lang="en-US"/>
          </a:p>
        </p:txBody>
      </p:sp>
    </p:spTree>
    <p:extLst>
      <p:ext uri="{BB962C8B-B14F-4D97-AF65-F5344CB8AC3E}">
        <p14:creationId xmlns:p14="http://schemas.microsoft.com/office/powerpoint/2010/main" val="26921365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50</a:t>
            </a:fld>
            <a:endParaRPr lang="en-US"/>
          </a:p>
        </p:txBody>
      </p:sp>
    </p:spTree>
    <p:extLst>
      <p:ext uri="{BB962C8B-B14F-4D97-AF65-F5344CB8AC3E}">
        <p14:creationId xmlns:p14="http://schemas.microsoft.com/office/powerpoint/2010/main" val="2848806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51</a:t>
            </a:fld>
            <a:endParaRPr lang="en-US"/>
          </a:p>
        </p:txBody>
      </p:sp>
    </p:spTree>
    <p:extLst>
      <p:ext uri="{BB962C8B-B14F-4D97-AF65-F5344CB8AC3E}">
        <p14:creationId xmlns:p14="http://schemas.microsoft.com/office/powerpoint/2010/main" val="90045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5</a:t>
            </a:fld>
            <a:endParaRPr lang="en-US"/>
          </a:p>
        </p:txBody>
      </p:sp>
    </p:spTree>
    <p:extLst>
      <p:ext uri="{BB962C8B-B14F-4D97-AF65-F5344CB8AC3E}">
        <p14:creationId xmlns:p14="http://schemas.microsoft.com/office/powerpoint/2010/main" val="8197226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52</a:t>
            </a:fld>
            <a:endParaRPr lang="en-US"/>
          </a:p>
        </p:txBody>
      </p:sp>
    </p:spTree>
    <p:extLst>
      <p:ext uri="{BB962C8B-B14F-4D97-AF65-F5344CB8AC3E}">
        <p14:creationId xmlns:p14="http://schemas.microsoft.com/office/powerpoint/2010/main" val="27822796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53</a:t>
            </a:fld>
            <a:endParaRPr lang="en-US"/>
          </a:p>
        </p:txBody>
      </p:sp>
    </p:spTree>
    <p:extLst>
      <p:ext uri="{BB962C8B-B14F-4D97-AF65-F5344CB8AC3E}">
        <p14:creationId xmlns:p14="http://schemas.microsoft.com/office/powerpoint/2010/main" val="1606252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54</a:t>
            </a:fld>
            <a:endParaRPr lang="en-US"/>
          </a:p>
        </p:txBody>
      </p:sp>
    </p:spTree>
    <p:extLst>
      <p:ext uri="{BB962C8B-B14F-4D97-AF65-F5344CB8AC3E}">
        <p14:creationId xmlns:p14="http://schemas.microsoft.com/office/powerpoint/2010/main" val="28265296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55</a:t>
            </a:fld>
            <a:endParaRPr lang="en-US"/>
          </a:p>
        </p:txBody>
      </p:sp>
    </p:spTree>
    <p:extLst>
      <p:ext uri="{BB962C8B-B14F-4D97-AF65-F5344CB8AC3E}">
        <p14:creationId xmlns:p14="http://schemas.microsoft.com/office/powerpoint/2010/main" val="307912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6</a:t>
            </a:fld>
            <a:endParaRPr lang="en-US"/>
          </a:p>
        </p:txBody>
      </p:sp>
    </p:spTree>
    <p:extLst>
      <p:ext uri="{BB962C8B-B14F-4D97-AF65-F5344CB8AC3E}">
        <p14:creationId xmlns:p14="http://schemas.microsoft.com/office/powerpoint/2010/main" val="303081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7</a:t>
            </a:fld>
            <a:endParaRPr lang="en-US"/>
          </a:p>
        </p:txBody>
      </p:sp>
    </p:spTree>
    <p:extLst>
      <p:ext uri="{BB962C8B-B14F-4D97-AF65-F5344CB8AC3E}">
        <p14:creationId xmlns:p14="http://schemas.microsoft.com/office/powerpoint/2010/main" val="1623843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8</a:t>
            </a:fld>
            <a:endParaRPr lang="en-US"/>
          </a:p>
        </p:txBody>
      </p:sp>
    </p:spTree>
    <p:extLst>
      <p:ext uri="{BB962C8B-B14F-4D97-AF65-F5344CB8AC3E}">
        <p14:creationId xmlns:p14="http://schemas.microsoft.com/office/powerpoint/2010/main" val="407260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3538DED-E57E-47F7-B683-E6154A04A943}" type="slidenum">
              <a:rPr lang="en-US" smtClean="0"/>
              <a:pPr/>
              <a:t>9</a:t>
            </a:fld>
            <a:endParaRPr lang="en-US"/>
          </a:p>
        </p:txBody>
      </p:sp>
    </p:spTree>
    <p:extLst>
      <p:ext uri="{BB962C8B-B14F-4D97-AF65-F5344CB8AC3E}">
        <p14:creationId xmlns:p14="http://schemas.microsoft.com/office/powerpoint/2010/main" val="385228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41294"/>
            <a:ext cx="12192000" cy="507345"/>
          </a:xfrm>
        </p:spPr>
        <p:txBody>
          <a:bodyPr/>
          <a:lstStyle>
            <a:lvl1pPr marL="144000">
              <a:tabLst>
                <a:tab pos="11839575" algn="r"/>
              </a:tabLst>
              <a:defRPr/>
            </a:lvl1pPr>
          </a:lstStyle>
          <a:p>
            <a:r>
              <a:rPr lang="en-US" noProof="0" dirty="0"/>
              <a:t>Click to edit Master title style</a:t>
            </a:r>
          </a:p>
        </p:txBody>
      </p:sp>
      <p:sp>
        <p:nvSpPr>
          <p:cNvPr id="3" name="Subtitle 2"/>
          <p:cNvSpPr>
            <a:spLocks noGrp="1"/>
          </p:cNvSpPr>
          <p:nvPr>
            <p:ph type="subTitle" idx="1"/>
          </p:nvPr>
        </p:nvSpPr>
        <p:spPr>
          <a:xfrm>
            <a:off x="1038287" y="938014"/>
            <a:ext cx="2619313" cy="17526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7" name="Datumsplatzhalter 3"/>
          <p:cNvSpPr>
            <a:spLocks noGrp="1"/>
          </p:cNvSpPr>
          <p:nvPr>
            <p:ph type="dt" sz="half" idx="2"/>
          </p:nvPr>
        </p:nvSpPr>
        <p:spPr>
          <a:xfrm>
            <a:off x="973897" y="6506988"/>
            <a:ext cx="2743200" cy="214487"/>
          </a:xfrm>
          <a:prstGeom prst="rect">
            <a:avLst/>
          </a:prstGeom>
        </p:spPr>
        <p:txBody>
          <a:bodyPr vert="horz" lIns="91440" tIns="45720" rIns="91440" bIns="45720" rtlCol="0" anchor="ctr"/>
          <a:lstStyle>
            <a:lvl1pPr algn="l">
              <a:defRPr sz="800">
                <a:solidFill>
                  <a:schemeClr val="tx1">
                    <a:tint val="75000"/>
                  </a:schemeClr>
                </a:solidFill>
              </a:defRPr>
            </a:lvl1pPr>
          </a:lstStyle>
          <a:p>
            <a:fld id="{46603FAF-FE0C-4890-97BD-1D42A5B4C85F}" type="datetime4">
              <a:rPr lang="en-US" smtClean="0"/>
              <a:pPr/>
              <a:t>May 4, 2021</a:t>
            </a:fld>
            <a:endParaRPr lang="en-US"/>
          </a:p>
        </p:txBody>
      </p:sp>
      <p:sp>
        <p:nvSpPr>
          <p:cNvPr id="8" name="Fußzeilenplatzhalter 4"/>
          <p:cNvSpPr>
            <a:spLocks noGrp="1"/>
          </p:cNvSpPr>
          <p:nvPr>
            <p:ph type="ftr" sz="quarter" idx="3"/>
          </p:nvPr>
        </p:nvSpPr>
        <p:spPr>
          <a:xfrm>
            <a:off x="3725942" y="6506988"/>
            <a:ext cx="4114800" cy="214487"/>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t>Sales Presentation</a:t>
            </a:r>
          </a:p>
        </p:txBody>
      </p:sp>
      <p:sp>
        <p:nvSpPr>
          <p:cNvPr id="9" name="Foliennummernplatzhalter 5"/>
          <p:cNvSpPr>
            <a:spLocks noGrp="1"/>
          </p:cNvSpPr>
          <p:nvPr>
            <p:ph type="sldNum" sz="quarter" idx="4"/>
          </p:nvPr>
        </p:nvSpPr>
        <p:spPr>
          <a:xfrm>
            <a:off x="150884" y="6506988"/>
            <a:ext cx="810711" cy="214487"/>
          </a:xfrm>
          <a:prstGeom prst="rect">
            <a:avLst/>
          </a:prstGeom>
        </p:spPr>
        <p:txBody>
          <a:bodyPr vert="horz" lIns="91440" tIns="45720" rIns="91440" bIns="45720" rtlCol="0" anchor="ctr"/>
          <a:lstStyle>
            <a:lvl1pPr algn="l">
              <a:defRPr sz="800">
                <a:solidFill>
                  <a:schemeClr val="tx1">
                    <a:tint val="75000"/>
                  </a:schemeClr>
                </a:solidFill>
              </a:defRPr>
            </a:lvl1pPr>
          </a:lstStyle>
          <a:p>
            <a:fld id="{E55C4FCD-3376-4DC5-8C3B-80D922D799E5}" type="slidenum">
              <a:rPr lang="en-US" smtClean="0"/>
              <a:pPr/>
              <a:t>‹#›</a:t>
            </a:fld>
            <a:endParaRPr lang="en-US"/>
          </a:p>
        </p:txBody>
      </p:sp>
    </p:spTree>
    <p:extLst>
      <p:ext uri="{BB962C8B-B14F-4D97-AF65-F5344CB8AC3E}">
        <p14:creationId xmlns:p14="http://schemas.microsoft.com/office/powerpoint/2010/main" val="354633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195"/>
            <a:ext cx="12192000" cy="498703"/>
          </a:xfrm>
        </p:spPr>
        <p:txBody>
          <a:bodyPr/>
          <a:lstStyle>
            <a:lvl1pPr marL="144000">
              <a:spcBef>
                <a:spcPts val="0"/>
              </a:spcBef>
              <a:tabLst>
                <a:tab pos="11839575" algn="r"/>
              </a:tabLst>
              <a:defRPr/>
            </a:lvl1pPr>
          </a:lstStyle>
          <a:p>
            <a:r>
              <a:rPr lang="en-US" noProof="0" dirty="0"/>
              <a:t>Click to edit Master title style</a:t>
            </a:r>
          </a:p>
        </p:txBody>
      </p:sp>
      <p:sp>
        <p:nvSpPr>
          <p:cNvPr id="6" name="Datumsplatzhalter 3"/>
          <p:cNvSpPr>
            <a:spLocks noGrp="1"/>
          </p:cNvSpPr>
          <p:nvPr>
            <p:ph type="dt" sz="half" idx="2"/>
          </p:nvPr>
        </p:nvSpPr>
        <p:spPr>
          <a:xfrm>
            <a:off x="973897" y="6506988"/>
            <a:ext cx="2743200" cy="214487"/>
          </a:xfrm>
          <a:prstGeom prst="rect">
            <a:avLst/>
          </a:prstGeom>
        </p:spPr>
        <p:txBody>
          <a:bodyPr vert="horz" lIns="91440" tIns="45720" rIns="91440" bIns="45720" rtlCol="0" anchor="ctr"/>
          <a:lstStyle>
            <a:lvl1pPr algn="l">
              <a:defRPr sz="800">
                <a:solidFill>
                  <a:schemeClr val="tx1">
                    <a:tint val="75000"/>
                  </a:schemeClr>
                </a:solidFill>
              </a:defRPr>
            </a:lvl1pPr>
          </a:lstStyle>
          <a:p>
            <a:fld id="{912B9F7B-E44D-4C29-A640-B1A2273DC679}" type="datetime4">
              <a:rPr lang="en-US" smtClean="0"/>
              <a:pPr/>
              <a:t>May 4, 2021</a:t>
            </a:fld>
            <a:endParaRPr lang="en-US"/>
          </a:p>
        </p:txBody>
      </p:sp>
      <p:sp>
        <p:nvSpPr>
          <p:cNvPr id="7" name="Fußzeilenplatzhalter 4"/>
          <p:cNvSpPr>
            <a:spLocks noGrp="1"/>
          </p:cNvSpPr>
          <p:nvPr>
            <p:ph type="ftr" sz="quarter" idx="3"/>
          </p:nvPr>
        </p:nvSpPr>
        <p:spPr>
          <a:xfrm>
            <a:off x="3725942" y="6506988"/>
            <a:ext cx="4114800" cy="214487"/>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t>Sales Presentation</a:t>
            </a:r>
          </a:p>
        </p:txBody>
      </p:sp>
      <p:sp>
        <p:nvSpPr>
          <p:cNvPr id="8" name="Foliennummernplatzhalter 5"/>
          <p:cNvSpPr>
            <a:spLocks noGrp="1"/>
          </p:cNvSpPr>
          <p:nvPr>
            <p:ph type="sldNum" sz="quarter" idx="4"/>
          </p:nvPr>
        </p:nvSpPr>
        <p:spPr>
          <a:xfrm>
            <a:off x="150884" y="6506988"/>
            <a:ext cx="810711" cy="214487"/>
          </a:xfrm>
          <a:prstGeom prst="rect">
            <a:avLst/>
          </a:prstGeom>
        </p:spPr>
        <p:txBody>
          <a:bodyPr vert="horz" lIns="91440" tIns="45720" rIns="91440" bIns="45720" rtlCol="0" anchor="ctr"/>
          <a:lstStyle>
            <a:lvl1pPr algn="l">
              <a:defRPr sz="800">
                <a:solidFill>
                  <a:schemeClr val="tx1">
                    <a:tint val="75000"/>
                  </a:schemeClr>
                </a:solidFill>
              </a:defRPr>
            </a:lvl1pPr>
          </a:lstStyle>
          <a:p>
            <a:fld id="{E55C4FCD-3376-4DC5-8C3B-80D922D799E5}" type="slidenum">
              <a:rPr lang="en-US" smtClean="0"/>
              <a:pPr/>
              <a:t>‹#›</a:t>
            </a:fld>
            <a:endParaRPr lang="en-US"/>
          </a:p>
        </p:txBody>
      </p:sp>
    </p:spTree>
    <p:extLst>
      <p:ext uri="{BB962C8B-B14F-4D97-AF65-F5344CB8AC3E}">
        <p14:creationId xmlns:p14="http://schemas.microsoft.com/office/powerpoint/2010/main" val="600278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0169"/>
            <a:ext cx="12192000" cy="502550"/>
          </a:xfrm>
          <a:prstGeom prst="rect">
            <a:avLst/>
          </a:prstGeom>
        </p:spPr>
        <p:txBody>
          <a:bodyPr vert="horz" lIns="91440" tIns="45720" rIns="91440" bIns="45720" rtlCol="0" anchor="ctr">
            <a:noAutofit/>
          </a:bodyPr>
          <a:lstStyle/>
          <a:p>
            <a:r>
              <a:rPr lang="en-US" noProof="0" dirty="0"/>
              <a:t>Click to edit Master title style</a:t>
            </a:r>
          </a:p>
        </p:txBody>
      </p:sp>
      <p:sp>
        <p:nvSpPr>
          <p:cNvPr id="3" name="Text Placeholder 2"/>
          <p:cNvSpPr>
            <a:spLocks noGrp="1"/>
          </p:cNvSpPr>
          <p:nvPr>
            <p:ph type="body" idx="1"/>
          </p:nvPr>
        </p:nvSpPr>
        <p:spPr>
          <a:xfrm>
            <a:off x="692191" y="797888"/>
            <a:ext cx="3242679" cy="4525963"/>
          </a:xfrm>
          <a:prstGeom prst="rect">
            <a:avLst/>
          </a:prstGeom>
        </p:spPr>
        <p:txBody>
          <a:bodyPr vert="horz" lIns="91440" tIns="45720" rIns="91440" bIns="45720" rtlCol="0">
            <a:normAutofit/>
          </a:bodyPr>
          <a:lstStyle/>
          <a:p>
            <a:pPr lvl="0"/>
            <a:r>
              <a:rPr lang="en-US" noProof="0" dirty="0"/>
              <a:t>Click to edit Master text styles</a:t>
            </a:r>
          </a:p>
          <a:p>
            <a:pPr lvl="0"/>
            <a:endParaRPr lang="en-US" noProof="0" dirty="0"/>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9" name="Gerade Verbindung 26"/>
          <p:cNvCxnSpPr/>
          <p:nvPr userDrawn="1"/>
        </p:nvCxnSpPr>
        <p:spPr>
          <a:xfrm>
            <a:off x="144000" y="590550"/>
            <a:ext cx="1188000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Gerade Verbindung 7"/>
          <p:cNvCxnSpPr/>
          <p:nvPr userDrawn="1"/>
        </p:nvCxnSpPr>
        <p:spPr>
          <a:xfrm flipV="1">
            <a:off x="144000" y="6462000"/>
            <a:ext cx="11880000" cy="0"/>
          </a:xfrm>
          <a:prstGeom prst="line">
            <a:avLst/>
          </a:prstGeom>
          <a:ln>
            <a:solidFill>
              <a:srgbClr val="007018"/>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48950" y="6564428"/>
            <a:ext cx="1272666" cy="152399"/>
          </a:xfrm>
          <a:prstGeom prst="rect">
            <a:avLst/>
          </a:prstGeom>
        </p:spPr>
      </p:pic>
      <p:sp>
        <p:nvSpPr>
          <p:cNvPr id="4" name="Datumsplatzhalter 3"/>
          <p:cNvSpPr>
            <a:spLocks noGrp="1"/>
          </p:cNvSpPr>
          <p:nvPr>
            <p:ph type="dt" sz="half" idx="2"/>
          </p:nvPr>
        </p:nvSpPr>
        <p:spPr>
          <a:xfrm>
            <a:off x="973897" y="6506988"/>
            <a:ext cx="2743200" cy="214487"/>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D3B24BD-E62E-43E4-AC61-118463EB1FA5}" type="datetime4">
              <a:rPr lang="en-US" smtClean="0"/>
              <a:pPr/>
              <a:t>May 4, 2021</a:t>
            </a:fld>
            <a:endParaRPr lang="en-US"/>
          </a:p>
        </p:txBody>
      </p:sp>
      <p:sp>
        <p:nvSpPr>
          <p:cNvPr id="5" name="Fußzeilenplatzhalter 4"/>
          <p:cNvSpPr>
            <a:spLocks noGrp="1"/>
          </p:cNvSpPr>
          <p:nvPr>
            <p:ph type="ftr" sz="quarter" idx="3"/>
          </p:nvPr>
        </p:nvSpPr>
        <p:spPr>
          <a:xfrm>
            <a:off x="3725942" y="6506988"/>
            <a:ext cx="4114800" cy="214487"/>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r>
              <a:rPr lang="en-US"/>
              <a:t>Sales Presentation</a:t>
            </a:r>
          </a:p>
        </p:txBody>
      </p:sp>
      <p:sp>
        <p:nvSpPr>
          <p:cNvPr id="6" name="Foliennummernplatzhalter 5"/>
          <p:cNvSpPr>
            <a:spLocks noGrp="1"/>
          </p:cNvSpPr>
          <p:nvPr>
            <p:ph type="sldNum" sz="quarter" idx="4"/>
          </p:nvPr>
        </p:nvSpPr>
        <p:spPr>
          <a:xfrm>
            <a:off x="150884" y="6506988"/>
            <a:ext cx="810711" cy="214487"/>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E55C4FCD-3376-4DC5-8C3B-80D922D799E5}" type="slidenum">
              <a:rPr lang="en-US" smtClean="0"/>
              <a:pPr/>
              <a:t>‹#›</a:t>
            </a:fld>
            <a:endParaRPr lang="en-US"/>
          </a:p>
        </p:txBody>
      </p:sp>
    </p:spTree>
    <p:extLst>
      <p:ext uri="{BB962C8B-B14F-4D97-AF65-F5344CB8AC3E}">
        <p14:creationId xmlns:p14="http://schemas.microsoft.com/office/powerpoint/2010/main" val="1019686546"/>
      </p:ext>
    </p:extLst>
  </p:cSld>
  <p:clrMap bg1="lt1" tx1="dk1" bg2="lt2" tx2="dk2" accent1="accent1" accent2="accent2" accent3="accent3" accent4="accent4" accent5="accent5" accent6="accent6" hlink="hlink" folHlink="folHlink"/>
  <p:sldLayoutIdLst>
    <p:sldLayoutId id="2147483661" r:id="rId1"/>
    <p:sldLayoutId id="2147483666" r:id="rId2"/>
  </p:sldLayoutIdLst>
  <p:hf hdr="0"/>
  <p:txStyles>
    <p:titleStyle>
      <a:lvl1pPr marL="144000" algn="l" defTabSz="914400" rtl="0" eaLnBrk="1" latinLnBrk="0" hangingPunct="1">
        <a:spcBef>
          <a:spcPct val="0"/>
        </a:spcBef>
        <a:buNone/>
        <a:tabLst>
          <a:tab pos="11839575" algn="r"/>
        </a:tabLst>
        <a:defRPr sz="2800" kern="1200" baseline="0">
          <a:solidFill>
            <a:srgbClr val="00800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ClrTx/>
        <a:buSzPct val="110000"/>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SzPct val="110000"/>
        <a:buFont typeface="Arial" panose="020B0604020202020204" pitchFamily="34" charset="0"/>
        <a:buChar char="●"/>
        <a:defRPr sz="2400" kern="1200">
          <a:solidFill>
            <a:schemeClr val="tx1"/>
          </a:solidFill>
          <a:latin typeface="+mn-lt"/>
          <a:ea typeface="+mn-ea"/>
          <a:cs typeface="+mn-cs"/>
        </a:defRPr>
      </a:lvl2pPr>
      <a:lvl3pPr marL="1073150" indent="-176213"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522413" indent="-1778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B104638-E662-4BCC-B2DA-BE40774F6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0" y="3211000"/>
            <a:ext cx="12192000" cy="589104"/>
          </a:xfrm>
        </p:spPr>
        <p:txBody>
          <a:bodyPr/>
          <a:lstStyle/>
          <a:p>
            <a:pPr>
              <a:tabLst>
                <a:tab pos="11839575" algn="r"/>
              </a:tabLst>
            </a:pPr>
            <a:r>
              <a:rPr lang="en-US" b="1" dirty="0" err="1">
                <a:solidFill>
                  <a:schemeClr val="bg1"/>
                </a:solidFill>
              </a:rPr>
              <a:t>SecuriSens</a:t>
            </a:r>
            <a:r>
              <a:rPr lang="en-US" b="1" dirty="0">
                <a:solidFill>
                  <a:schemeClr val="bg1"/>
                </a:solidFill>
              </a:rPr>
              <a:t> LIST &amp; d-LIST</a:t>
            </a:r>
          </a:p>
        </p:txBody>
      </p:sp>
      <p:sp>
        <p:nvSpPr>
          <p:cNvPr id="4" name="Untertitel 3"/>
          <p:cNvSpPr>
            <a:spLocks noGrp="1"/>
          </p:cNvSpPr>
          <p:nvPr>
            <p:ph type="subTitle" idx="1"/>
          </p:nvPr>
        </p:nvSpPr>
        <p:spPr>
          <a:xfrm>
            <a:off x="533586" y="4197790"/>
            <a:ext cx="4907658" cy="1752600"/>
          </a:xfrm>
        </p:spPr>
        <p:txBody>
          <a:bodyPr>
            <a:normAutofit/>
          </a:bodyPr>
          <a:lstStyle/>
          <a:p>
            <a:r>
              <a:rPr lang="en-US" dirty="0">
                <a:solidFill>
                  <a:schemeClr val="bg1"/>
                </a:solidFill>
              </a:rPr>
              <a:t>Sales Presentation</a:t>
            </a:r>
          </a:p>
          <a:p>
            <a:pPr>
              <a:tabLst>
                <a:tab pos="985838" algn="l"/>
              </a:tabLst>
            </a:pPr>
            <a:r>
              <a:rPr lang="en-US" sz="1800" dirty="0">
                <a:solidFill>
                  <a:schemeClr val="bg1"/>
                </a:solidFill>
              </a:rPr>
              <a:t>Release:	(06)</a:t>
            </a:r>
          </a:p>
        </p:txBody>
      </p:sp>
      <p:pic>
        <p:nvPicPr>
          <p:cNvPr id="6" name="Picture 25" descr="TON_e"/>
          <p:cNvPicPr>
            <a:picLocks noChangeAspect="1" noChangeArrowheads="1"/>
          </p:cNvPicPr>
          <p:nvPr/>
        </p:nvPicPr>
        <p:blipFill>
          <a:blip r:embed="rId4" cstate="print"/>
          <a:srcRect/>
          <a:stretch>
            <a:fillRect/>
          </a:stretch>
        </p:blipFill>
        <p:spPr bwMode="auto">
          <a:xfrm>
            <a:off x="8677413" y="5754468"/>
            <a:ext cx="2836800" cy="631745"/>
          </a:xfrm>
          <a:prstGeom prst="rect">
            <a:avLst/>
          </a:prstGeom>
          <a:noFill/>
          <a:ln w="9525">
            <a:noFill/>
            <a:miter lim="800000"/>
            <a:headEnd/>
            <a:tailEnd/>
          </a:ln>
        </p:spPr>
      </p:pic>
    </p:spTree>
    <p:extLst>
      <p:ext uri="{BB962C8B-B14F-4D97-AF65-F5344CB8AC3E}">
        <p14:creationId xmlns:p14="http://schemas.microsoft.com/office/powerpoint/2010/main" val="11361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9BB8098-B1E5-4374-BE60-B731D0263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Monitoring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10</a:t>
            </a:fld>
            <a:endParaRPr lang="en-US"/>
          </a:p>
        </p:txBody>
      </p:sp>
    </p:spTree>
    <p:extLst>
      <p:ext uri="{BB962C8B-B14F-4D97-AF65-F5344CB8AC3E}">
        <p14:creationId xmlns:p14="http://schemas.microsoft.com/office/powerpoint/2010/main" val="86825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085581FF-6E28-4C61-93BB-65A27B07E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Point Accuracy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11</a:t>
            </a:fld>
            <a:endParaRPr lang="en-US"/>
          </a:p>
        </p:txBody>
      </p:sp>
      <p:sp>
        <p:nvSpPr>
          <p:cNvPr id="14" name="Rectangle 8">
            <a:extLst>
              <a:ext uri="{FF2B5EF4-FFF2-40B4-BE49-F238E27FC236}">
                <a16:creationId xmlns:a16="http://schemas.microsoft.com/office/drawing/2014/main" id="{6E781842-9AAC-4BFF-B6DE-170B20490F2E}"/>
              </a:ext>
            </a:extLst>
          </p:cNvPr>
          <p:cNvSpPr>
            <a:spLocks noChangeArrowheads="1"/>
          </p:cNvSpPr>
          <p:nvPr/>
        </p:nvSpPr>
        <p:spPr bwMode="auto">
          <a:xfrm>
            <a:off x="934133" y="796182"/>
            <a:ext cx="3157643" cy="559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400" b="1" dirty="0">
                <a:solidFill>
                  <a:schemeClr val="bg1"/>
                </a:solidFill>
                <a:latin typeface="Arial" panose="020B0604020202020204" pitchFamily="34" charset="0"/>
                <a:cs typeface="Arial" panose="020B0604020202020204" pitchFamily="34" charset="0"/>
              </a:rPr>
              <a:t>Reliable, accurate and stable</a:t>
            </a:r>
          </a:p>
          <a:p>
            <a:pPr marL="0" lvl="1">
              <a:spcAft>
                <a:spcPts val="500"/>
              </a:spcAft>
              <a:buClr>
                <a:schemeClr val="tx1">
                  <a:lumMod val="65000"/>
                  <a:lumOff val="35000"/>
                </a:schemeClr>
              </a:buClr>
              <a:buSzPct val="120000"/>
            </a:pPr>
            <a:endParaRPr lang="en-US" sz="2400" b="1" dirty="0">
              <a:latin typeface="Arial" panose="020B0604020202020204" pitchFamily="34" charset="0"/>
              <a:cs typeface="Arial" panose="020B0604020202020204" pitchFamily="34" charset="0"/>
            </a:endParaRPr>
          </a:p>
          <a:p>
            <a:pPr marL="0" lvl="1">
              <a:spcAft>
                <a:spcPts val="500"/>
              </a:spcAft>
              <a:buClr>
                <a:schemeClr val="tx1">
                  <a:lumMod val="65000"/>
                  <a:lumOff val="35000"/>
                </a:schemeClr>
              </a:buClr>
              <a:buSzPct val="120000"/>
            </a:pPr>
            <a:endParaRPr lang="en-US" sz="2400" b="1" dirty="0">
              <a:latin typeface="Arial" panose="020B0604020202020204" pitchFamily="34" charset="0"/>
              <a:cs typeface="Arial" panose="020B0604020202020204" pitchFamily="34" charset="0"/>
            </a:endParaRPr>
          </a:p>
          <a:p>
            <a:pPr marL="0" lvl="1">
              <a:spcAft>
                <a:spcPts val="500"/>
              </a:spcAft>
              <a:buClr>
                <a:schemeClr val="tx1">
                  <a:lumMod val="65000"/>
                  <a:lumOff val="35000"/>
                </a:schemeClr>
              </a:buClr>
              <a:buSzPct val="120000"/>
            </a:pPr>
            <a:endParaRPr lang="en-US" sz="2400" b="1" dirty="0">
              <a:latin typeface="Arial" panose="020B0604020202020204" pitchFamily="34" charset="0"/>
              <a:cs typeface="Arial" panose="020B0604020202020204" pitchFamily="34" charset="0"/>
            </a:endParaRPr>
          </a:p>
          <a:p>
            <a:pPr marL="0" lvl="1">
              <a:spcAft>
                <a:spcPts val="500"/>
              </a:spcAft>
              <a:buClr>
                <a:schemeClr val="tx1">
                  <a:lumMod val="65000"/>
                  <a:lumOff val="35000"/>
                </a:schemeClr>
              </a:buClr>
              <a:buSzPct val="120000"/>
            </a:pPr>
            <a:endParaRPr lang="en-US" sz="2400" b="1" dirty="0">
              <a:latin typeface="Arial" panose="020B0604020202020204" pitchFamily="34" charset="0"/>
              <a:cs typeface="Arial" panose="020B0604020202020204" pitchFamily="34" charset="0"/>
            </a:endParaRPr>
          </a:p>
          <a:p>
            <a:pPr marL="0" lvl="1">
              <a:spcAft>
                <a:spcPts val="500"/>
              </a:spcAft>
              <a:buClr>
                <a:schemeClr val="tx1">
                  <a:lumMod val="65000"/>
                  <a:lumOff val="35000"/>
                </a:schemeClr>
              </a:buClr>
              <a:buSzPct val="120000"/>
            </a:pPr>
            <a:endParaRPr lang="en-US" sz="2400" b="1" dirty="0">
              <a:latin typeface="Arial" panose="020B0604020202020204" pitchFamily="34" charset="0"/>
              <a:cs typeface="Arial" panose="020B0604020202020204" pitchFamily="34" charset="0"/>
            </a:endParaRPr>
          </a:p>
          <a:p>
            <a:pPr marL="0" lvl="1">
              <a:spcAft>
                <a:spcPts val="500"/>
              </a:spcAft>
              <a:buClr>
                <a:schemeClr val="tx1">
                  <a:lumMod val="65000"/>
                  <a:lumOff val="35000"/>
                </a:schemeClr>
              </a:buClr>
              <a:buSzPct val="120000"/>
            </a:pPr>
            <a:endParaRPr lang="en-US" sz="2400" b="1" dirty="0">
              <a:latin typeface="Arial" panose="020B0604020202020204" pitchFamily="34" charset="0"/>
              <a:cs typeface="Arial" panose="020B0604020202020204" pitchFamily="34" charset="0"/>
            </a:endParaRPr>
          </a:p>
          <a:p>
            <a:pPr marL="0" lvl="1">
              <a:spcAft>
                <a:spcPts val="500"/>
              </a:spcAft>
              <a:buClr>
                <a:schemeClr val="tx1">
                  <a:lumMod val="65000"/>
                  <a:lumOff val="35000"/>
                </a:schemeClr>
              </a:buClr>
              <a:buSzPct val="120000"/>
            </a:pPr>
            <a:endParaRPr lang="en-US" sz="2400" b="1" dirty="0">
              <a:latin typeface="Arial" panose="020B0604020202020204" pitchFamily="34" charset="0"/>
              <a:cs typeface="Arial" panose="020B0604020202020204" pitchFamily="34" charset="0"/>
            </a:endParaRPr>
          </a:p>
          <a:p>
            <a:pPr marL="268288" lvl="2" indent="-268288">
              <a:spcAft>
                <a:spcPts val="500"/>
              </a:spcAft>
              <a:buSzPct val="120000"/>
              <a:buFont typeface="Arial" panose="020B0604020202020204" pitchFamily="34" charset="0"/>
              <a:buChar char="■"/>
            </a:pPr>
            <a:r>
              <a:rPr lang="en-US" b="1" dirty="0">
                <a:latin typeface="Arial" panose="020B0604020202020204" pitchFamily="34" charset="0"/>
                <a:cs typeface="Arial" panose="020B0604020202020204" pitchFamily="34" charset="0"/>
              </a:rPr>
              <a:t>IR sensitive sensors</a:t>
            </a:r>
          </a:p>
          <a:p>
            <a:pPr marL="268288" lvl="2" indent="-268288">
              <a:spcAft>
                <a:spcPts val="500"/>
              </a:spcAft>
              <a:buSzPct val="120000"/>
              <a:buFont typeface="Arial" panose="020B0604020202020204" pitchFamily="34" charset="0"/>
              <a:buChar char="■"/>
            </a:pPr>
            <a:r>
              <a:rPr lang="en-US" b="1" dirty="0">
                <a:latin typeface="Arial" panose="020B0604020202020204" pitchFamily="34" charset="0"/>
                <a:cs typeface="Arial" panose="020B0604020202020204" pitchFamily="34" charset="0"/>
              </a:rPr>
              <a:t>Clear sensor position</a:t>
            </a:r>
          </a:p>
          <a:p>
            <a:pPr marL="268288" lvl="2" indent="-268288">
              <a:spcAft>
                <a:spcPts val="500"/>
              </a:spcAft>
              <a:buSzPct val="120000"/>
              <a:buFont typeface="Arial" panose="020B0604020202020204" pitchFamily="34" charset="0"/>
              <a:buChar char="■"/>
            </a:pPr>
            <a:r>
              <a:rPr lang="en-US" b="1" dirty="0">
                <a:latin typeface="Arial" panose="020B0604020202020204" pitchFamily="34" charset="0"/>
                <a:cs typeface="Arial" panose="020B0604020202020204" pitchFamily="34" charset="0"/>
              </a:rPr>
              <a:t>No drift  no re-calibration</a:t>
            </a:r>
          </a:p>
          <a:p>
            <a:pPr marL="268288" lvl="2" indent="-268288">
              <a:spcAft>
                <a:spcPts val="500"/>
              </a:spcAft>
              <a:buSzPct val="120000"/>
              <a:buFont typeface="Arial" panose="020B0604020202020204" pitchFamily="34" charset="0"/>
              <a:buChar char="■"/>
            </a:pPr>
            <a:r>
              <a:rPr lang="en-US" b="1" dirty="0">
                <a:latin typeface="Arial" panose="020B0604020202020204" pitchFamily="34" charset="0"/>
                <a:cs typeface="Arial" panose="020B0604020202020204" pitchFamily="34" charset="0"/>
              </a:rPr>
              <a:t>Measurement Res. 0.1C</a:t>
            </a:r>
          </a:p>
        </p:txBody>
      </p:sp>
      <p:sp>
        <p:nvSpPr>
          <p:cNvPr id="13" name="Textfeld 12">
            <a:extLst>
              <a:ext uri="{FF2B5EF4-FFF2-40B4-BE49-F238E27FC236}">
                <a16:creationId xmlns:a16="http://schemas.microsoft.com/office/drawing/2014/main" id="{CAF194A1-1EDA-4DFD-89DE-8F6931B0444F}"/>
              </a:ext>
            </a:extLst>
          </p:cNvPr>
          <p:cNvSpPr txBox="1"/>
          <p:nvPr/>
        </p:nvSpPr>
        <p:spPr>
          <a:xfrm>
            <a:off x="2954969" y="4045598"/>
            <a:ext cx="1426257" cy="430887"/>
          </a:xfrm>
          <a:prstGeom prst="rect">
            <a:avLst/>
          </a:prstGeom>
          <a:noFill/>
        </p:spPr>
        <p:txBody>
          <a:bodyPr wrap="square" rtlCol="0">
            <a:spAutoFit/>
          </a:bodyPr>
          <a:lstStyle/>
          <a:p>
            <a:r>
              <a:rPr lang="en-US" sz="1100" i="1" dirty="0"/>
              <a:t>THERMOGRAPHIC IMAGE</a:t>
            </a:r>
          </a:p>
        </p:txBody>
      </p:sp>
    </p:spTree>
    <p:extLst>
      <p:ext uri="{BB962C8B-B14F-4D97-AF65-F5344CB8AC3E}">
        <p14:creationId xmlns:p14="http://schemas.microsoft.com/office/powerpoint/2010/main" val="123393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B7867951-C09A-4474-8B19-630ECAE64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Accurate Zoning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12</a:t>
            </a:fld>
            <a:endParaRPr lang="en-US"/>
          </a:p>
        </p:txBody>
      </p:sp>
      <p:sp>
        <p:nvSpPr>
          <p:cNvPr id="3" name="Textfeld 2">
            <a:extLst>
              <a:ext uri="{FF2B5EF4-FFF2-40B4-BE49-F238E27FC236}">
                <a16:creationId xmlns:a16="http://schemas.microsoft.com/office/drawing/2014/main" id="{05153D14-3464-46EA-9678-B9A8DC1E760E}"/>
              </a:ext>
            </a:extLst>
          </p:cNvPr>
          <p:cNvSpPr txBox="1"/>
          <p:nvPr/>
        </p:nvSpPr>
        <p:spPr>
          <a:xfrm>
            <a:off x="144000" y="1335399"/>
            <a:ext cx="11880000" cy="307777"/>
          </a:xfrm>
          <a:prstGeom prst="rect">
            <a:avLst/>
          </a:prstGeom>
          <a:noFill/>
        </p:spPr>
        <p:txBody>
          <a:bodyPr wrap="square" rtlCol="0">
            <a:spAutoFit/>
          </a:bodyPr>
          <a:lstStyle/>
          <a:p>
            <a:r>
              <a:rPr lang="de-CH" sz="1400" dirty="0">
                <a:solidFill>
                  <a:schemeClr val="bg1"/>
                </a:solidFill>
                <a:latin typeface="Arial" panose="020B0604020202020204" pitchFamily="34" charset="0"/>
                <a:cs typeface="Arial" panose="020B0604020202020204" pitchFamily="34" charset="0"/>
              </a:rPr>
              <a:t>Sensor 1         2                 3                 4                 5                 6                 7                8                 9                10               11               12               13</a:t>
            </a:r>
          </a:p>
        </p:txBody>
      </p:sp>
      <p:sp>
        <p:nvSpPr>
          <p:cNvPr id="24" name="Textfeld 23">
            <a:extLst>
              <a:ext uri="{FF2B5EF4-FFF2-40B4-BE49-F238E27FC236}">
                <a16:creationId xmlns:a16="http://schemas.microsoft.com/office/drawing/2014/main" id="{2D82DDD3-AC20-4177-9B55-CF6AFAE04DE2}"/>
              </a:ext>
            </a:extLst>
          </p:cNvPr>
          <p:cNvSpPr txBox="1"/>
          <p:nvPr/>
        </p:nvSpPr>
        <p:spPr>
          <a:xfrm>
            <a:off x="2036170" y="3314145"/>
            <a:ext cx="791306" cy="276999"/>
          </a:xfrm>
          <a:prstGeom prst="rect">
            <a:avLst/>
          </a:prstGeom>
          <a:noFill/>
        </p:spPr>
        <p:txBody>
          <a:bodyPr wrap="none" rtlCol="0">
            <a:spAutoFit/>
          </a:bodyPr>
          <a:lstStyle/>
          <a:p>
            <a:pPr algn="ctr"/>
            <a:r>
              <a:rPr lang="en-US" sz="1200" i="1" dirty="0">
                <a:latin typeface="Arial" panose="020B0604020202020204" pitchFamily="34" charset="0"/>
                <a:cs typeface="Arial" panose="020B0604020202020204" pitchFamily="34" charset="0"/>
              </a:rPr>
              <a:t>VALVE 1</a:t>
            </a:r>
          </a:p>
        </p:txBody>
      </p:sp>
      <p:sp>
        <p:nvSpPr>
          <p:cNvPr id="26" name="Textfeld 25">
            <a:extLst>
              <a:ext uri="{FF2B5EF4-FFF2-40B4-BE49-F238E27FC236}">
                <a16:creationId xmlns:a16="http://schemas.microsoft.com/office/drawing/2014/main" id="{3F009111-03E8-4293-A45B-EE7099738828}"/>
              </a:ext>
            </a:extLst>
          </p:cNvPr>
          <p:cNvSpPr txBox="1"/>
          <p:nvPr/>
        </p:nvSpPr>
        <p:spPr>
          <a:xfrm>
            <a:off x="6800038" y="3314145"/>
            <a:ext cx="791307" cy="276999"/>
          </a:xfrm>
          <a:prstGeom prst="rect">
            <a:avLst/>
          </a:prstGeom>
          <a:noFill/>
        </p:spPr>
        <p:txBody>
          <a:bodyPr wrap="none" rtlCol="0">
            <a:spAutoFit/>
          </a:bodyPr>
          <a:lstStyle/>
          <a:p>
            <a:pPr algn="ctr"/>
            <a:r>
              <a:rPr lang="en-US" sz="1200" i="1" dirty="0">
                <a:latin typeface="Arial" panose="020B0604020202020204" pitchFamily="34" charset="0"/>
                <a:cs typeface="Arial" panose="020B0604020202020204" pitchFamily="34" charset="0"/>
              </a:rPr>
              <a:t>VALVE 2</a:t>
            </a:r>
          </a:p>
        </p:txBody>
      </p:sp>
      <p:sp>
        <p:nvSpPr>
          <p:cNvPr id="27" name="Textfeld 26">
            <a:extLst>
              <a:ext uri="{FF2B5EF4-FFF2-40B4-BE49-F238E27FC236}">
                <a16:creationId xmlns:a16="http://schemas.microsoft.com/office/drawing/2014/main" id="{DB77DF8A-7EC3-4CDF-B641-D3D6930382B8}"/>
              </a:ext>
            </a:extLst>
          </p:cNvPr>
          <p:cNvSpPr txBox="1"/>
          <p:nvPr/>
        </p:nvSpPr>
        <p:spPr>
          <a:xfrm>
            <a:off x="10944589" y="3314146"/>
            <a:ext cx="791307" cy="276999"/>
          </a:xfrm>
          <a:prstGeom prst="rect">
            <a:avLst/>
          </a:prstGeom>
          <a:noFill/>
        </p:spPr>
        <p:txBody>
          <a:bodyPr wrap="none" rtlCol="0">
            <a:spAutoFit/>
          </a:bodyPr>
          <a:lstStyle/>
          <a:p>
            <a:pPr algn="ctr"/>
            <a:r>
              <a:rPr lang="en-US" sz="1200" i="1" dirty="0">
                <a:latin typeface="Arial" panose="020B0604020202020204" pitchFamily="34" charset="0"/>
                <a:cs typeface="Arial" panose="020B0604020202020204" pitchFamily="34" charset="0"/>
              </a:rPr>
              <a:t>VALVE 3</a:t>
            </a:r>
          </a:p>
        </p:txBody>
      </p:sp>
      <p:sp>
        <p:nvSpPr>
          <p:cNvPr id="19" name="Geschweifte Klammer rechts 18">
            <a:extLst>
              <a:ext uri="{FF2B5EF4-FFF2-40B4-BE49-F238E27FC236}">
                <a16:creationId xmlns:a16="http://schemas.microsoft.com/office/drawing/2014/main" id="{D766CE77-A988-4384-B003-7140C29B2F38}"/>
              </a:ext>
            </a:extLst>
          </p:cNvPr>
          <p:cNvSpPr/>
          <p:nvPr/>
        </p:nvSpPr>
        <p:spPr>
          <a:xfrm rot="5400000">
            <a:off x="1702118" y="616674"/>
            <a:ext cx="378354" cy="3124748"/>
          </a:xfrm>
          <a:prstGeom prst="righ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solidFill>
                <a:schemeClr val="bg1"/>
              </a:solidFill>
            </a:endParaRPr>
          </a:p>
        </p:txBody>
      </p:sp>
      <p:sp>
        <p:nvSpPr>
          <p:cNvPr id="20" name="Geschweifte Klammer rechts 19">
            <a:extLst>
              <a:ext uri="{FF2B5EF4-FFF2-40B4-BE49-F238E27FC236}">
                <a16:creationId xmlns:a16="http://schemas.microsoft.com/office/drawing/2014/main" id="{7F624940-5C02-4D1F-9AD8-456174001BDC}"/>
              </a:ext>
            </a:extLst>
          </p:cNvPr>
          <p:cNvSpPr/>
          <p:nvPr/>
        </p:nvSpPr>
        <p:spPr>
          <a:xfrm rot="5400000">
            <a:off x="6353609" y="-343225"/>
            <a:ext cx="378350" cy="5044549"/>
          </a:xfrm>
          <a:prstGeom prst="righ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solidFill>
                <a:schemeClr val="bg1"/>
              </a:solidFill>
            </a:endParaRPr>
          </a:p>
        </p:txBody>
      </p:sp>
      <p:sp>
        <p:nvSpPr>
          <p:cNvPr id="21" name="Geschweifte Klammer rechts 20">
            <a:extLst>
              <a:ext uri="{FF2B5EF4-FFF2-40B4-BE49-F238E27FC236}">
                <a16:creationId xmlns:a16="http://schemas.microsoft.com/office/drawing/2014/main" id="{C9F5F7DC-4207-42D2-A612-1EE346C146E0}"/>
              </a:ext>
            </a:extLst>
          </p:cNvPr>
          <p:cNvSpPr/>
          <p:nvPr/>
        </p:nvSpPr>
        <p:spPr>
          <a:xfrm rot="5400000">
            <a:off x="10557216" y="1044819"/>
            <a:ext cx="378354" cy="2268458"/>
          </a:xfrm>
          <a:prstGeom prst="righ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solidFill>
                <a:schemeClr val="bg1"/>
              </a:solidFill>
            </a:endParaRPr>
          </a:p>
        </p:txBody>
      </p:sp>
      <p:sp>
        <p:nvSpPr>
          <p:cNvPr id="22" name="Textfeld 21">
            <a:extLst>
              <a:ext uri="{FF2B5EF4-FFF2-40B4-BE49-F238E27FC236}">
                <a16:creationId xmlns:a16="http://schemas.microsoft.com/office/drawing/2014/main" id="{B11BE830-4327-409A-9568-2964D25C92E7}"/>
              </a:ext>
            </a:extLst>
          </p:cNvPr>
          <p:cNvSpPr txBox="1"/>
          <p:nvPr/>
        </p:nvSpPr>
        <p:spPr>
          <a:xfrm>
            <a:off x="1595613" y="1860326"/>
            <a:ext cx="675826" cy="307777"/>
          </a:xfrm>
          <a:prstGeom prst="rect">
            <a:avLst/>
          </a:prstGeom>
          <a:noFill/>
        </p:spPr>
        <p:txBody>
          <a:bodyPr wrap="none" rtlCol="0">
            <a:spAutoFit/>
          </a:bodyPr>
          <a:lstStyle/>
          <a:p>
            <a:pPr algn="ctr"/>
            <a:r>
              <a:rPr lang="en-US" sz="1400" dirty="0">
                <a:solidFill>
                  <a:schemeClr val="bg1"/>
                </a:solidFill>
              </a:rPr>
              <a:t>Zone 1</a:t>
            </a:r>
          </a:p>
        </p:txBody>
      </p:sp>
      <p:sp>
        <p:nvSpPr>
          <p:cNvPr id="23" name="Textfeld 22">
            <a:extLst>
              <a:ext uri="{FF2B5EF4-FFF2-40B4-BE49-F238E27FC236}">
                <a16:creationId xmlns:a16="http://schemas.microsoft.com/office/drawing/2014/main" id="{3F192F2D-F64D-4DA3-8378-E445F1A0CF66}"/>
              </a:ext>
            </a:extLst>
          </p:cNvPr>
          <p:cNvSpPr txBox="1"/>
          <p:nvPr/>
        </p:nvSpPr>
        <p:spPr>
          <a:xfrm>
            <a:off x="6204866" y="1855239"/>
            <a:ext cx="675826" cy="307777"/>
          </a:xfrm>
          <a:prstGeom prst="rect">
            <a:avLst/>
          </a:prstGeom>
          <a:noFill/>
        </p:spPr>
        <p:txBody>
          <a:bodyPr wrap="none" rtlCol="0">
            <a:spAutoFit/>
          </a:bodyPr>
          <a:lstStyle/>
          <a:p>
            <a:pPr algn="ctr"/>
            <a:r>
              <a:rPr lang="en-US" sz="1400" dirty="0">
                <a:solidFill>
                  <a:schemeClr val="bg1"/>
                </a:solidFill>
              </a:rPr>
              <a:t>Zone 2</a:t>
            </a:r>
          </a:p>
        </p:txBody>
      </p:sp>
      <p:sp>
        <p:nvSpPr>
          <p:cNvPr id="25" name="Textfeld 24">
            <a:extLst>
              <a:ext uri="{FF2B5EF4-FFF2-40B4-BE49-F238E27FC236}">
                <a16:creationId xmlns:a16="http://schemas.microsoft.com/office/drawing/2014/main" id="{5AC442D4-137D-44A9-8876-F521F3E7E276}"/>
              </a:ext>
            </a:extLst>
          </p:cNvPr>
          <p:cNvSpPr txBox="1"/>
          <p:nvPr/>
        </p:nvSpPr>
        <p:spPr>
          <a:xfrm>
            <a:off x="10408479" y="1855239"/>
            <a:ext cx="675826" cy="307777"/>
          </a:xfrm>
          <a:prstGeom prst="rect">
            <a:avLst/>
          </a:prstGeom>
          <a:noFill/>
        </p:spPr>
        <p:txBody>
          <a:bodyPr wrap="none" rtlCol="0">
            <a:spAutoFit/>
          </a:bodyPr>
          <a:lstStyle/>
          <a:p>
            <a:pPr algn="ctr"/>
            <a:r>
              <a:rPr lang="en-US" sz="1400" dirty="0">
                <a:solidFill>
                  <a:schemeClr val="bg1"/>
                </a:solidFill>
              </a:rPr>
              <a:t>Zone 3</a:t>
            </a:r>
          </a:p>
        </p:txBody>
      </p:sp>
    </p:spTree>
    <p:extLst>
      <p:ext uri="{BB962C8B-B14F-4D97-AF65-F5344CB8AC3E}">
        <p14:creationId xmlns:p14="http://schemas.microsoft.com/office/powerpoint/2010/main" val="1351819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a:extLst>
              <a:ext uri="{FF2B5EF4-FFF2-40B4-BE49-F238E27FC236}">
                <a16:creationId xmlns:a16="http://schemas.microsoft.com/office/drawing/2014/main" id="{2F1A9C6D-F62D-4D4F-9AA4-9E978AA73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Zone Stability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13</a:t>
            </a:fld>
            <a:endParaRPr lang="en-US"/>
          </a:p>
        </p:txBody>
      </p:sp>
      <p:sp>
        <p:nvSpPr>
          <p:cNvPr id="3" name="Textfeld 2">
            <a:extLst>
              <a:ext uri="{FF2B5EF4-FFF2-40B4-BE49-F238E27FC236}">
                <a16:creationId xmlns:a16="http://schemas.microsoft.com/office/drawing/2014/main" id="{05153D14-3464-46EA-9678-B9A8DC1E760E}"/>
              </a:ext>
            </a:extLst>
          </p:cNvPr>
          <p:cNvSpPr txBox="1"/>
          <p:nvPr/>
        </p:nvSpPr>
        <p:spPr>
          <a:xfrm>
            <a:off x="5281747" y="755516"/>
            <a:ext cx="2737198" cy="523220"/>
          </a:xfrm>
          <a:prstGeom prst="rect">
            <a:avLst/>
          </a:prstGeom>
          <a:noFill/>
        </p:spPr>
        <p:txBody>
          <a:bodyPr wrap="square" rtlCol="0">
            <a:spAutoFit/>
          </a:bodyPr>
          <a:lstStyle/>
          <a:p>
            <a:pPr>
              <a:tabLst>
                <a:tab pos="895350" algn="l"/>
              </a:tabLst>
            </a:pPr>
            <a:r>
              <a:rPr lang="en-US" sz="1400" dirty="0">
                <a:solidFill>
                  <a:srgbClr val="FFC000"/>
                </a:solidFill>
                <a:latin typeface="Arial" panose="020B0604020202020204" pitchFamily="34" charset="0"/>
                <a:cs typeface="Arial" panose="020B0604020202020204" pitchFamily="34" charset="0"/>
              </a:rPr>
              <a:t>Fiberoptic:	Drift Buffer required</a:t>
            </a:r>
          </a:p>
          <a:p>
            <a:pPr>
              <a:tabLst>
                <a:tab pos="895350" algn="l"/>
              </a:tabLst>
            </a:pPr>
            <a:r>
              <a:rPr lang="en-US" sz="1400" dirty="0">
                <a:solidFill>
                  <a:srgbClr val="FFC000"/>
                </a:solidFill>
                <a:latin typeface="Arial" panose="020B0604020202020204" pitchFamily="34" charset="0"/>
                <a:cs typeface="Arial" panose="020B0604020202020204" pitchFamily="34" charset="0"/>
              </a:rPr>
              <a:t>	for reliable zoning</a:t>
            </a:r>
          </a:p>
        </p:txBody>
      </p:sp>
      <p:sp>
        <p:nvSpPr>
          <p:cNvPr id="24" name="Textfeld 23">
            <a:extLst>
              <a:ext uri="{FF2B5EF4-FFF2-40B4-BE49-F238E27FC236}">
                <a16:creationId xmlns:a16="http://schemas.microsoft.com/office/drawing/2014/main" id="{2D82DDD3-AC20-4177-9B55-CF6AFAE04DE2}"/>
              </a:ext>
            </a:extLst>
          </p:cNvPr>
          <p:cNvSpPr txBox="1"/>
          <p:nvPr/>
        </p:nvSpPr>
        <p:spPr>
          <a:xfrm>
            <a:off x="2036170" y="3314145"/>
            <a:ext cx="791306" cy="276999"/>
          </a:xfrm>
          <a:prstGeom prst="rect">
            <a:avLst/>
          </a:prstGeom>
          <a:noFill/>
        </p:spPr>
        <p:txBody>
          <a:bodyPr wrap="none" rtlCol="0">
            <a:spAutoFit/>
          </a:bodyPr>
          <a:lstStyle/>
          <a:p>
            <a:pPr algn="ctr"/>
            <a:r>
              <a:rPr lang="en-US" sz="1200" i="1" dirty="0">
                <a:latin typeface="Arial" panose="020B0604020202020204" pitchFamily="34" charset="0"/>
                <a:cs typeface="Arial" panose="020B0604020202020204" pitchFamily="34" charset="0"/>
              </a:rPr>
              <a:t>VALVE 1</a:t>
            </a:r>
          </a:p>
        </p:txBody>
      </p:sp>
      <p:sp>
        <p:nvSpPr>
          <p:cNvPr id="26" name="Textfeld 25">
            <a:extLst>
              <a:ext uri="{FF2B5EF4-FFF2-40B4-BE49-F238E27FC236}">
                <a16:creationId xmlns:a16="http://schemas.microsoft.com/office/drawing/2014/main" id="{3F009111-03E8-4293-A45B-EE7099738828}"/>
              </a:ext>
            </a:extLst>
          </p:cNvPr>
          <p:cNvSpPr txBox="1"/>
          <p:nvPr/>
        </p:nvSpPr>
        <p:spPr>
          <a:xfrm>
            <a:off x="6800038" y="3314145"/>
            <a:ext cx="791307" cy="276999"/>
          </a:xfrm>
          <a:prstGeom prst="rect">
            <a:avLst/>
          </a:prstGeom>
          <a:noFill/>
        </p:spPr>
        <p:txBody>
          <a:bodyPr wrap="none" rtlCol="0">
            <a:spAutoFit/>
          </a:bodyPr>
          <a:lstStyle/>
          <a:p>
            <a:pPr algn="ctr"/>
            <a:r>
              <a:rPr lang="en-US" sz="1200" i="1" dirty="0">
                <a:latin typeface="Arial" panose="020B0604020202020204" pitchFamily="34" charset="0"/>
                <a:cs typeface="Arial" panose="020B0604020202020204" pitchFamily="34" charset="0"/>
              </a:rPr>
              <a:t>VALVE 2</a:t>
            </a:r>
          </a:p>
        </p:txBody>
      </p:sp>
      <p:sp>
        <p:nvSpPr>
          <p:cNvPr id="27" name="Textfeld 26">
            <a:extLst>
              <a:ext uri="{FF2B5EF4-FFF2-40B4-BE49-F238E27FC236}">
                <a16:creationId xmlns:a16="http://schemas.microsoft.com/office/drawing/2014/main" id="{DB77DF8A-7EC3-4CDF-B641-D3D6930382B8}"/>
              </a:ext>
            </a:extLst>
          </p:cNvPr>
          <p:cNvSpPr txBox="1"/>
          <p:nvPr/>
        </p:nvSpPr>
        <p:spPr>
          <a:xfrm>
            <a:off x="10944589" y="3314146"/>
            <a:ext cx="791307" cy="276999"/>
          </a:xfrm>
          <a:prstGeom prst="rect">
            <a:avLst/>
          </a:prstGeom>
          <a:noFill/>
        </p:spPr>
        <p:txBody>
          <a:bodyPr wrap="none" rtlCol="0">
            <a:spAutoFit/>
          </a:bodyPr>
          <a:lstStyle/>
          <a:p>
            <a:pPr algn="ctr"/>
            <a:r>
              <a:rPr lang="en-US" sz="1200" i="1" dirty="0">
                <a:latin typeface="Arial" panose="020B0604020202020204" pitchFamily="34" charset="0"/>
                <a:cs typeface="Arial" panose="020B0604020202020204" pitchFamily="34" charset="0"/>
              </a:rPr>
              <a:t>VALVE 3</a:t>
            </a:r>
          </a:p>
        </p:txBody>
      </p:sp>
      <p:cxnSp>
        <p:nvCxnSpPr>
          <p:cNvPr id="21" name="Gerade Verbindung mit Pfeil 20">
            <a:extLst>
              <a:ext uri="{FF2B5EF4-FFF2-40B4-BE49-F238E27FC236}">
                <a16:creationId xmlns:a16="http://schemas.microsoft.com/office/drawing/2014/main" id="{517B1107-27B6-4BE1-B6AC-852DFB6F4BAF}"/>
              </a:ext>
            </a:extLst>
          </p:cNvPr>
          <p:cNvCxnSpPr>
            <a:cxnSpLocks/>
          </p:cNvCxnSpPr>
          <p:nvPr/>
        </p:nvCxnSpPr>
        <p:spPr>
          <a:xfrm flipH="1">
            <a:off x="4308863" y="1015280"/>
            <a:ext cx="972884" cy="181990"/>
          </a:xfrm>
          <a:prstGeom prst="straightConnector1">
            <a:avLst/>
          </a:prstGeom>
          <a:ln w="15875">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04753E9A-F233-4DD5-909D-656C5DEC0776}"/>
              </a:ext>
            </a:extLst>
          </p:cNvPr>
          <p:cNvCxnSpPr>
            <a:cxnSpLocks/>
          </p:cNvCxnSpPr>
          <p:nvPr/>
        </p:nvCxnSpPr>
        <p:spPr>
          <a:xfrm>
            <a:off x="7867054" y="1027242"/>
            <a:ext cx="946918" cy="192203"/>
          </a:xfrm>
          <a:prstGeom prst="straightConnector1">
            <a:avLst/>
          </a:prstGeom>
          <a:ln w="15875">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818084" y="861733"/>
            <a:ext cx="2146421" cy="523220"/>
          </a:xfrm>
          <a:prstGeom prst="rect">
            <a:avLst/>
          </a:prstGeom>
          <a:noFill/>
        </p:spPr>
        <p:txBody>
          <a:bodyPr wrap="none" rtlCol="0">
            <a:spAutoFit/>
          </a:bodyPr>
          <a:lstStyle/>
          <a:p>
            <a:pPr algn="ctr"/>
            <a:r>
              <a:rPr lang="en-US" sz="1400" dirty="0">
                <a:solidFill>
                  <a:srgbClr val="FFC000"/>
                </a:solidFill>
              </a:rPr>
              <a:t>Regular calibration needed</a:t>
            </a:r>
          </a:p>
          <a:p>
            <a:pPr algn="ctr"/>
            <a:r>
              <a:rPr lang="en-US" sz="1400" dirty="0">
                <a:solidFill>
                  <a:srgbClr val="FFC000"/>
                </a:solidFill>
              </a:rPr>
              <a:t>to maintain zone accuracy</a:t>
            </a:r>
          </a:p>
        </p:txBody>
      </p:sp>
      <p:sp>
        <p:nvSpPr>
          <p:cNvPr id="22" name="Geschweifte Klammer rechts 21">
            <a:extLst>
              <a:ext uri="{FF2B5EF4-FFF2-40B4-BE49-F238E27FC236}">
                <a16:creationId xmlns:a16="http://schemas.microsoft.com/office/drawing/2014/main" id="{D0491360-AD91-4527-B7DB-061E78BC390D}"/>
              </a:ext>
            </a:extLst>
          </p:cNvPr>
          <p:cNvSpPr/>
          <p:nvPr/>
        </p:nvSpPr>
        <p:spPr>
          <a:xfrm rot="5400000">
            <a:off x="1702118" y="616674"/>
            <a:ext cx="378354" cy="3124748"/>
          </a:xfrm>
          <a:prstGeom prst="righ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solidFill>
                <a:schemeClr val="bg1"/>
              </a:solidFill>
            </a:endParaRPr>
          </a:p>
        </p:txBody>
      </p:sp>
      <p:sp>
        <p:nvSpPr>
          <p:cNvPr id="23" name="Geschweifte Klammer rechts 22">
            <a:extLst>
              <a:ext uri="{FF2B5EF4-FFF2-40B4-BE49-F238E27FC236}">
                <a16:creationId xmlns:a16="http://schemas.microsoft.com/office/drawing/2014/main" id="{E3D1A56B-5DDC-4B96-AE45-333A622490BF}"/>
              </a:ext>
            </a:extLst>
          </p:cNvPr>
          <p:cNvSpPr/>
          <p:nvPr/>
        </p:nvSpPr>
        <p:spPr>
          <a:xfrm rot="5400000">
            <a:off x="6353609" y="-343225"/>
            <a:ext cx="378350" cy="5044549"/>
          </a:xfrm>
          <a:prstGeom prst="righ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solidFill>
                <a:schemeClr val="bg1"/>
              </a:solidFill>
            </a:endParaRPr>
          </a:p>
        </p:txBody>
      </p:sp>
      <p:sp>
        <p:nvSpPr>
          <p:cNvPr id="25" name="Geschweifte Klammer rechts 24">
            <a:extLst>
              <a:ext uri="{FF2B5EF4-FFF2-40B4-BE49-F238E27FC236}">
                <a16:creationId xmlns:a16="http://schemas.microsoft.com/office/drawing/2014/main" id="{7DEE8AF2-6A61-4E66-81D0-FEBA5F0E9DDF}"/>
              </a:ext>
            </a:extLst>
          </p:cNvPr>
          <p:cNvSpPr/>
          <p:nvPr/>
        </p:nvSpPr>
        <p:spPr>
          <a:xfrm rot="5400000">
            <a:off x="10557216" y="1044819"/>
            <a:ext cx="378354" cy="2268458"/>
          </a:xfrm>
          <a:prstGeom prst="righ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solidFill>
                <a:schemeClr val="bg1"/>
              </a:solidFill>
            </a:endParaRPr>
          </a:p>
        </p:txBody>
      </p:sp>
      <p:sp>
        <p:nvSpPr>
          <p:cNvPr id="29" name="Textfeld 28">
            <a:extLst>
              <a:ext uri="{FF2B5EF4-FFF2-40B4-BE49-F238E27FC236}">
                <a16:creationId xmlns:a16="http://schemas.microsoft.com/office/drawing/2014/main" id="{FDC9C40A-A9AC-4BB7-B432-55FD3396D3F3}"/>
              </a:ext>
            </a:extLst>
          </p:cNvPr>
          <p:cNvSpPr txBox="1"/>
          <p:nvPr/>
        </p:nvSpPr>
        <p:spPr>
          <a:xfrm>
            <a:off x="1595613" y="1866904"/>
            <a:ext cx="675826" cy="307777"/>
          </a:xfrm>
          <a:prstGeom prst="rect">
            <a:avLst/>
          </a:prstGeom>
          <a:noFill/>
        </p:spPr>
        <p:txBody>
          <a:bodyPr wrap="none" rtlCol="0">
            <a:spAutoFit/>
          </a:bodyPr>
          <a:lstStyle/>
          <a:p>
            <a:pPr algn="ctr"/>
            <a:r>
              <a:rPr lang="en-US" sz="1400" dirty="0">
                <a:solidFill>
                  <a:schemeClr val="bg1"/>
                </a:solidFill>
              </a:rPr>
              <a:t>Zone 1</a:t>
            </a:r>
          </a:p>
        </p:txBody>
      </p:sp>
      <p:sp>
        <p:nvSpPr>
          <p:cNvPr id="30" name="Textfeld 29">
            <a:extLst>
              <a:ext uri="{FF2B5EF4-FFF2-40B4-BE49-F238E27FC236}">
                <a16:creationId xmlns:a16="http://schemas.microsoft.com/office/drawing/2014/main" id="{BFAD3B34-16DE-4B2E-9728-6F2C1B35B035}"/>
              </a:ext>
            </a:extLst>
          </p:cNvPr>
          <p:cNvSpPr txBox="1"/>
          <p:nvPr/>
        </p:nvSpPr>
        <p:spPr>
          <a:xfrm>
            <a:off x="6204866" y="1861817"/>
            <a:ext cx="675826" cy="307777"/>
          </a:xfrm>
          <a:prstGeom prst="rect">
            <a:avLst/>
          </a:prstGeom>
          <a:noFill/>
        </p:spPr>
        <p:txBody>
          <a:bodyPr wrap="none" rtlCol="0">
            <a:spAutoFit/>
          </a:bodyPr>
          <a:lstStyle/>
          <a:p>
            <a:pPr algn="ctr"/>
            <a:r>
              <a:rPr lang="en-US" sz="1400" dirty="0">
                <a:solidFill>
                  <a:schemeClr val="bg1"/>
                </a:solidFill>
              </a:rPr>
              <a:t>Zone 2</a:t>
            </a:r>
          </a:p>
        </p:txBody>
      </p:sp>
      <p:sp>
        <p:nvSpPr>
          <p:cNvPr id="31" name="Textfeld 30">
            <a:extLst>
              <a:ext uri="{FF2B5EF4-FFF2-40B4-BE49-F238E27FC236}">
                <a16:creationId xmlns:a16="http://schemas.microsoft.com/office/drawing/2014/main" id="{DFA08F65-7240-4BFF-BB24-65C2C606DA11}"/>
              </a:ext>
            </a:extLst>
          </p:cNvPr>
          <p:cNvSpPr txBox="1"/>
          <p:nvPr/>
        </p:nvSpPr>
        <p:spPr>
          <a:xfrm>
            <a:off x="10408479" y="1861817"/>
            <a:ext cx="675826" cy="307777"/>
          </a:xfrm>
          <a:prstGeom prst="rect">
            <a:avLst/>
          </a:prstGeom>
          <a:noFill/>
        </p:spPr>
        <p:txBody>
          <a:bodyPr wrap="none" rtlCol="0">
            <a:spAutoFit/>
          </a:bodyPr>
          <a:lstStyle/>
          <a:p>
            <a:pPr algn="ctr"/>
            <a:r>
              <a:rPr lang="en-US" sz="1400" dirty="0">
                <a:solidFill>
                  <a:schemeClr val="bg1"/>
                </a:solidFill>
              </a:rPr>
              <a:t>Zone 3</a:t>
            </a:r>
          </a:p>
        </p:txBody>
      </p:sp>
      <p:sp>
        <p:nvSpPr>
          <p:cNvPr id="16" name="Textfeld 15">
            <a:extLst>
              <a:ext uri="{FF2B5EF4-FFF2-40B4-BE49-F238E27FC236}">
                <a16:creationId xmlns:a16="http://schemas.microsoft.com/office/drawing/2014/main" id="{845D7080-9A44-4F8B-B506-74BAF8B28CCF}"/>
              </a:ext>
            </a:extLst>
          </p:cNvPr>
          <p:cNvSpPr txBox="1"/>
          <p:nvPr/>
        </p:nvSpPr>
        <p:spPr>
          <a:xfrm>
            <a:off x="10087455" y="972049"/>
            <a:ext cx="1449436" cy="415498"/>
          </a:xfrm>
          <a:prstGeom prst="rect">
            <a:avLst/>
          </a:prstGeom>
          <a:noFill/>
        </p:spPr>
        <p:txBody>
          <a:bodyPr wrap="none" rtlCol="0">
            <a:spAutoFit/>
          </a:bodyPr>
          <a:lstStyle/>
          <a:p>
            <a:pPr algn="ctr"/>
            <a:r>
              <a:rPr lang="en-US" sz="1050" dirty="0">
                <a:solidFill>
                  <a:srgbClr val="FFC000"/>
                </a:solidFill>
              </a:rPr>
              <a:t>Min. Length of the coil:</a:t>
            </a:r>
          </a:p>
          <a:p>
            <a:pPr algn="ctr"/>
            <a:r>
              <a:rPr lang="en-US" sz="1050" dirty="0">
                <a:solidFill>
                  <a:srgbClr val="FFC000"/>
                </a:solidFill>
              </a:rPr>
              <a:t>6</a:t>
            </a:r>
            <a:r>
              <a:rPr lang="en-US" sz="800" dirty="0">
                <a:solidFill>
                  <a:srgbClr val="FFC000"/>
                </a:solidFill>
              </a:rPr>
              <a:t> </a:t>
            </a:r>
            <a:r>
              <a:rPr lang="en-US" sz="1050" dirty="0">
                <a:solidFill>
                  <a:srgbClr val="FFC000"/>
                </a:solidFill>
              </a:rPr>
              <a:t>x</a:t>
            </a:r>
            <a:r>
              <a:rPr lang="en-US" sz="800" dirty="0">
                <a:solidFill>
                  <a:srgbClr val="FFC000"/>
                </a:solidFill>
              </a:rPr>
              <a:t> </a:t>
            </a:r>
            <a:r>
              <a:rPr lang="en-US" sz="1050" dirty="0">
                <a:solidFill>
                  <a:srgbClr val="FFC000"/>
                </a:solidFill>
              </a:rPr>
              <a:t>Spatial Resolution</a:t>
            </a:r>
          </a:p>
        </p:txBody>
      </p:sp>
      <p:cxnSp>
        <p:nvCxnSpPr>
          <p:cNvPr id="32" name="Gerade Verbindung mit Pfeil 31">
            <a:extLst>
              <a:ext uri="{FF2B5EF4-FFF2-40B4-BE49-F238E27FC236}">
                <a16:creationId xmlns:a16="http://schemas.microsoft.com/office/drawing/2014/main" id="{6529CF57-AF55-45D3-8CD0-90FE84B71B67}"/>
              </a:ext>
            </a:extLst>
          </p:cNvPr>
          <p:cNvCxnSpPr>
            <a:cxnSpLocks/>
          </p:cNvCxnSpPr>
          <p:nvPr/>
        </p:nvCxnSpPr>
        <p:spPr>
          <a:xfrm flipH="1">
            <a:off x="9841318" y="1272716"/>
            <a:ext cx="288000" cy="0"/>
          </a:xfrm>
          <a:prstGeom prst="straightConnector1">
            <a:avLst/>
          </a:prstGeom>
          <a:ln w="1270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26D51155-558C-49E7-A1AF-7896B787AB54}"/>
              </a:ext>
            </a:extLst>
          </p:cNvPr>
          <p:cNvCxnSpPr>
            <a:cxnSpLocks/>
          </p:cNvCxnSpPr>
          <p:nvPr/>
        </p:nvCxnSpPr>
        <p:spPr>
          <a:xfrm>
            <a:off x="11513304" y="1267231"/>
            <a:ext cx="288000" cy="0"/>
          </a:xfrm>
          <a:prstGeom prst="straightConnector1">
            <a:avLst/>
          </a:prstGeom>
          <a:ln w="1270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25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1B847-2614-425F-BA7D-494F5AB62476}"/>
              </a:ext>
            </a:extLst>
          </p:cNvPr>
          <p:cNvSpPr>
            <a:spLocks noGrp="1"/>
          </p:cNvSpPr>
          <p:nvPr>
            <p:ph type="ctrTitle"/>
          </p:nvPr>
        </p:nvSpPr>
        <p:spPr/>
        <p:txBody>
          <a:bodyPr/>
          <a:lstStyle/>
          <a:p>
            <a:endParaRPr lang="de-CH" dirty="0"/>
          </a:p>
        </p:txBody>
      </p:sp>
      <p:graphicFrame>
        <p:nvGraphicFramePr>
          <p:cNvPr id="4" name="Diagramm 3">
            <a:extLst>
              <a:ext uri="{FF2B5EF4-FFF2-40B4-BE49-F238E27FC236}">
                <a16:creationId xmlns:a16="http://schemas.microsoft.com/office/drawing/2014/main" id="{E28B88E9-C9C2-412C-86EB-A2C472C3D76D}"/>
              </a:ext>
            </a:extLst>
          </p:cNvPr>
          <p:cNvGraphicFramePr/>
          <p:nvPr>
            <p:extLst>
              <p:ext uri="{D42A27DB-BD31-4B8C-83A1-F6EECF244321}">
                <p14:modId xmlns:p14="http://schemas.microsoft.com/office/powerpoint/2010/main" val="3674877124"/>
              </p:ext>
            </p:extLst>
          </p:nvPr>
        </p:nvGraphicFramePr>
        <p:xfrm>
          <a:off x="1038287" y="938013"/>
          <a:ext cx="10213719" cy="5193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74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FF9E51F-48F4-43C3-9DCF-CB3B39F16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Installer friendly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15</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901243" y="901432"/>
            <a:ext cx="3164218" cy="163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400" b="1" dirty="0">
                <a:solidFill>
                  <a:schemeClr val="bg1"/>
                </a:solidFill>
              </a:rPr>
              <a:t>Normal cable properties</a:t>
            </a:r>
          </a:p>
          <a:p>
            <a:pPr marL="447675" lvl="1" indent="-447675">
              <a:spcBef>
                <a:spcPts val="600"/>
              </a:spcBef>
              <a:buClr>
                <a:schemeClr val="tx1">
                  <a:lumMod val="65000"/>
                  <a:lumOff val="35000"/>
                </a:schemeClr>
              </a:buClr>
              <a:buSzPct val="120000"/>
              <a:tabLst>
                <a:tab pos="447675" algn="l"/>
              </a:tabLst>
            </a:pPr>
            <a:r>
              <a:rPr lang="en-US" sz="2000" dirty="0">
                <a:solidFill>
                  <a:schemeClr val="bg1"/>
                </a:solidFill>
                <a:sym typeface="Wingdings" panose="05000000000000000000" pitchFamily="2" charset="2"/>
              </a:rPr>
              <a:t> 	no specialists needed</a:t>
            </a:r>
          </a:p>
          <a:p>
            <a:pPr marL="447675" lvl="1" indent="-447675">
              <a:spcBef>
                <a:spcPts val="600"/>
              </a:spcBef>
              <a:buClr>
                <a:schemeClr val="tx1">
                  <a:lumMod val="65000"/>
                  <a:lumOff val="35000"/>
                </a:schemeClr>
              </a:buClr>
              <a:buSzPct val="120000"/>
              <a:tabLst>
                <a:tab pos="447675" algn="l"/>
              </a:tabLst>
            </a:pPr>
            <a:r>
              <a:rPr lang="en-US" sz="2000" dirty="0">
                <a:solidFill>
                  <a:schemeClr val="bg1"/>
                </a:solidFill>
                <a:sym typeface="Wingdings" panose="05000000000000000000" pitchFamily="2" charset="2"/>
              </a:rPr>
              <a:t> 	field repairable</a:t>
            </a:r>
          </a:p>
          <a:p>
            <a:pPr marL="447675" lvl="1" indent="-447675">
              <a:spcBef>
                <a:spcPts val="600"/>
              </a:spcBef>
              <a:buClr>
                <a:schemeClr val="tx1">
                  <a:lumMod val="65000"/>
                  <a:lumOff val="35000"/>
                </a:schemeClr>
              </a:buClr>
              <a:buSzPct val="120000"/>
              <a:tabLst>
                <a:tab pos="447675" algn="l"/>
              </a:tabLst>
            </a:pPr>
            <a:r>
              <a:rPr lang="en-US" sz="2000" dirty="0">
                <a:solidFill>
                  <a:schemeClr val="bg1"/>
                </a:solidFill>
                <a:sym typeface="Wingdings" panose="05000000000000000000" pitchFamily="2" charset="2"/>
              </a:rPr>
              <a:t> 	no limits to cuts &amp; repairs</a:t>
            </a:r>
            <a:endParaRPr lang="en-US" sz="2000" dirty="0">
              <a:solidFill>
                <a:schemeClr val="bg1"/>
              </a:solidFill>
            </a:endParaRPr>
          </a:p>
          <a:p>
            <a:pPr marL="0" lvl="1">
              <a:spcBef>
                <a:spcPts val="600"/>
              </a:spcBef>
              <a:buClr>
                <a:schemeClr val="tx1">
                  <a:lumMod val="65000"/>
                  <a:lumOff val="35000"/>
                </a:schemeClr>
              </a:buClr>
              <a:buSzPct val="120000"/>
            </a:pPr>
            <a:endParaRPr lang="en-US" sz="2800" b="1" dirty="0"/>
          </a:p>
          <a:p>
            <a:pPr marL="342900" lvl="2" indent="-342900">
              <a:spcAft>
                <a:spcPts val="600"/>
              </a:spcAft>
              <a:buSzPct val="120000"/>
              <a:buFont typeface="Wingdings" panose="05000000000000000000" pitchFamily="2" charset="2"/>
              <a:buChar char=""/>
            </a:pPr>
            <a:endParaRPr lang="en-US" sz="2000" b="1" dirty="0"/>
          </a:p>
        </p:txBody>
      </p:sp>
      <p:sp>
        <p:nvSpPr>
          <p:cNvPr id="13" name="Rectangle 8">
            <a:extLst>
              <a:ext uri="{FF2B5EF4-FFF2-40B4-BE49-F238E27FC236}">
                <a16:creationId xmlns:a16="http://schemas.microsoft.com/office/drawing/2014/main" id="{365CC7C2-F1CC-4E0C-9018-9409D926227E}"/>
              </a:ext>
            </a:extLst>
          </p:cNvPr>
          <p:cNvSpPr>
            <a:spLocks noChangeArrowheads="1"/>
          </p:cNvSpPr>
          <p:nvPr/>
        </p:nvSpPr>
        <p:spPr bwMode="auto">
          <a:xfrm>
            <a:off x="901243" y="3371231"/>
            <a:ext cx="2999467" cy="378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lvl="2" indent="-342900">
              <a:spcAft>
                <a:spcPts val="600"/>
              </a:spcAft>
              <a:buSzPct val="120000"/>
              <a:buFont typeface="Wingdings" panose="05000000000000000000" pitchFamily="2" charset="2"/>
              <a:buChar char=""/>
            </a:pPr>
            <a:r>
              <a:rPr lang="en-US" sz="2000" b="1" dirty="0"/>
              <a:t>Standard electrical tools</a:t>
            </a:r>
          </a:p>
        </p:txBody>
      </p:sp>
    </p:spTree>
    <p:extLst>
      <p:ext uri="{BB962C8B-B14F-4D97-AF65-F5344CB8AC3E}">
        <p14:creationId xmlns:p14="http://schemas.microsoft.com/office/powerpoint/2010/main" val="109603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B09FF3D-7F0A-46CB-987A-6EA4945C3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Maintenance free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16</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981329" y="901432"/>
            <a:ext cx="3084132" cy="43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400" b="1" dirty="0">
                <a:solidFill>
                  <a:schemeClr val="bg1"/>
                </a:solidFill>
              </a:rPr>
              <a:t>Less Traffic Shut Downs</a:t>
            </a:r>
          </a:p>
          <a:p>
            <a:pPr marL="447675" lvl="1" indent="-447675">
              <a:spcBef>
                <a:spcPts val="600"/>
              </a:spcBef>
              <a:buClr>
                <a:schemeClr val="tx1">
                  <a:lumMod val="65000"/>
                  <a:lumOff val="35000"/>
                </a:schemeClr>
              </a:buClr>
              <a:buSzPct val="120000"/>
              <a:tabLst>
                <a:tab pos="447675" algn="l"/>
              </a:tabLst>
            </a:pPr>
            <a:r>
              <a:rPr lang="en-US" sz="2400" dirty="0">
                <a:solidFill>
                  <a:schemeClr val="bg1"/>
                </a:solidFill>
                <a:sym typeface="Wingdings" panose="05000000000000000000" pitchFamily="2" charset="2"/>
              </a:rPr>
              <a:t> 	</a:t>
            </a:r>
            <a:r>
              <a:rPr lang="en-US" sz="2400" dirty="0">
                <a:solidFill>
                  <a:schemeClr val="bg1"/>
                </a:solidFill>
              </a:rPr>
              <a:t>Best Total Cost</a:t>
            </a:r>
          </a:p>
          <a:p>
            <a:pPr marL="447675" lvl="1" indent="-447675">
              <a:buClr>
                <a:schemeClr val="tx1">
                  <a:lumMod val="65000"/>
                  <a:lumOff val="35000"/>
                </a:schemeClr>
              </a:buClr>
              <a:buSzPct val="120000"/>
              <a:tabLst>
                <a:tab pos="447675" algn="l"/>
              </a:tabLst>
            </a:pPr>
            <a:r>
              <a:rPr lang="en-US" sz="2400" dirty="0">
                <a:solidFill>
                  <a:schemeClr val="bg1"/>
                </a:solidFill>
              </a:rPr>
              <a:t>	of Ownership</a:t>
            </a:r>
          </a:p>
          <a:p>
            <a:pPr marL="0" lvl="1">
              <a:spcBef>
                <a:spcPts val="600"/>
              </a:spcBef>
              <a:buClr>
                <a:schemeClr val="tx1">
                  <a:lumMod val="65000"/>
                  <a:lumOff val="35000"/>
                </a:schemeClr>
              </a:buClr>
              <a:buSzPct val="120000"/>
            </a:pPr>
            <a:endParaRPr lang="en-US" sz="2800" b="1" dirty="0"/>
          </a:p>
          <a:p>
            <a:pPr marL="342900" lvl="2" indent="-342900">
              <a:spcAft>
                <a:spcPts val="600"/>
              </a:spcAft>
              <a:buSzPct val="120000"/>
              <a:buFont typeface="Wingdings" panose="05000000000000000000" pitchFamily="2" charset="2"/>
              <a:buChar char=""/>
            </a:pPr>
            <a:r>
              <a:rPr lang="en-US" sz="2000" b="1" dirty="0"/>
              <a:t>No drift</a:t>
            </a:r>
          </a:p>
          <a:p>
            <a:pPr marL="0" lvl="2">
              <a:spcAft>
                <a:spcPts val="600"/>
              </a:spcAft>
              <a:buSzPct val="120000"/>
              <a:tabLst>
                <a:tab pos="361950" algn="l"/>
              </a:tabLst>
            </a:pPr>
            <a:r>
              <a:rPr lang="en-US" sz="2000" b="1" dirty="0">
                <a:sym typeface="Wingdings" panose="05000000000000000000" pitchFamily="2" charset="2"/>
              </a:rPr>
              <a:t>	 no re-calibration</a:t>
            </a:r>
            <a:endParaRPr lang="en-US" sz="2000" b="1" dirty="0"/>
          </a:p>
          <a:p>
            <a:pPr marL="342900" lvl="2" indent="-342900">
              <a:spcAft>
                <a:spcPts val="600"/>
              </a:spcAft>
              <a:buSzPct val="120000"/>
              <a:buFont typeface="Wingdings" panose="05000000000000000000" pitchFamily="2" charset="2"/>
              <a:buChar char=""/>
            </a:pPr>
            <a:r>
              <a:rPr lang="en-US" sz="2000" b="1" dirty="0"/>
              <a:t>Performs self-test </a:t>
            </a:r>
          </a:p>
          <a:p>
            <a:pPr marL="0" lvl="2">
              <a:spcAft>
                <a:spcPts val="600"/>
              </a:spcAft>
              <a:buSzPct val="120000"/>
              <a:tabLst>
                <a:tab pos="361950" algn="l"/>
              </a:tabLst>
            </a:pPr>
            <a:r>
              <a:rPr lang="en-US" sz="2000" b="1" dirty="0">
                <a:sym typeface="Wingdings" panose="05000000000000000000" pitchFamily="2" charset="2"/>
              </a:rPr>
              <a:t>	 no maintenance test</a:t>
            </a:r>
            <a:endParaRPr lang="en-US" sz="2000" b="1" dirty="0"/>
          </a:p>
          <a:p>
            <a:pPr marL="342900" lvl="2" indent="-342900">
              <a:spcAft>
                <a:spcPts val="600"/>
              </a:spcAft>
              <a:buSzPct val="120000"/>
              <a:buFont typeface="Wingdings" panose="05000000000000000000" pitchFamily="2" charset="2"/>
              <a:buChar char=""/>
            </a:pPr>
            <a:r>
              <a:rPr lang="en-US" sz="2000" b="1" dirty="0"/>
              <a:t>Firmware based</a:t>
            </a:r>
          </a:p>
          <a:p>
            <a:pPr marL="361950" lvl="2" indent="-361950">
              <a:spcAft>
                <a:spcPts val="600"/>
              </a:spcAft>
              <a:buSzPct val="120000"/>
              <a:tabLst>
                <a:tab pos="361950" algn="l"/>
              </a:tabLst>
            </a:pPr>
            <a:r>
              <a:rPr lang="en-US" sz="2000" b="1" dirty="0">
                <a:sym typeface="Wingdings" panose="05000000000000000000" pitchFamily="2" charset="2"/>
              </a:rPr>
              <a:t>	 n</a:t>
            </a:r>
            <a:r>
              <a:rPr lang="en-US" sz="2000" b="1" dirty="0"/>
              <a:t>o annual fee for software licensing</a:t>
            </a:r>
          </a:p>
        </p:txBody>
      </p:sp>
    </p:spTree>
    <p:extLst>
      <p:ext uri="{BB962C8B-B14F-4D97-AF65-F5344CB8AC3E}">
        <p14:creationId xmlns:p14="http://schemas.microsoft.com/office/powerpoint/2010/main" val="2888920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7AC0354-CF22-4D10-972D-0E20B8B24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Nearly Unlimited Repair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17</a:t>
            </a:fld>
            <a:endParaRPr lang="en-US"/>
          </a:p>
        </p:txBody>
      </p:sp>
      <p:sp>
        <p:nvSpPr>
          <p:cNvPr id="13" name="Rectangle 8">
            <a:extLst>
              <a:ext uri="{FF2B5EF4-FFF2-40B4-BE49-F238E27FC236}">
                <a16:creationId xmlns:a16="http://schemas.microsoft.com/office/drawing/2014/main" id="{5095D7A8-E197-490D-AB59-056B63A75B3F}"/>
              </a:ext>
            </a:extLst>
          </p:cNvPr>
          <p:cNvSpPr>
            <a:spLocks noChangeArrowheads="1"/>
          </p:cNvSpPr>
          <p:nvPr/>
        </p:nvSpPr>
        <p:spPr bwMode="auto">
          <a:xfrm>
            <a:off x="309188" y="848799"/>
            <a:ext cx="1434094" cy="33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b="1" dirty="0">
                <a:solidFill>
                  <a:schemeClr val="bg1"/>
                </a:solidFill>
                <a:latin typeface="Arial" panose="020B0604020202020204" pitchFamily="34" charset="0"/>
                <a:cs typeface="Arial" panose="020B0604020202020204" pitchFamily="34" charset="0"/>
              </a:rPr>
              <a:t>LIST Cables</a:t>
            </a:r>
            <a:endParaRPr lang="en-US" dirty="0">
              <a:solidFill>
                <a:schemeClr val="bg1"/>
              </a:solidFill>
              <a:latin typeface="Arial" panose="020B0604020202020204" pitchFamily="34" charset="0"/>
              <a:cs typeface="Arial" panose="020B0604020202020204" pitchFamily="34" charset="0"/>
            </a:endParaRPr>
          </a:p>
        </p:txBody>
      </p:sp>
      <p:sp>
        <p:nvSpPr>
          <p:cNvPr id="15" name="Rectangle 8">
            <a:extLst>
              <a:ext uri="{FF2B5EF4-FFF2-40B4-BE49-F238E27FC236}">
                <a16:creationId xmlns:a16="http://schemas.microsoft.com/office/drawing/2014/main" id="{79D10C6F-E8DA-49D8-8EC0-8B061D7FEFA0}"/>
              </a:ext>
            </a:extLst>
          </p:cNvPr>
          <p:cNvSpPr>
            <a:spLocks noChangeArrowheads="1"/>
          </p:cNvSpPr>
          <p:nvPr/>
        </p:nvSpPr>
        <p:spPr bwMode="auto">
          <a:xfrm>
            <a:off x="1908470" y="848798"/>
            <a:ext cx="6709257" cy="95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lvl="2" indent="-342900">
              <a:spcAft>
                <a:spcPts val="600"/>
              </a:spcAft>
              <a:buSzPct val="110000"/>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Full performance no matter how many repair patches</a:t>
            </a:r>
          </a:p>
          <a:p>
            <a:pPr marL="342900" lvl="2" indent="-342900">
              <a:spcAft>
                <a:spcPts val="600"/>
              </a:spcAft>
              <a:buSzPct val="110000"/>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Easy to repair by simple connection boxes or even cable sleeve joints</a:t>
            </a:r>
          </a:p>
          <a:p>
            <a:pPr marL="342900" lvl="2" indent="-342900">
              <a:spcAft>
                <a:spcPts val="600"/>
              </a:spcAft>
              <a:buSzPct val="110000"/>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No cable extension required for repair</a:t>
            </a:r>
          </a:p>
        </p:txBody>
      </p:sp>
      <p:sp>
        <p:nvSpPr>
          <p:cNvPr id="16" name="Rectangle 8">
            <a:extLst>
              <a:ext uri="{FF2B5EF4-FFF2-40B4-BE49-F238E27FC236}">
                <a16:creationId xmlns:a16="http://schemas.microsoft.com/office/drawing/2014/main" id="{3B14DB09-9CF8-40F7-9CFB-4B6887A0F279}"/>
              </a:ext>
            </a:extLst>
          </p:cNvPr>
          <p:cNvSpPr>
            <a:spLocks noChangeArrowheads="1"/>
          </p:cNvSpPr>
          <p:nvPr/>
        </p:nvSpPr>
        <p:spPr bwMode="auto">
          <a:xfrm>
            <a:off x="309188" y="2461587"/>
            <a:ext cx="1434094" cy="33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b="1" dirty="0">
                <a:latin typeface="Arial" panose="020B0604020202020204" pitchFamily="34" charset="0"/>
                <a:cs typeface="Arial" panose="020B0604020202020204" pitchFamily="34" charset="0"/>
              </a:rPr>
              <a:t>Fiber Optics</a:t>
            </a:r>
            <a:endParaRPr lang="en-US" dirty="0">
              <a:latin typeface="Arial" panose="020B0604020202020204" pitchFamily="34" charset="0"/>
              <a:cs typeface="Arial" panose="020B0604020202020204" pitchFamily="34" charset="0"/>
            </a:endParaRPr>
          </a:p>
        </p:txBody>
      </p:sp>
      <p:sp>
        <p:nvSpPr>
          <p:cNvPr id="17" name="Rectangle 8">
            <a:extLst>
              <a:ext uri="{FF2B5EF4-FFF2-40B4-BE49-F238E27FC236}">
                <a16:creationId xmlns:a16="http://schemas.microsoft.com/office/drawing/2014/main" id="{B5BB816E-8E7A-4044-BA57-C64521FAF77B}"/>
              </a:ext>
            </a:extLst>
          </p:cNvPr>
          <p:cNvSpPr>
            <a:spLocks noChangeArrowheads="1"/>
          </p:cNvSpPr>
          <p:nvPr/>
        </p:nvSpPr>
        <p:spPr bwMode="auto">
          <a:xfrm>
            <a:off x="1743282" y="2461587"/>
            <a:ext cx="8959803" cy="150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69875" lvl="1" indent="-269875">
              <a:spcBef>
                <a:spcPts val="200"/>
              </a:spcBef>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Limited number of splices according to “Loss Budget Calculation” (next slide)</a:t>
            </a:r>
          </a:p>
          <a:p>
            <a:pPr marL="269875" lvl="1" indent="-269875">
              <a:spcBef>
                <a:spcPts val="200"/>
              </a:spcBef>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Precise work by specialist company only</a:t>
            </a:r>
          </a:p>
          <a:p>
            <a:pPr marL="269875" lvl="1" indent="-269875">
              <a:spcBef>
                <a:spcPts val="200"/>
              </a:spcBef>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2 Splice boxes and 2 cable coils per repair</a:t>
            </a:r>
          </a:p>
          <a:p>
            <a:pPr marL="269875" lvl="1" indent="-269875">
              <a:spcBef>
                <a:spcPts val="200"/>
              </a:spcBef>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Subsequent re-calibration required (resolution and zoning)</a:t>
            </a:r>
          </a:p>
          <a:p>
            <a:pPr marL="269875" lvl="1" indent="-269875">
              <a:spcBef>
                <a:spcPts val="200"/>
              </a:spcBef>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Time consuming and expensive (tunnel shut downs)</a:t>
            </a:r>
          </a:p>
        </p:txBody>
      </p:sp>
    </p:spTree>
    <p:extLst>
      <p:ext uri="{BB962C8B-B14F-4D97-AF65-F5344CB8AC3E}">
        <p14:creationId xmlns:p14="http://schemas.microsoft.com/office/powerpoint/2010/main" val="314345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70F7322-F567-4B54-8E76-D011BE3B6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No “Loss Budget”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18</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309188" y="763285"/>
            <a:ext cx="3795747" cy="33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000" b="1" dirty="0">
                <a:solidFill>
                  <a:schemeClr val="bg1"/>
                </a:solidFill>
              </a:rPr>
              <a:t>Fiber Cable’s Loss Budget</a:t>
            </a:r>
          </a:p>
          <a:p>
            <a:pPr marL="0" lvl="1">
              <a:spcBef>
                <a:spcPts val="600"/>
              </a:spcBef>
              <a:buClr>
                <a:schemeClr val="tx1">
                  <a:lumMod val="65000"/>
                  <a:lumOff val="35000"/>
                </a:schemeClr>
              </a:buClr>
              <a:buSzPct val="120000"/>
            </a:pPr>
            <a:endParaRPr lang="en-US" sz="2400" b="1" dirty="0"/>
          </a:p>
          <a:p>
            <a:pPr marL="342900" lvl="2" indent="-342900">
              <a:spcAft>
                <a:spcPts val="600"/>
              </a:spcAft>
              <a:buSzPct val="120000"/>
              <a:buFont typeface="Wingdings" panose="05000000000000000000" pitchFamily="2" charset="2"/>
              <a:buChar char=""/>
            </a:pPr>
            <a:endParaRPr lang="en-US" b="1" dirty="0"/>
          </a:p>
        </p:txBody>
      </p:sp>
      <p:sp>
        <p:nvSpPr>
          <p:cNvPr id="8" name="Textfeld 7">
            <a:extLst>
              <a:ext uri="{FF2B5EF4-FFF2-40B4-BE49-F238E27FC236}">
                <a16:creationId xmlns:a16="http://schemas.microsoft.com/office/drawing/2014/main" id="{88491C9C-C346-4F4C-8C28-49199F833652}"/>
              </a:ext>
            </a:extLst>
          </p:cNvPr>
          <p:cNvSpPr txBox="1"/>
          <p:nvPr/>
        </p:nvSpPr>
        <p:spPr>
          <a:xfrm>
            <a:off x="150884" y="1337130"/>
            <a:ext cx="966931" cy="246221"/>
          </a:xfrm>
          <a:prstGeom prst="rect">
            <a:avLst/>
          </a:prstGeom>
          <a:noFill/>
        </p:spPr>
        <p:txBody>
          <a:bodyPr wrap="none" rtlCol="0">
            <a:spAutoFit/>
          </a:bodyPr>
          <a:lstStyle/>
          <a:p>
            <a:r>
              <a:rPr lang="en-US" sz="1000" i="1" dirty="0">
                <a:solidFill>
                  <a:srgbClr val="FFC000"/>
                </a:solidFill>
                <a:latin typeface="Arial" panose="020B0604020202020204" pitchFamily="34" charset="0"/>
                <a:cs typeface="Arial" panose="020B0604020202020204" pitchFamily="34" charset="0"/>
              </a:rPr>
              <a:t>FIBER CORE</a:t>
            </a:r>
          </a:p>
        </p:txBody>
      </p:sp>
      <p:cxnSp>
        <p:nvCxnSpPr>
          <p:cNvPr id="15" name="Gerade Verbindung mit Pfeil 14">
            <a:extLst>
              <a:ext uri="{FF2B5EF4-FFF2-40B4-BE49-F238E27FC236}">
                <a16:creationId xmlns:a16="http://schemas.microsoft.com/office/drawing/2014/main" id="{2C0D2A5C-DD6E-44EF-B79A-EEA931642739}"/>
              </a:ext>
            </a:extLst>
          </p:cNvPr>
          <p:cNvCxnSpPr/>
          <p:nvPr/>
        </p:nvCxnSpPr>
        <p:spPr>
          <a:xfrm>
            <a:off x="815724" y="1565660"/>
            <a:ext cx="342077" cy="118411"/>
          </a:xfrm>
          <a:prstGeom prst="straightConnector1">
            <a:avLst/>
          </a:prstGeom>
          <a:ln w="190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B4D4F806-3739-40A2-9AAE-7BFD4F509940}"/>
              </a:ext>
            </a:extLst>
          </p:cNvPr>
          <p:cNvSpPr txBox="1"/>
          <p:nvPr/>
        </p:nvSpPr>
        <p:spPr>
          <a:xfrm>
            <a:off x="144000" y="1983228"/>
            <a:ext cx="846707" cy="400110"/>
          </a:xfrm>
          <a:prstGeom prst="rect">
            <a:avLst/>
          </a:prstGeom>
          <a:noFill/>
        </p:spPr>
        <p:txBody>
          <a:bodyPr wrap="none" rtlCol="0">
            <a:spAutoFit/>
          </a:bodyPr>
          <a:lstStyle/>
          <a:p>
            <a:r>
              <a:rPr lang="en-US" sz="1000" i="1" dirty="0">
                <a:solidFill>
                  <a:schemeClr val="bg1"/>
                </a:solidFill>
                <a:latin typeface="Arial" panose="020B0604020202020204" pitchFamily="34" charset="0"/>
                <a:cs typeface="Arial" panose="020B0604020202020204" pitchFamily="34" charset="0"/>
              </a:rPr>
              <a:t>CLADDING</a:t>
            </a:r>
          </a:p>
          <a:p>
            <a:r>
              <a:rPr lang="en-US" sz="1000" i="1" dirty="0">
                <a:solidFill>
                  <a:schemeClr val="bg1"/>
                </a:solidFill>
                <a:latin typeface="Arial" panose="020B0604020202020204" pitchFamily="34" charset="0"/>
                <a:cs typeface="Arial" panose="020B0604020202020204" pitchFamily="34" charset="0"/>
              </a:rPr>
              <a:t>(reflector)</a:t>
            </a:r>
          </a:p>
        </p:txBody>
      </p:sp>
      <p:cxnSp>
        <p:nvCxnSpPr>
          <p:cNvPr id="17" name="Gerade Verbindung mit Pfeil 16">
            <a:extLst>
              <a:ext uri="{FF2B5EF4-FFF2-40B4-BE49-F238E27FC236}">
                <a16:creationId xmlns:a16="http://schemas.microsoft.com/office/drawing/2014/main" id="{AEFD8F4F-62AF-44AA-8D74-7443BF02BF34}"/>
              </a:ext>
            </a:extLst>
          </p:cNvPr>
          <p:cNvCxnSpPr>
            <a:cxnSpLocks/>
          </p:cNvCxnSpPr>
          <p:nvPr/>
        </p:nvCxnSpPr>
        <p:spPr>
          <a:xfrm flipV="1">
            <a:off x="815724" y="1899126"/>
            <a:ext cx="342077" cy="84102"/>
          </a:xfrm>
          <a:prstGeom prst="straightConnector1">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5BAB17C1-0DF7-4282-A59E-B75FDB22E453}"/>
              </a:ext>
            </a:extLst>
          </p:cNvPr>
          <p:cNvCxnSpPr/>
          <p:nvPr/>
        </p:nvCxnSpPr>
        <p:spPr>
          <a:xfrm>
            <a:off x="1157801" y="3427355"/>
            <a:ext cx="0" cy="2414280"/>
          </a:xfrm>
          <a:prstGeom prst="line">
            <a:avLst/>
          </a:prstGeom>
          <a:ln w="15875">
            <a:solidFill>
              <a:schemeClr val="tx1">
                <a:lumMod val="50000"/>
                <a:lumOff val="50000"/>
              </a:schemeClr>
            </a:solidFill>
            <a:headEnd type="none" w="med" len="lg"/>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55AF1F76-60ED-4C28-A0C7-FAF476E032B9}"/>
              </a:ext>
            </a:extLst>
          </p:cNvPr>
          <p:cNvCxnSpPr>
            <a:cxnSpLocks/>
          </p:cNvCxnSpPr>
          <p:nvPr/>
        </p:nvCxnSpPr>
        <p:spPr>
          <a:xfrm flipH="1">
            <a:off x="1060240" y="5716645"/>
            <a:ext cx="10963760" cy="0"/>
          </a:xfrm>
          <a:prstGeom prst="line">
            <a:avLst/>
          </a:prstGeom>
          <a:ln w="15875">
            <a:solidFill>
              <a:schemeClr val="tx1">
                <a:lumMod val="50000"/>
                <a:lumOff val="50000"/>
              </a:schemeClr>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ABC32AF5-DD40-4AA4-8560-51B920745204}"/>
              </a:ext>
            </a:extLst>
          </p:cNvPr>
          <p:cNvCxnSpPr>
            <a:cxnSpLocks/>
          </p:cNvCxnSpPr>
          <p:nvPr/>
        </p:nvCxnSpPr>
        <p:spPr>
          <a:xfrm flipH="1" flipV="1">
            <a:off x="1157802" y="3526033"/>
            <a:ext cx="10481736" cy="1815117"/>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36388518-9A9D-45BB-B109-164F7E69F29A}"/>
              </a:ext>
            </a:extLst>
          </p:cNvPr>
          <p:cNvCxnSpPr>
            <a:cxnSpLocks/>
          </p:cNvCxnSpPr>
          <p:nvPr/>
        </p:nvCxnSpPr>
        <p:spPr>
          <a:xfrm>
            <a:off x="1157801" y="3427355"/>
            <a:ext cx="10742556"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05810198-FF58-48C0-A754-6EC6399AE9F6}"/>
              </a:ext>
            </a:extLst>
          </p:cNvPr>
          <p:cNvCxnSpPr>
            <a:cxnSpLocks/>
          </p:cNvCxnSpPr>
          <p:nvPr/>
        </p:nvCxnSpPr>
        <p:spPr>
          <a:xfrm flipH="1" flipV="1">
            <a:off x="1157803" y="3526033"/>
            <a:ext cx="466216" cy="79180"/>
          </a:xfrm>
          <a:prstGeom prst="line">
            <a:avLst/>
          </a:prstGeom>
          <a:ln w="190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8B4E5563-DF48-468C-8D8C-1568FE0E89A2}"/>
              </a:ext>
            </a:extLst>
          </p:cNvPr>
          <p:cNvCxnSpPr>
            <a:cxnSpLocks/>
          </p:cNvCxnSpPr>
          <p:nvPr/>
        </p:nvCxnSpPr>
        <p:spPr>
          <a:xfrm flipV="1">
            <a:off x="1616066" y="3605213"/>
            <a:ext cx="0" cy="92169"/>
          </a:xfrm>
          <a:prstGeom prst="line">
            <a:avLst/>
          </a:prstGeom>
          <a:ln w="190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4D7D0A42-253D-4916-BF68-63E376A78864}"/>
              </a:ext>
            </a:extLst>
          </p:cNvPr>
          <p:cNvCxnSpPr>
            <a:cxnSpLocks/>
          </p:cNvCxnSpPr>
          <p:nvPr/>
        </p:nvCxnSpPr>
        <p:spPr>
          <a:xfrm flipH="1" flipV="1">
            <a:off x="1624019" y="3693374"/>
            <a:ext cx="2157406" cy="374864"/>
          </a:xfrm>
          <a:prstGeom prst="line">
            <a:avLst/>
          </a:prstGeom>
          <a:ln w="190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9925C0DB-A222-4C74-AB23-C482CB9C799E}"/>
              </a:ext>
            </a:extLst>
          </p:cNvPr>
          <p:cNvCxnSpPr>
            <a:cxnSpLocks/>
          </p:cNvCxnSpPr>
          <p:nvPr/>
        </p:nvCxnSpPr>
        <p:spPr>
          <a:xfrm flipV="1">
            <a:off x="3771898" y="4068238"/>
            <a:ext cx="0" cy="66979"/>
          </a:xfrm>
          <a:prstGeom prst="line">
            <a:avLst/>
          </a:prstGeom>
          <a:ln w="190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C516EDF0-60FD-4218-9454-3889B39F4CC7}"/>
              </a:ext>
            </a:extLst>
          </p:cNvPr>
          <p:cNvCxnSpPr>
            <a:cxnSpLocks/>
          </p:cNvCxnSpPr>
          <p:nvPr/>
        </p:nvCxnSpPr>
        <p:spPr>
          <a:xfrm flipH="1" flipV="1">
            <a:off x="3771898" y="4135217"/>
            <a:ext cx="800102" cy="123810"/>
          </a:xfrm>
          <a:prstGeom prst="line">
            <a:avLst/>
          </a:prstGeom>
          <a:ln w="190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38D08383-3990-4288-89E4-05EE6535B2A4}"/>
              </a:ext>
            </a:extLst>
          </p:cNvPr>
          <p:cNvCxnSpPr>
            <a:cxnSpLocks/>
          </p:cNvCxnSpPr>
          <p:nvPr/>
        </p:nvCxnSpPr>
        <p:spPr>
          <a:xfrm flipV="1">
            <a:off x="4572000" y="4259027"/>
            <a:ext cx="0" cy="92399"/>
          </a:xfrm>
          <a:prstGeom prst="line">
            <a:avLst/>
          </a:prstGeom>
          <a:ln w="190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6BBE0DBE-2D90-499C-855C-491658543943}"/>
              </a:ext>
            </a:extLst>
          </p:cNvPr>
          <p:cNvCxnSpPr>
            <a:cxnSpLocks/>
          </p:cNvCxnSpPr>
          <p:nvPr/>
        </p:nvCxnSpPr>
        <p:spPr>
          <a:xfrm flipH="1" flipV="1">
            <a:off x="4568849" y="4354318"/>
            <a:ext cx="681044" cy="109082"/>
          </a:xfrm>
          <a:prstGeom prst="line">
            <a:avLst/>
          </a:prstGeom>
          <a:ln w="190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8DFAF02F-914A-410D-8DA4-239C16AD4A04}"/>
              </a:ext>
            </a:extLst>
          </p:cNvPr>
          <p:cNvCxnSpPr>
            <a:cxnSpLocks/>
          </p:cNvCxnSpPr>
          <p:nvPr/>
        </p:nvCxnSpPr>
        <p:spPr>
          <a:xfrm flipV="1">
            <a:off x="5254655" y="4463880"/>
            <a:ext cx="0" cy="151455"/>
          </a:xfrm>
          <a:prstGeom prst="line">
            <a:avLst/>
          </a:prstGeom>
          <a:ln w="190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DAE30B66-A034-46D0-B0DE-E0A59DFBFABD}"/>
              </a:ext>
            </a:extLst>
          </p:cNvPr>
          <p:cNvCxnSpPr>
            <a:cxnSpLocks/>
          </p:cNvCxnSpPr>
          <p:nvPr/>
        </p:nvCxnSpPr>
        <p:spPr>
          <a:xfrm flipH="1" flipV="1">
            <a:off x="5249893" y="4606075"/>
            <a:ext cx="1403319" cy="265960"/>
          </a:xfrm>
          <a:prstGeom prst="line">
            <a:avLst/>
          </a:prstGeom>
          <a:ln w="190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899F68F9-FDDD-4560-9B90-7DEA16E6828E}"/>
              </a:ext>
            </a:extLst>
          </p:cNvPr>
          <p:cNvCxnSpPr>
            <a:cxnSpLocks/>
          </p:cNvCxnSpPr>
          <p:nvPr/>
        </p:nvCxnSpPr>
        <p:spPr>
          <a:xfrm flipH="1" flipV="1">
            <a:off x="6648449" y="4872036"/>
            <a:ext cx="2382" cy="40538"/>
          </a:xfrm>
          <a:prstGeom prst="line">
            <a:avLst/>
          </a:prstGeom>
          <a:ln w="190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50389B7C-D894-4533-9C23-FF9259BD6FCD}"/>
              </a:ext>
            </a:extLst>
          </p:cNvPr>
          <p:cNvCxnSpPr>
            <a:cxnSpLocks/>
          </p:cNvCxnSpPr>
          <p:nvPr/>
        </p:nvCxnSpPr>
        <p:spPr>
          <a:xfrm flipH="1" flipV="1">
            <a:off x="6648449" y="4914889"/>
            <a:ext cx="1243012" cy="195264"/>
          </a:xfrm>
          <a:prstGeom prst="line">
            <a:avLst/>
          </a:prstGeom>
          <a:ln w="190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344000DB-6990-41E4-8D3D-BCBEC4510646}"/>
              </a:ext>
            </a:extLst>
          </p:cNvPr>
          <p:cNvCxnSpPr>
            <a:cxnSpLocks/>
          </p:cNvCxnSpPr>
          <p:nvPr/>
        </p:nvCxnSpPr>
        <p:spPr>
          <a:xfrm flipV="1">
            <a:off x="7886698" y="5105394"/>
            <a:ext cx="0" cy="164511"/>
          </a:xfrm>
          <a:prstGeom prst="line">
            <a:avLst/>
          </a:prstGeom>
          <a:ln w="190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863343A1-FD32-40DB-B42E-977ECD989ABA}"/>
              </a:ext>
            </a:extLst>
          </p:cNvPr>
          <p:cNvCxnSpPr>
            <a:cxnSpLocks/>
          </p:cNvCxnSpPr>
          <p:nvPr/>
        </p:nvCxnSpPr>
        <p:spPr>
          <a:xfrm flipH="1" flipV="1">
            <a:off x="1157801" y="5341151"/>
            <a:ext cx="10677012" cy="0"/>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9BCB2413-33B3-4851-A9AC-C3D91A730AB0}"/>
              </a:ext>
            </a:extLst>
          </p:cNvPr>
          <p:cNvCxnSpPr>
            <a:cxnSpLocks/>
          </p:cNvCxnSpPr>
          <p:nvPr/>
        </p:nvCxnSpPr>
        <p:spPr>
          <a:xfrm>
            <a:off x="11639538" y="3427355"/>
            <a:ext cx="0" cy="2224645"/>
          </a:xfrm>
          <a:prstGeom prst="line">
            <a:avLst/>
          </a:prstGeom>
          <a:ln w="12700">
            <a:solidFill>
              <a:srgbClr val="C00000"/>
            </a:solidFill>
            <a:prstDash val="dash"/>
            <a:headEnd type="oval"/>
            <a:tailEnd type="triangle" w="med" len="lg"/>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4D3BCE60-E6AF-4F02-836D-988CFC3F263B}"/>
              </a:ext>
            </a:extLst>
          </p:cNvPr>
          <p:cNvSpPr txBox="1"/>
          <p:nvPr/>
        </p:nvSpPr>
        <p:spPr>
          <a:xfrm rot="-5400000">
            <a:off x="11413416" y="4259712"/>
            <a:ext cx="821058" cy="369332"/>
          </a:xfrm>
          <a:prstGeom prst="rect">
            <a:avLst/>
          </a:prstGeom>
          <a:noFill/>
        </p:spPr>
        <p:txBody>
          <a:bodyPr wrap="none" rtlCol="0">
            <a:spAutoFit/>
          </a:bodyPr>
          <a:lstStyle/>
          <a:p>
            <a:pPr algn="ctr"/>
            <a:r>
              <a:rPr lang="en-US" sz="1100" dirty="0">
                <a:solidFill>
                  <a:srgbClr val="C00000"/>
                </a:solidFill>
                <a:latin typeface="Arial" panose="020B0604020202020204" pitchFamily="34" charset="0"/>
                <a:cs typeface="Arial" panose="020B0604020202020204" pitchFamily="34" charset="0"/>
              </a:rPr>
              <a:t>Sensitivity</a:t>
            </a:r>
          </a:p>
          <a:p>
            <a:pPr algn="ctr"/>
            <a:r>
              <a:rPr lang="en-US" sz="700" dirty="0">
                <a:solidFill>
                  <a:srgbClr val="C00000"/>
                </a:solidFill>
                <a:latin typeface="Arial" panose="020B0604020202020204" pitchFamily="34" charset="0"/>
                <a:cs typeface="Arial" panose="020B0604020202020204" pitchFamily="34" charset="0"/>
              </a:rPr>
              <a:t>of the receiver</a:t>
            </a:r>
          </a:p>
        </p:txBody>
      </p:sp>
      <p:cxnSp>
        <p:nvCxnSpPr>
          <p:cNvPr id="90" name="Gerader Verbinder 89">
            <a:extLst>
              <a:ext uri="{FF2B5EF4-FFF2-40B4-BE49-F238E27FC236}">
                <a16:creationId xmlns:a16="http://schemas.microsoft.com/office/drawing/2014/main" id="{31AD887C-01D5-4F46-BDDE-83511753BE94}"/>
              </a:ext>
            </a:extLst>
          </p:cNvPr>
          <p:cNvCxnSpPr>
            <a:cxnSpLocks/>
          </p:cNvCxnSpPr>
          <p:nvPr/>
        </p:nvCxnSpPr>
        <p:spPr>
          <a:xfrm>
            <a:off x="1619256" y="2098515"/>
            <a:ext cx="0" cy="1467108"/>
          </a:xfrm>
          <a:prstGeom prst="line">
            <a:avLst/>
          </a:prstGeom>
          <a:ln w="9525">
            <a:solidFill>
              <a:schemeClr val="tx1">
                <a:lumMod val="50000"/>
                <a:lumOff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1A49346A-5867-4C93-81E0-B5428A4E6E21}"/>
              </a:ext>
            </a:extLst>
          </p:cNvPr>
          <p:cNvCxnSpPr>
            <a:cxnSpLocks/>
          </p:cNvCxnSpPr>
          <p:nvPr/>
        </p:nvCxnSpPr>
        <p:spPr>
          <a:xfrm flipH="1">
            <a:off x="3776667" y="1828800"/>
            <a:ext cx="9520" cy="2205049"/>
          </a:xfrm>
          <a:prstGeom prst="line">
            <a:avLst/>
          </a:prstGeom>
          <a:ln w="9525">
            <a:solidFill>
              <a:schemeClr val="tx1">
                <a:lumMod val="50000"/>
                <a:lumOff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1667A360-512A-4998-8421-33EFAF614A06}"/>
              </a:ext>
            </a:extLst>
          </p:cNvPr>
          <p:cNvCxnSpPr>
            <a:cxnSpLocks/>
          </p:cNvCxnSpPr>
          <p:nvPr/>
        </p:nvCxnSpPr>
        <p:spPr>
          <a:xfrm>
            <a:off x="4587906" y="1828800"/>
            <a:ext cx="0" cy="2368322"/>
          </a:xfrm>
          <a:prstGeom prst="line">
            <a:avLst/>
          </a:prstGeom>
          <a:ln w="9525">
            <a:solidFill>
              <a:schemeClr val="tx1">
                <a:lumMod val="50000"/>
                <a:lumOff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FD616E3A-14C6-4F92-94FE-4CB98A647482}"/>
              </a:ext>
            </a:extLst>
          </p:cNvPr>
          <p:cNvCxnSpPr>
            <a:cxnSpLocks/>
          </p:cNvCxnSpPr>
          <p:nvPr/>
        </p:nvCxnSpPr>
        <p:spPr>
          <a:xfrm>
            <a:off x="5254655" y="2519534"/>
            <a:ext cx="0" cy="1914057"/>
          </a:xfrm>
          <a:prstGeom prst="line">
            <a:avLst/>
          </a:prstGeom>
          <a:ln w="9525">
            <a:solidFill>
              <a:schemeClr val="tx1">
                <a:lumMod val="50000"/>
                <a:lumOff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1A412B15-8EC3-4A74-973B-278E3832D0A5}"/>
              </a:ext>
            </a:extLst>
          </p:cNvPr>
          <p:cNvCxnSpPr>
            <a:cxnSpLocks/>
          </p:cNvCxnSpPr>
          <p:nvPr/>
        </p:nvCxnSpPr>
        <p:spPr>
          <a:xfrm>
            <a:off x="6648448" y="1899126"/>
            <a:ext cx="0" cy="2901474"/>
          </a:xfrm>
          <a:prstGeom prst="line">
            <a:avLst/>
          </a:prstGeom>
          <a:ln w="9525">
            <a:solidFill>
              <a:schemeClr val="tx1">
                <a:lumMod val="50000"/>
                <a:lumOff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20C062E0-4077-480C-A8FB-4B713FCC2F88}"/>
              </a:ext>
            </a:extLst>
          </p:cNvPr>
          <p:cNvCxnSpPr>
            <a:cxnSpLocks/>
          </p:cNvCxnSpPr>
          <p:nvPr/>
        </p:nvCxnSpPr>
        <p:spPr>
          <a:xfrm>
            <a:off x="7886698" y="2098515"/>
            <a:ext cx="0" cy="2964023"/>
          </a:xfrm>
          <a:prstGeom prst="line">
            <a:avLst/>
          </a:prstGeom>
          <a:ln w="9525">
            <a:solidFill>
              <a:schemeClr val="tx1">
                <a:lumMod val="50000"/>
                <a:lumOff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135" name="Gerader Verbinder 134">
            <a:extLst>
              <a:ext uri="{FF2B5EF4-FFF2-40B4-BE49-F238E27FC236}">
                <a16:creationId xmlns:a16="http://schemas.microsoft.com/office/drawing/2014/main" id="{DC32B778-E880-472D-95A3-9A83055F243B}"/>
              </a:ext>
            </a:extLst>
          </p:cNvPr>
          <p:cNvCxnSpPr>
            <a:cxnSpLocks/>
          </p:cNvCxnSpPr>
          <p:nvPr/>
        </p:nvCxnSpPr>
        <p:spPr>
          <a:xfrm flipH="1" flipV="1">
            <a:off x="7886698" y="5269905"/>
            <a:ext cx="422939" cy="71245"/>
          </a:xfrm>
          <a:prstGeom prst="line">
            <a:avLst/>
          </a:prstGeom>
          <a:ln w="190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136" name="Gerader Verbinder 135">
            <a:extLst>
              <a:ext uri="{FF2B5EF4-FFF2-40B4-BE49-F238E27FC236}">
                <a16:creationId xmlns:a16="http://schemas.microsoft.com/office/drawing/2014/main" id="{4086DCAF-4A6E-4AEC-88C7-04ABC54E2DE9}"/>
              </a:ext>
            </a:extLst>
          </p:cNvPr>
          <p:cNvCxnSpPr>
            <a:cxnSpLocks/>
          </p:cNvCxnSpPr>
          <p:nvPr/>
        </p:nvCxnSpPr>
        <p:spPr>
          <a:xfrm>
            <a:off x="8309637" y="5187649"/>
            <a:ext cx="0" cy="624328"/>
          </a:xfrm>
          <a:prstGeom prst="line">
            <a:avLst/>
          </a:prstGeom>
          <a:ln w="9525">
            <a:solidFill>
              <a:srgbClr val="C00000"/>
            </a:solidFill>
            <a:headEnd type="none" w="med" len="lg"/>
          </a:ln>
        </p:spPr>
        <p:style>
          <a:lnRef idx="1">
            <a:schemeClr val="accent1"/>
          </a:lnRef>
          <a:fillRef idx="0">
            <a:schemeClr val="accent1"/>
          </a:fillRef>
          <a:effectRef idx="0">
            <a:schemeClr val="accent1"/>
          </a:effectRef>
          <a:fontRef idx="minor">
            <a:schemeClr val="tx1"/>
          </a:fontRef>
        </p:style>
      </p:cxnSp>
      <p:cxnSp>
        <p:nvCxnSpPr>
          <p:cNvPr id="150" name="Gerader Verbinder 149">
            <a:extLst>
              <a:ext uri="{FF2B5EF4-FFF2-40B4-BE49-F238E27FC236}">
                <a16:creationId xmlns:a16="http://schemas.microsoft.com/office/drawing/2014/main" id="{726E0538-EE14-45C3-85DB-0A54350F4118}"/>
              </a:ext>
            </a:extLst>
          </p:cNvPr>
          <p:cNvCxnSpPr>
            <a:cxnSpLocks/>
          </p:cNvCxnSpPr>
          <p:nvPr/>
        </p:nvCxnSpPr>
        <p:spPr>
          <a:xfrm>
            <a:off x="2160000" y="5652000"/>
            <a:ext cx="1098" cy="180000"/>
          </a:xfrm>
          <a:prstGeom prst="line">
            <a:avLst/>
          </a:prstGeom>
          <a:ln w="15875">
            <a:solidFill>
              <a:schemeClr val="tx1">
                <a:lumMod val="50000"/>
                <a:lumOff val="50000"/>
              </a:schemeClr>
            </a:solidFill>
            <a:headEnd type="none" w="med" len="lg"/>
          </a:ln>
        </p:spPr>
        <p:style>
          <a:lnRef idx="1">
            <a:schemeClr val="accent1"/>
          </a:lnRef>
          <a:fillRef idx="0">
            <a:schemeClr val="accent1"/>
          </a:fillRef>
          <a:effectRef idx="0">
            <a:schemeClr val="accent1"/>
          </a:effectRef>
          <a:fontRef idx="minor">
            <a:schemeClr val="tx1"/>
          </a:fontRef>
        </p:style>
      </p:cxnSp>
      <p:cxnSp>
        <p:nvCxnSpPr>
          <p:cNvPr id="152" name="Gerader Verbinder 151">
            <a:extLst>
              <a:ext uri="{FF2B5EF4-FFF2-40B4-BE49-F238E27FC236}">
                <a16:creationId xmlns:a16="http://schemas.microsoft.com/office/drawing/2014/main" id="{F86E6EEA-1D04-4AC0-98B3-8EB75D99F96D}"/>
              </a:ext>
            </a:extLst>
          </p:cNvPr>
          <p:cNvCxnSpPr>
            <a:cxnSpLocks/>
          </p:cNvCxnSpPr>
          <p:nvPr/>
        </p:nvCxnSpPr>
        <p:spPr>
          <a:xfrm>
            <a:off x="3240000" y="5652000"/>
            <a:ext cx="0" cy="180000"/>
          </a:xfrm>
          <a:prstGeom prst="line">
            <a:avLst/>
          </a:prstGeom>
          <a:ln w="15875">
            <a:solidFill>
              <a:schemeClr val="tx1">
                <a:lumMod val="50000"/>
                <a:lumOff val="50000"/>
              </a:schemeClr>
            </a:solidFill>
            <a:headEnd type="none" w="med" len="lg"/>
          </a:ln>
        </p:spPr>
        <p:style>
          <a:lnRef idx="1">
            <a:schemeClr val="accent1"/>
          </a:lnRef>
          <a:fillRef idx="0">
            <a:schemeClr val="accent1"/>
          </a:fillRef>
          <a:effectRef idx="0">
            <a:schemeClr val="accent1"/>
          </a:effectRef>
          <a:fontRef idx="minor">
            <a:schemeClr val="tx1"/>
          </a:fontRef>
        </p:style>
      </p:cxnSp>
      <p:cxnSp>
        <p:nvCxnSpPr>
          <p:cNvPr id="153" name="Gerader Verbinder 152">
            <a:extLst>
              <a:ext uri="{FF2B5EF4-FFF2-40B4-BE49-F238E27FC236}">
                <a16:creationId xmlns:a16="http://schemas.microsoft.com/office/drawing/2014/main" id="{6342F44D-DEFF-44D3-9371-A5119BF4E5C0}"/>
              </a:ext>
            </a:extLst>
          </p:cNvPr>
          <p:cNvCxnSpPr>
            <a:cxnSpLocks/>
          </p:cNvCxnSpPr>
          <p:nvPr/>
        </p:nvCxnSpPr>
        <p:spPr>
          <a:xfrm>
            <a:off x="4320000" y="5652000"/>
            <a:ext cx="0" cy="180000"/>
          </a:xfrm>
          <a:prstGeom prst="line">
            <a:avLst/>
          </a:prstGeom>
          <a:ln w="15875">
            <a:solidFill>
              <a:schemeClr val="tx1">
                <a:lumMod val="50000"/>
                <a:lumOff val="50000"/>
              </a:schemeClr>
            </a:solidFill>
            <a:headEnd type="none" w="med" len="lg"/>
          </a:ln>
        </p:spPr>
        <p:style>
          <a:lnRef idx="1">
            <a:schemeClr val="accent1"/>
          </a:lnRef>
          <a:fillRef idx="0">
            <a:schemeClr val="accent1"/>
          </a:fillRef>
          <a:effectRef idx="0">
            <a:schemeClr val="accent1"/>
          </a:effectRef>
          <a:fontRef idx="minor">
            <a:schemeClr val="tx1"/>
          </a:fontRef>
        </p:style>
      </p:cxnSp>
      <p:cxnSp>
        <p:nvCxnSpPr>
          <p:cNvPr id="154" name="Gerader Verbinder 153">
            <a:extLst>
              <a:ext uri="{FF2B5EF4-FFF2-40B4-BE49-F238E27FC236}">
                <a16:creationId xmlns:a16="http://schemas.microsoft.com/office/drawing/2014/main" id="{504207D2-23F4-42BC-98B9-F8D46A0E3BCB}"/>
              </a:ext>
            </a:extLst>
          </p:cNvPr>
          <p:cNvCxnSpPr>
            <a:cxnSpLocks/>
          </p:cNvCxnSpPr>
          <p:nvPr/>
        </p:nvCxnSpPr>
        <p:spPr>
          <a:xfrm>
            <a:off x="5400000" y="5652000"/>
            <a:ext cx="0" cy="180000"/>
          </a:xfrm>
          <a:prstGeom prst="line">
            <a:avLst/>
          </a:prstGeom>
          <a:ln w="15875">
            <a:solidFill>
              <a:schemeClr val="tx1">
                <a:lumMod val="50000"/>
                <a:lumOff val="50000"/>
              </a:schemeClr>
            </a:solidFill>
            <a:headEnd type="none" w="med" len="lg"/>
          </a:ln>
        </p:spPr>
        <p:style>
          <a:lnRef idx="1">
            <a:schemeClr val="accent1"/>
          </a:lnRef>
          <a:fillRef idx="0">
            <a:schemeClr val="accent1"/>
          </a:fillRef>
          <a:effectRef idx="0">
            <a:schemeClr val="accent1"/>
          </a:effectRef>
          <a:fontRef idx="minor">
            <a:schemeClr val="tx1"/>
          </a:fontRef>
        </p:style>
      </p:cxnSp>
      <p:cxnSp>
        <p:nvCxnSpPr>
          <p:cNvPr id="155" name="Gerader Verbinder 154">
            <a:extLst>
              <a:ext uri="{FF2B5EF4-FFF2-40B4-BE49-F238E27FC236}">
                <a16:creationId xmlns:a16="http://schemas.microsoft.com/office/drawing/2014/main" id="{21B6424F-5491-4613-8C67-8B4DBC577C54}"/>
              </a:ext>
            </a:extLst>
          </p:cNvPr>
          <p:cNvCxnSpPr>
            <a:cxnSpLocks/>
          </p:cNvCxnSpPr>
          <p:nvPr/>
        </p:nvCxnSpPr>
        <p:spPr>
          <a:xfrm>
            <a:off x="6480000" y="5652000"/>
            <a:ext cx="0" cy="180000"/>
          </a:xfrm>
          <a:prstGeom prst="line">
            <a:avLst/>
          </a:prstGeom>
          <a:ln w="15875">
            <a:solidFill>
              <a:schemeClr val="tx1">
                <a:lumMod val="50000"/>
                <a:lumOff val="50000"/>
              </a:schemeClr>
            </a:solidFill>
            <a:headEnd type="none" w="med" len="lg"/>
          </a:ln>
        </p:spPr>
        <p:style>
          <a:lnRef idx="1">
            <a:schemeClr val="accent1"/>
          </a:lnRef>
          <a:fillRef idx="0">
            <a:schemeClr val="accent1"/>
          </a:fillRef>
          <a:effectRef idx="0">
            <a:schemeClr val="accent1"/>
          </a:effectRef>
          <a:fontRef idx="minor">
            <a:schemeClr val="tx1"/>
          </a:fontRef>
        </p:style>
      </p:cxnSp>
      <p:cxnSp>
        <p:nvCxnSpPr>
          <p:cNvPr id="156" name="Gerader Verbinder 155">
            <a:extLst>
              <a:ext uri="{FF2B5EF4-FFF2-40B4-BE49-F238E27FC236}">
                <a16:creationId xmlns:a16="http://schemas.microsoft.com/office/drawing/2014/main" id="{8145BED0-DA35-44DC-B5B0-2B7E18EAB316}"/>
              </a:ext>
            </a:extLst>
          </p:cNvPr>
          <p:cNvCxnSpPr>
            <a:cxnSpLocks/>
          </p:cNvCxnSpPr>
          <p:nvPr/>
        </p:nvCxnSpPr>
        <p:spPr>
          <a:xfrm>
            <a:off x="7560000" y="5652000"/>
            <a:ext cx="0" cy="180000"/>
          </a:xfrm>
          <a:prstGeom prst="line">
            <a:avLst/>
          </a:prstGeom>
          <a:ln w="15875">
            <a:solidFill>
              <a:schemeClr val="tx1">
                <a:lumMod val="50000"/>
                <a:lumOff val="50000"/>
              </a:schemeClr>
            </a:solidFill>
            <a:headEnd type="none" w="med" len="lg"/>
          </a:ln>
        </p:spPr>
        <p:style>
          <a:lnRef idx="1">
            <a:schemeClr val="accent1"/>
          </a:lnRef>
          <a:fillRef idx="0">
            <a:schemeClr val="accent1"/>
          </a:fillRef>
          <a:effectRef idx="0">
            <a:schemeClr val="accent1"/>
          </a:effectRef>
          <a:fontRef idx="minor">
            <a:schemeClr val="tx1"/>
          </a:fontRef>
        </p:style>
      </p:cxnSp>
      <p:cxnSp>
        <p:nvCxnSpPr>
          <p:cNvPr id="202" name="Gerader Verbinder 201">
            <a:extLst>
              <a:ext uri="{FF2B5EF4-FFF2-40B4-BE49-F238E27FC236}">
                <a16:creationId xmlns:a16="http://schemas.microsoft.com/office/drawing/2014/main" id="{96642E95-0F35-4BF6-A8CB-95BBABA56C1A}"/>
              </a:ext>
            </a:extLst>
          </p:cNvPr>
          <p:cNvCxnSpPr>
            <a:cxnSpLocks/>
          </p:cNvCxnSpPr>
          <p:nvPr/>
        </p:nvCxnSpPr>
        <p:spPr>
          <a:xfrm>
            <a:off x="8640000" y="5652000"/>
            <a:ext cx="0" cy="180000"/>
          </a:xfrm>
          <a:prstGeom prst="line">
            <a:avLst/>
          </a:prstGeom>
          <a:ln w="15875">
            <a:solidFill>
              <a:schemeClr val="tx1">
                <a:lumMod val="50000"/>
                <a:lumOff val="50000"/>
              </a:schemeClr>
            </a:solidFill>
            <a:headEnd type="none" w="med" len="lg"/>
          </a:ln>
        </p:spPr>
        <p:style>
          <a:lnRef idx="1">
            <a:schemeClr val="accent1"/>
          </a:lnRef>
          <a:fillRef idx="0">
            <a:schemeClr val="accent1"/>
          </a:fillRef>
          <a:effectRef idx="0">
            <a:schemeClr val="accent1"/>
          </a:effectRef>
          <a:fontRef idx="minor">
            <a:schemeClr val="tx1"/>
          </a:fontRef>
        </p:style>
      </p:cxnSp>
      <p:cxnSp>
        <p:nvCxnSpPr>
          <p:cNvPr id="203" name="Gerader Verbinder 202">
            <a:extLst>
              <a:ext uri="{FF2B5EF4-FFF2-40B4-BE49-F238E27FC236}">
                <a16:creationId xmlns:a16="http://schemas.microsoft.com/office/drawing/2014/main" id="{319EA042-FF1B-44E5-A932-F1370C515F9A}"/>
              </a:ext>
            </a:extLst>
          </p:cNvPr>
          <p:cNvCxnSpPr>
            <a:cxnSpLocks/>
          </p:cNvCxnSpPr>
          <p:nvPr/>
        </p:nvCxnSpPr>
        <p:spPr>
          <a:xfrm>
            <a:off x="9720000" y="5652000"/>
            <a:ext cx="0" cy="180000"/>
          </a:xfrm>
          <a:prstGeom prst="line">
            <a:avLst/>
          </a:prstGeom>
          <a:ln w="15875">
            <a:solidFill>
              <a:schemeClr val="tx1">
                <a:lumMod val="50000"/>
                <a:lumOff val="50000"/>
              </a:schemeClr>
            </a:solidFill>
            <a:headEnd type="none" w="med" len="lg"/>
          </a:ln>
        </p:spPr>
        <p:style>
          <a:lnRef idx="1">
            <a:schemeClr val="accent1"/>
          </a:lnRef>
          <a:fillRef idx="0">
            <a:schemeClr val="accent1"/>
          </a:fillRef>
          <a:effectRef idx="0">
            <a:schemeClr val="accent1"/>
          </a:effectRef>
          <a:fontRef idx="minor">
            <a:schemeClr val="tx1"/>
          </a:fontRef>
        </p:style>
      </p:cxnSp>
      <p:cxnSp>
        <p:nvCxnSpPr>
          <p:cNvPr id="204" name="Gerader Verbinder 203">
            <a:extLst>
              <a:ext uri="{FF2B5EF4-FFF2-40B4-BE49-F238E27FC236}">
                <a16:creationId xmlns:a16="http://schemas.microsoft.com/office/drawing/2014/main" id="{80E39A17-E700-4708-83EA-DCD0B35E40B6}"/>
              </a:ext>
            </a:extLst>
          </p:cNvPr>
          <p:cNvCxnSpPr>
            <a:cxnSpLocks/>
          </p:cNvCxnSpPr>
          <p:nvPr/>
        </p:nvCxnSpPr>
        <p:spPr>
          <a:xfrm>
            <a:off x="10800000" y="5652000"/>
            <a:ext cx="0" cy="180000"/>
          </a:xfrm>
          <a:prstGeom prst="line">
            <a:avLst/>
          </a:prstGeom>
          <a:ln w="15875">
            <a:solidFill>
              <a:schemeClr val="tx1">
                <a:lumMod val="50000"/>
                <a:lumOff val="50000"/>
              </a:schemeClr>
            </a:solidFill>
            <a:headEnd type="none" w="med" len="lg"/>
          </a:ln>
        </p:spPr>
        <p:style>
          <a:lnRef idx="1">
            <a:schemeClr val="accent1"/>
          </a:lnRef>
          <a:fillRef idx="0">
            <a:schemeClr val="accent1"/>
          </a:fillRef>
          <a:effectRef idx="0">
            <a:schemeClr val="accent1"/>
          </a:effectRef>
          <a:fontRef idx="minor">
            <a:schemeClr val="tx1"/>
          </a:fontRef>
        </p:style>
      </p:cxnSp>
      <p:sp>
        <p:nvSpPr>
          <p:cNvPr id="208" name="Textfeld 207">
            <a:extLst>
              <a:ext uri="{FF2B5EF4-FFF2-40B4-BE49-F238E27FC236}">
                <a16:creationId xmlns:a16="http://schemas.microsoft.com/office/drawing/2014/main" id="{4DB96D76-B37F-4D86-AD49-B0AA554B980A}"/>
              </a:ext>
            </a:extLst>
          </p:cNvPr>
          <p:cNvSpPr txBox="1"/>
          <p:nvPr/>
        </p:nvSpPr>
        <p:spPr>
          <a:xfrm>
            <a:off x="1894733" y="5827394"/>
            <a:ext cx="450764" cy="261610"/>
          </a:xfrm>
          <a:prstGeom prst="rect">
            <a:avLst/>
          </a:prstGeom>
          <a:noFill/>
        </p:spPr>
        <p:txBody>
          <a:bodyPr wrap="none" rtlCol="0">
            <a:spAutoFit/>
          </a:bodyPr>
          <a:lstStyle/>
          <a:p>
            <a:pPr algn="ctr"/>
            <a:r>
              <a:rPr lang="de-CH" sz="1100" dirty="0">
                <a:latin typeface="Arial" panose="020B0604020202020204" pitchFamily="34" charset="0"/>
                <a:cs typeface="Arial" panose="020B0604020202020204" pitchFamily="34" charset="0"/>
              </a:rPr>
              <a:t>1km</a:t>
            </a:r>
          </a:p>
        </p:txBody>
      </p:sp>
      <p:sp>
        <p:nvSpPr>
          <p:cNvPr id="209" name="Textfeld 208">
            <a:extLst>
              <a:ext uri="{FF2B5EF4-FFF2-40B4-BE49-F238E27FC236}">
                <a16:creationId xmlns:a16="http://schemas.microsoft.com/office/drawing/2014/main" id="{AA7FD5F7-DB0D-46F4-BCB2-29D25AA43B01}"/>
              </a:ext>
            </a:extLst>
          </p:cNvPr>
          <p:cNvSpPr txBox="1"/>
          <p:nvPr/>
        </p:nvSpPr>
        <p:spPr>
          <a:xfrm>
            <a:off x="2978464" y="5827394"/>
            <a:ext cx="450765" cy="261610"/>
          </a:xfrm>
          <a:prstGeom prst="rect">
            <a:avLst/>
          </a:prstGeom>
          <a:noFill/>
        </p:spPr>
        <p:txBody>
          <a:bodyPr wrap="none" rtlCol="0">
            <a:spAutoFit/>
          </a:bodyPr>
          <a:lstStyle/>
          <a:p>
            <a:pPr algn="ctr"/>
            <a:r>
              <a:rPr lang="de-CH" sz="1100" dirty="0">
                <a:latin typeface="Arial" panose="020B0604020202020204" pitchFamily="34" charset="0"/>
                <a:cs typeface="Arial" panose="020B0604020202020204" pitchFamily="34" charset="0"/>
              </a:rPr>
              <a:t>2km</a:t>
            </a:r>
          </a:p>
        </p:txBody>
      </p:sp>
      <p:sp>
        <p:nvSpPr>
          <p:cNvPr id="210" name="Textfeld 209">
            <a:extLst>
              <a:ext uri="{FF2B5EF4-FFF2-40B4-BE49-F238E27FC236}">
                <a16:creationId xmlns:a16="http://schemas.microsoft.com/office/drawing/2014/main" id="{105F6839-B302-4065-A131-B1702533427C}"/>
              </a:ext>
            </a:extLst>
          </p:cNvPr>
          <p:cNvSpPr txBox="1"/>
          <p:nvPr/>
        </p:nvSpPr>
        <p:spPr>
          <a:xfrm>
            <a:off x="4104935" y="5827394"/>
            <a:ext cx="450765" cy="261610"/>
          </a:xfrm>
          <a:prstGeom prst="rect">
            <a:avLst/>
          </a:prstGeom>
          <a:noFill/>
        </p:spPr>
        <p:txBody>
          <a:bodyPr wrap="none" rtlCol="0">
            <a:spAutoFit/>
          </a:bodyPr>
          <a:lstStyle/>
          <a:p>
            <a:pPr algn="ctr"/>
            <a:r>
              <a:rPr lang="de-CH" sz="1100" dirty="0">
                <a:latin typeface="Arial" panose="020B0604020202020204" pitchFamily="34" charset="0"/>
                <a:cs typeface="Arial" panose="020B0604020202020204" pitchFamily="34" charset="0"/>
              </a:rPr>
              <a:t>3km</a:t>
            </a:r>
          </a:p>
        </p:txBody>
      </p:sp>
      <p:sp>
        <p:nvSpPr>
          <p:cNvPr id="211" name="Textfeld 210">
            <a:extLst>
              <a:ext uri="{FF2B5EF4-FFF2-40B4-BE49-F238E27FC236}">
                <a16:creationId xmlns:a16="http://schemas.microsoft.com/office/drawing/2014/main" id="{1B5BD3C1-294C-4188-AB15-5275C41051A9}"/>
              </a:ext>
            </a:extLst>
          </p:cNvPr>
          <p:cNvSpPr txBox="1"/>
          <p:nvPr/>
        </p:nvSpPr>
        <p:spPr>
          <a:xfrm>
            <a:off x="5231406" y="5827394"/>
            <a:ext cx="450765" cy="261610"/>
          </a:xfrm>
          <a:prstGeom prst="rect">
            <a:avLst/>
          </a:prstGeom>
          <a:noFill/>
        </p:spPr>
        <p:txBody>
          <a:bodyPr wrap="none" rtlCol="0">
            <a:spAutoFit/>
          </a:bodyPr>
          <a:lstStyle/>
          <a:p>
            <a:pPr algn="ctr"/>
            <a:r>
              <a:rPr lang="de-CH" sz="1100" dirty="0">
                <a:latin typeface="Arial" panose="020B0604020202020204" pitchFamily="34" charset="0"/>
                <a:cs typeface="Arial" panose="020B0604020202020204" pitchFamily="34" charset="0"/>
              </a:rPr>
              <a:t>4km</a:t>
            </a:r>
          </a:p>
        </p:txBody>
      </p:sp>
      <p:sp>
        <p:nvSpPr>
          <p:cNvPr id="212" name="Textfeld 211">
            <a:extLst>
              <a:ext uri="{FF2B5EF4-FFF2-40B4-BE49-F238E27FC236}">
                <a16:creationId xmlns:a16="http://schemas.microsoft.com/office/drawing/2014/main" id="{FB6506C7-2801-405F-B700-9C541FA06FD7}"/>
              </a:ext>
            </a:extLst>
          </p:cNvPr>
          <p:cNvSpPr txBox="1"/>
          <p:nvPr/>
        </p:nvSpPr>
        <p:spPr>
          <a:xfrm>
            <a:off x="6311405" y="5821272"/>
            <a:ext cx="450765" cy="261610"/>
          </a:xfrm>
          <a:prstGeom prst="rect">
            <a:avLst/>
          </a:prstGeom>
          <a:noFill/>
        </p:spPr>
        <p:txBody>
          <a:bodyPr wrap="none" rtlCol="0">
            <a:spAutoFit/>
          </a:bodyPr>
          <a:lstStyle/>
          <a:p>
            <a:pPr algn="ctr"/>
            <a:r>
              <a:rPr lang="de-CH" sz="1100" dirty="0">
                <a:latin typeface="Arial" panose="020B0604020202020204" pitchFamily="34" charset="0"/>
                <a:cs typeface="Arial" panose="020B0604020202020204" pitchFamily="34" charset="0"/>
              </a:rPr>
              <a:t>5km</a:t>
            </a:r>
          </a:p>
        </p:txBody>
      </p:sp>
      <p:sp>
        <p:nvSpPr>
          <p:cNvPr id="213" name="Textfeld 212">
            <a:extLst>
              <a:ext uri="{FF2B5EF4-FFF2-40B4-BE49-F238E27FC236}">
                <a16:creationId xmlns:a16="http://schemas.microsoft.com/office/drawing/2014/main" id="{A6F19553-DBFA-4629-A219-E6C00158E655}"/>
              </a:ext>
            </a:extLst>
          </p:cNvPr>
          <p:cNvSpPr txBox="1"/>
          <p:nvPr/>
        </p:nvSpPr>
        <p:spPr>
          <a:xfrm>
            <a:off x="7363643" y="5821272"/>
            <a:ext cx="450765" cy="261610"/>
          </a:xfrm>
          <a:prstGeom prst="rect">
            <a:avLst/>
          </a:prstGeom>
          <a:noFill/>
        </p:spPr>
        <p:txBody>
          <a:bodyPr wrap="none" rtlCol="0">
            <a:spAutoFit/>
          </a:bodyPr>
          <a:lstStyle/>
          <a:p>
            <a:pPr algn="ctr"/>
            <a:r>
              <a:rPr lang="de-CH" sz="1100" dirty="0">
                <a:latin typeface="Arial" panose="020B0604020202020204" pitchFamily="34" charset="0"/>
                <a:cs typeface="Arial" panose="020B0604020202020204" pitchFamily="34" charset="0"/>
              </a:rPr>
              <a:t>6km</a:t>
            </a:r>
          </a:p>
        </p:txBody>
      </p:sp>
      <p:sp>
        <p:nvSpPr>
          <p:cNvPr id="214" name="Textfeld 213">
            <a:extLst>
              <a:ext uri="{FF2B5EF4-FFF2-40B4-BE49-F238E27FC236}">
                <a16:creationId xmlns:a16="http://schemas.microsoft.com/office/drawing/2014/main" id="{8AE2EF03-ACDA-4E1C-BEBE-830B976AA4ED}"/>
              </a:ext>
            </a:extLst>
          </p:cNvPr>
          <p:cNvSpPr txBox="1"/>
          <p:nvPr/>
        </p:nvSpPr>
        <p:spPr>
          <a:xfrm>
            <a:off x="8440808" y="5830102"/>
            <a:ext cx="450765" cy="261610"/>
          </a:xfrm>
          <a:prstGeom prst="rect">
            <a:avLst/>
          </a:prstGeom>
          <a:noFill/>
        </p:spPr>
        <p:txBody>
          <a:bodyPr wrap="none" rtlCol="0">
            <a:spAutoFit/>
          </a:bodyPr>
          <a:lstStyle/>
          <a:p>
            <a:pPr algn="ctr"/>
            <a:r>
              <a:rPr lang="de-CH" sz="1100" dirty="0">
                <a:latin typeface="Arial" panose="020B0604020202020204" pitchFamily="34" charset="0"/>
                <a:cs typeface="Arial" panose="020B0604020202020204" pitchFamily="34" charset="0"/>
              </a:rPr>
              <a:t>7km</a:t>
            </a:r>
          </a:p>
        </p:txBody>
      </p:sp>
      <p:sp>
        <p:nvSpPr>
          <p:cNvPr id="215" name="Textfeld 214">
            <a:extLst>
              <a:ext uri="{FF2B5EF4-FFF2-40B4-BE49-F238E27FC236}">
                <a16:creationId xmlns:a16="http://schemas.microsoft.com/office/drawing/2014/main" id="{17996762-385C-4739-B725-40999E45B187}"/>
              </a:ext>
            </a:extLst>
          </p:cNvPr>
          <p:cNvSpPr txBox="1"/>
          <p:nvPr/>
        </p:nvSpPr>
        <p:spPr>
          <a:xfrm>
            <a:off x="9517973" y="5835918"/>
            <a:ext cx="450765" cy="261610"/>
          </a:xfrm>
          <a:prstGeom prst="rect">
            <a:avLst/>
          </a:prstGeom>
          <a:noFill/>
        </p:spPr>
        <p:txBody>
          <a:bodyPr wrap="none" rtlCol="0">
            <a:spAutoFit/>
          </a:bodyPr>
          <a:lstStyle/>
          <a:p>
            <a:pPr algn="ctr"/>
            <a:r>
              <a:rPr lang="de-CH" sz="1100" dirty="0">
                <a:latin typeface="Arial" panose="020B0604020202020204" pitchFamily="34" charset="0"/>
                <a:cs typeface="Arial" panose="020B0604020202020204" pitchFamily="34" charset="0"/>
              </a:rPr>
              <a:t>8km</a:t>
            </a:r>
          </a:p>
        </p:txBody>
      </p:sp>
      <p:sp>
        <p:nvSpPr>
          <p:cNvPr id="216" name="Textfeld 215">
            <a:extLst>
              <a:ext uri="{FF2B5EF4-FFF2-40B4-BE49-F238E27FC236}">
                <a16:creationId xmlns:a16="http://schemas.microsoft.com/office/drawing/2014/main" id="{D1A58E7C-74C7-4BD8-AEDD-B272E2643E24}"/>
              </a:ext>
            </a:extLst>
          </p:cNvPr>
          <p:cNvSpPr txBox="1"/>
          <p:nvPr/>
        </p:nvSpPr>
        <p:spPr>
          <a:xfrm>
            <a:off x="10571782" y="5821272"/>
            <a:ext cx="450765" cy="261610"/>
          </a:xfrm>
          <a:prstGeom prst="rect">
            <a:avLst/>
          </a:prstGeom>
          <a:noFill/>
        </p:spPr>
        <p:txBody>
          <a:bodyPr wrap="none" rtlCol="0">
            <a:spAutoFit/>
          </a:bodyPr>
          <a:lstStyle/>
          <a:p>
            <a:pPr algn="ctr"/>
            <a:r>
              <a:rPr lang="de-CH" sz="1100" dirty="0">
                <a:latin typeface="Arial" panose="020B0604020202020204" pitchFamily="34" charset="0"/>
                <a:cs typeface="Arial" panose="020B0604020202020204" pitchFamily="34" charset="0"/>
              </a:rPr>
              <a:t>9km</a:t>
            </a:r>
          </a:p>
        </p:txBody>
      </p:sp>
      <p:sp>
        <p:nvSpPr>
          <p:cNvPr id="217" name="Textfeld 216">
            <a:extLst>
              <a:ext uri="{FF2B5EF4-FFF2-40B4-BE49-F238E27FC236}">
                <a16:creationId xmlns:a16="http://schemas.microsoft.com/office/drawing/2014/main" id="{B5B5AD42-5617-4401-A7DA-BF65D40A3553}"/>
              </a:ext>
            </a:extLst>
          </p:cNvPr>
          <p:cNvSpPr txBox="1"/>
          <p:nvPr/>
        </p:nvSpPr>
        <p:spPr>
          <a:xfrm rot="-5400000">
            <a:off x="-187373" y="4447773"/>
            <a:ext cx="2289290"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Signal Level</a:t>
            </a:r>
          </a:p>
        </p:txBody>
      </p:sp>
      <p:sp>
        <p:nvSpPr>
          <p:cNvPr id="218" name="Textfeld 217">
            <a:extLst>
              <a:ext uri="{FF2B5EF4-FFF2-40B4-BE49-F238E27FC236}">
                <a16:creationId xmlns:a16="http://schemas.microsoft.com/office/drawing/2014/main" id="{E1F990A7-0FC4-4869-8ACE-274816129C6E}"/>
              </a:ext>
            </a:extLst>
          </p:cNvPr>
          <p:cNvSpPr txBox="1"/>
          <p:nvPr/>
        </p:nvSpPr>
        <p:spPr>
          <a:xfrm>
            <a:off x="11647902" y="3433933"/>
            <a:ext cx="373820" cy="215444"/>
          </a:xfrm>
          <a:prstGeom prst="rect">
            <a:avLst/>
          </a:prstGeom>
          <a:noFill/>
        </p:spPr>
        <p:txBody>
          <a:bodyPr wrap="none" rtlCol="0">
            <a:spAutoFit/>
          </a:bodyPr>
          <a:lstStyle/>
          <a:p>
            <a:pPr algn="ctr"/>
            <a:r>
              <a:rPr lang="en-US" sz="800" dirty="0">
                <a:solidFill>
                  <a:srgbClr val="C00000"/>
                </a:solidFill>
                <a:latin typeface="Arial" panose="020B0604020202020204" pitchFamily="34" charset="0"/>
                <a:cs typeface="Arial" panose="020B0604020202020204" pitchFamily="34" charset="0"/>
              </a:rPr>
              <a:t>Low</a:t>
            </a:r>
            <a:endParaRPr lang="en-US" sz="300" dirty="0">
              <a:solidFill>
                <a:srgbClr val="C00000"/>
              </a:solidFill>
              <a:latin typeface="Arial" panose="020B0604020202020204" pitchFamily="34" charset="0"/>
              <a:cs typeface="Arial" panose="020B0604020202020204" pitchFamily="34" charset="0"/>
            </a:endParaRPr>
          </a:p>
        </p:txBody>
      </p:sp>
      <p:sp>
        <p:nvSpPr>
          <p:cNvPr id="219" name="Textfeld 218">
            <a:extLst>
              <a:ext uri="{FF2B5EF4-FFF2-40B4-BE49-F238E27FC236}">
                <a16:creationId xmlns:a16="http://schemas.microsoft.com/office/drawing/2014/main" id="{17781464-8654-4480-863B-789FF3996CCD}"/>
              </a:ext>
            </a:extLst>
          </p:cNvPr>
          <p:cNvSpPr txBox="1"/>
          <p:nvPr/>
        </p:nvSpPr>
        <p:spPr>
          <a:xfrm>
            <a:off x="11637545" y="5349821"/>
            <a:ext cx="396262" cy="215444"/>
          </a:xfrm>
          <a:prstGeom prst="rect">
            <a:avLst/>
          </a:prstGeom>
          <a:noFill/>
        </p:spPr>
        <p:txBody>
          <a:bodyPr wrap="none" rtlCol="0">
            <a:spAutoFit/>
          </a:bodyPr>
          <a:lstStyle/>
          <a:p>
            <a:r>
              <a:rPr lang="en-US" sz="800" dirty="0">
                <a:solidFill>
                  <a:srgbClr val="C00000"/>
                </a:solidFill>
                <a:latin typeface="Arial" panose="020B0604020202020204" pitchFamily="34" charset="0"/>
                <a:cs typeface="Arial" panose="020B0604020202020204" pitchFamily="34" charset="0"/>
              </a:rPr>
              <a:t>High</a:t>
            </a:r>
            <a:endParaRPr lang="en-US" sz="300" dirty="0">
              <a:solidFill>
                <a:srgbClr val="C00000"/>
              </a:solidFill>
              <a:latin typeface="Arial" panose="020B0604020202020204" pitchFamily="34" charset="0"/>
              <a:cs typeface="Arial" panose="020B0604020202020204" pitchFamily="34" charset="0"/>
            </a:endParaRPr>
          </a:p>
        </p:txBody>
      </p:sp>
      <p:sp>
        <p:nvSpPr>
          <p:cNvPr id="222" name="Geschweifte Klammer rechts 221">
            <a:extLst>
              <a:ext uri="{FF2B5EF4-FFF2-40B4-BE49-F238E27FC236}">
                <a16:creationId xmlns:a16="http://schemas.microsoft.com/office/drawing/2014/main" id="{52C134F8-8324-443A-A325-196FB3D58386}"/>
              </a:ext>
            </a:extLst>
          </p:cNvPr>
          <p:cNvSpPr/>
          <p:nvPr/>
        </p:nvSpPr>
        <p:spPr>
          <a:xfrm rot="5400000">
            <a:off x="2596383" y="1140116"/>
            <a:ext cx="203931" cy="2055185"/>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229" name="Gerader Verbinder 228">
            <a:extLst>
              <a:ext uri="{FF2B5EF4-FFF2-40B4-BE49-F238E27FC236}">
                <a16:creationId xmlns:a16="http://schemas.microsoft.com/office/drawing/2014/main" id="{3D85C90E-3309-4433-8BDB-767A99040C64}"/>
              </a:ext>
            </a:extLst>
          </p:cNvPr>
          <p:cNvCxnSpPr>
            <a:cxnSpLocks/>
          </p:cNvCxnSpPr>
          <p:nvPr/>
        </p:nvCxnSpPr>
        <p:spPr>
          <a:xfrm>
            <a:off x="1767022" y="3544742"/>
            <a:ext cx="981604" cy="1348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Gerader Verbinder 229">
            <a:extLst>
              <a:ext uri="{FF2B5EF4-FFF2-40B4-BE49-F238E27FC236}">
                <a16:creationId xmlns:a16="http://schemas.microsoft.com/office/drawing/2014/main" id="{03211608-3DE8-483C-93BD-60BEC645951F}"/>
              </a:ext>
            </a:extLst>
          </p:cNvPr>
          <p:cNvCxnSpPr>
            <a:cxnSpLocks/>
          </p:cNvCxnSpPr>
          <p:nvPr/>
        </p:nvCxnSpPr>
        <p:spPr>
          <a:xfrm flipV="1">
            <a:off x="1758812" y="3541655"/>
            <a:ext cx="9898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Bogen 236">
            <a:extLst>
              <a:ext uri="{FF2B5EF4-FFF2-40B4-BE49-F238E27FC236}">
                <a16:creationId xmlns:a16="http://schemas.microsoft.com/office/drawing/2014/main" id="{9AD6D649-C1AC-48F0-8FC0-9708B4219AC0}"/>
              </a:ext>
            </a:extLst>
          </p:cNvPr>
          <p:cNvSpPr/>
          <p:nvPr/>
        </p:nvSpPr>
        <p:spPr>
          <a:xfrm>
            <a:off x="2465541" y="3496540"/>
            <a:ext cx="180000" cy="216000"/>
          </a:xfrm>
          <a:prstGeom prst="arc">
            <a:avLst>
              <a:gd name="adj1" fmla="val 17831205"/>
              <a:gd name="adj2" fmla="val 454794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240" name="Gerader Verbinder 239">
            <a:extLst>
              <a:ext uri="{FF2B5EF4-FFF2-40B4-BE49-F238E27FC236}">
                <a16:creationId xmlns:a16="http://schemas.microsoft.com/office/drawing/2014/main" id="{02E82C77-C087-4609-B1BC-D8249AD102F2}"/>
              </a:ext>
            </a:extLst>
          </p:cNvPr>
          <p:cNvCxnSpPr>
            <a:cxnSpLocks/>
          </p:cNvCxnSpPr>
          <p:nvPr/>
        </p:nvCxnSpPr>
        <p:spPr>
          <a:xfrm>
            <a:off x="2698348" y="2353776"/>
            <a:ext cx="4374" cy="1122786"/>
          </a:xfrm>
          <a:prstGeom prst="line">
            <a:avLst/>
          </a:prstGeom>
          <a:ln w="9525">
            <a:solidFill>
              <a:schemeClr val="tx1">
                <a:lumMod val="50000"/>
                <a:lumOff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sp>
        <p:nvSpPr>
          <p:cNvPr id="246" name="Textfeld 245">
            <a:extLst>
              <a:ext uri="{FF2B5EF4-FFF2-40B4-BE49-F238E27FC236}">
                <a16:creationId xmlns:a16="http://schemas.microsoft.com/office/drawing/2014/main" id="{DB024C14-6F37-4E57-8328-08442CD44E19}"/>
              </a:ext>
            </a:extLst>
          </p:cNvPr>
          <p:cNvSpPr txBox="1"/>
          <p:nvPr/>
        </p:nvSpPr>
        <p:spPr>
          <a:xfrm rot="-5400000">
            <a:off x="957998" y="2735743"/>
            <a:ext cx="1077538" cy="246221"/>
          </a:xfrm>
          <a:prstGeom prst="rect">
            <a:avLst/>
          </a:prstGeom>
          <a:noFill/>
        </p:spPr>
        <p:txBody>
          <a:bodyPr wrap="none" rtlCol="0">
            <a:spAutoFit/>
          </a:bodyPr>
          <a:lstStyle/>
          <a:p>
            <a:pPr algn="ctr"/>
            <a:r>
              <a:rPr lang="en-US" sz="1000">
                <a:solidFill>
                  <a:srgbClr val="C00000"/>
                </a:solidFill>
                <a:latin typeface="Arial" panose="020B0604020202020204" pitchFamily="34" charset="0"/>
                <a:cs typeface="Arial" panose="020B0604020202020204" pitchFamily="34" charset="0"/>
              </a:rPr>
              <a:t>Connector Loss</a:t>
            </a:r>
          </a:p>
        </p:txBody>
      </p:sp>
      <p:sp>
        <p:nvSpPr>
          <p:cNvPr id="247" name="Textfeld 246">
            <a:extLst>
              <a:ext uri="{FF2B5EF4-FFF2-40B4-BE49-F238E27FC236}">
                <a16:creationId xmlns:a16="http://schemas.microsoft.com/office/drawing/2014/main" id="{324EFC7A-B479-4CAF-99C1-ECEB9E50B002}"/>
              </a:ext>
            </a:extLst>
          </p:cNvPr>
          <p:cNvSpPr txBox="1"/>
          <p:nvPr/>
        </p:nvSpPr>
        <p:spPr>
          <a:xfrm rot="-5400000">
            <a:off x="1939100" y="2662705"/>
            <a:ext cx="1271502" cy="246221"/>
          </a:xfrm>
          <a:prstGeom prst="rect">
            <a:avLst/>
          </a:prstGeom>
          <a:noFill/>
        </p:spPr>
        <p:txBody>
          <a:bodyPr wrap="none" rtlCol="0">
            <a:spAutoFit/>
          </a:bodyPr>
          <a:lstStyle/>
          <a:p>
            <a:pPr algn="ctr"/>
            <a:r>
              <a:rPr lang="en-US" sz="1000">
                <a:solidFill>
                  <a:srgbClr val="C00000"/>
                </a:solidFill>
                <a:latin typeface="Arial" panose="020B0604020202020204" pitchFamily="34" charset="0"/>
                <a:cs typeface="Arial" panose="020B0604020202020204" pitchFamily="34" charset="0"/>
              </a:rPr>
              <a:t>Normal Cable Loss</a:t>
            </a:r>
          </a:p>
        </p:txBody>
      </p:sp>
      <p:sp>
        <p:nvSpPr>
          <p:cNvPr id="249" name="Textfeld 248">
            <a:extLst>
              <a:ext uri="{FF2B5EF4-FFF2-40B4-BE49-F238E27FC236}">
                <a16:creationId xmlns:a16="http://schemas.microsoft.com/office/drawing/2014/main" id="{56D44B6A-C8A7-4882-829C-675B222A6E41}"/>
              </a:ext>
            </a:extLst>
          </p:cNvPr>
          <p:cNvSpPr txBox="1"/>
          <p:nvPr/>
        </p:nvSpPr>
        <p:spPr>
          <a:xfrm rot="-5400000">
            <a:off x="2303899" y="2704404"/>
            <a:ext cx="1015022" cy="215444"/>
          </a:xfrm>
          <a:prstGeom prst="rect">
            <a:avLst/>
          </a:prstGeom>
          <a:noFill/>
        </p:spPr>
        <p:txBody>
          <a:bodyPr wrap="none" rtlCol="0">
            <a:spAutoFit/>
          </a:bodyPr>
          <a:lstStyle/>
          <a:p>
            <a:pPr algn="ctr"/>
            <a:r>
              <a:rPr lang="en-US" sz="800" dirty="0">
                <a:solidFill>
                  <a:srgbClr val="C00000"/>
                </a:solidFill>
                <a:latin typeface="Arial" panose="020B0604020202020204" pitchFamily="34" charset="0"/>
                <a:cs typeface="Arial" panose="020B0604020202020204" pitchFamily="34" charset="0"/>
              </a:rPr>
              <a:t>typically 0.4dB/km</a:t>
            </a:r>
          </a:p>
        </p:txBody>
      </p:sp>
      <p:sp>
        <p:nvSpPr>
          <p:cNvPr id="250" name="Textfeld 249">
            <a:extLst>
              <a:ext uri="{FF2B5EF4-FFF2-40B4-BE49-F238E27FC236}">
                <a16:creationId xmlns:a16="http://schemas.microsoft.com/office/drawing/2014/main" id="{B88FE5AD-12C6-423C-88ED-79838254CBD8}"/>
              </a:ext>
            </a:extLst>
          </p:cNvPr>
          <p:cNvSpPr txBox="1"/>
          <p:nvPr/>
        </p:nvSpPr>
        <p:spPr>
          <a:xfrm rot="-5400000">
            <a:off x="3106404" y="2755747"/>
            <a:ext cx="1098378" cy="246221"/>
          </a:xfrm>
          <a:prstGeom prst="rect">
            <a:avLst/>
          </a:prstGeom>
          <a:noFill/>
        </p:spPr>
        <p:txBody>
          <a:bodyPr wrap="none" rtlCol="0">
            <a:spAutoFit/>
          </a:bodyPr>
          <a:lstStyle/>
          <a:p>
            <a:pPr algn="ctr"/>
            <a:r>
              <a:rPr lang="en-US" sz="1000" dirty="0">
                <a:solidFill>
                  <a:srgbClr val="C00000"/>
                </a:solidFill>
                <a:latin typeface="Arial" panose="020B0604020202020204" pitchFamily="34" charset="0"/>
                <a:cs typeface="Arial" panose="020B0604020202020204" pitchFamily="34" charset="0"/>
              </a:rPr>
              <a:t>Absorption Loss</a:t>
            </a:r>
          </a:p>
        </p:txBody>
      </p:sp>
      <p:sp>
        <p:nvSpPr>
          <p:cNvPr id="251" name="Textfeld 250">
            <a:extLst>
              <a:ext uri="{FF2B5EF4-FFF2-40B4-BE49-F238E27FC236}">
                <a16:creationId xmlns:a16="http://schemas.microsoft.com/office/drawing/2014/main" id="{C68A1E62-57FF-435A-8690-DA2FEDB2FB0B}"/>
              </a:ext>
            </a:extLst>
          </p:cNvPr>
          <p:cNvSpPr txBox="1"/>
          <p:nvPr/>
        </p:nvSpPr>
        <p:spPr>
          <a:xfrm rot="-5400000">
            <a:off x="3920968" y="2777327"/>
            <a:ext cx="1063113" cy="246221"/>
          </a:xfrm>
          <a:prstGeom prst="rect">
            <a:avLst/>
          </a:prstGeom>
          <a:noFill/>
        </p:spPr>
        <p:txBody>
          <a:bodyPr wrap="none" rtlCol="0">
            <a:spAutoFit/>
          </a:bodyPr>
          <a:lstStyle/>
          <a:p>
            <a:pPr algn="ctr"/>
            <a:r>
              <a:rPr lang="en-US" sz="1000" dirty="0">
                <a:solidFill>
                  <a:srgbClr val="C00000"/>
                </a:solidFill>
                <a:latin typeface="Arial" panose="020B0604020202020204" pitchFamily="34" charset="0"/>
                <a:cs typeface="Arial" panose="020B0604020202020204" pitchFamily="34" charset="0"/>
              </a:rPr>
              <a:t>Scattering Loss</a:t>
            </a:r>
          </a:p>
        </p:txBody>
      </p:sp>
      <p:sp>
        <p:nvSpPr>
          <p:cNvPr id="252" name="Textfeld 251">
            <a:extLst>
              <a:ext uri="{FF2B5EF4-FFF2-40B4-BE49-F238E27FC236}">
                <a16:creationId xmlns:a16="http://schemas.microsoft.com/office/drawing/2014/main" id="{98379BB7-CC2D-4150-B3C7-04E6C682D4CB}"/>
              </a:ext>
            </a:extLst>
          </p:cNvPr>
          <p:cNvSpPr txBox="1"/>
          <p:nvPr/>
        </p:nvSpPr>
        <p:spPr>
          <a:xfrm rot="-5400000">
            <a:off x="4521706" y="2689166"/>
            <a:ext cx="1071127" cy="400110"/>
          </a:xfrm>
          <a:prstGeom prst="rect">
            <a:avLst/>
          </a:prstGeom>
          <a:noFill/>
        </p:spPr>
        <p:txBody>
          <a:bodyPr wrap="none" rtlCol="0">
            <a:spAutoFit/>
          </a:bodyPr>
          <a:lstStyle/>
          <a:p>
            <a:pPr algn="ctr"/>
            <a:r>
              <a:rPr lang="en-US" sz="1000" dirty="0">
                <a:solidFill>
                  <a:srgbClr val="C00000"/>
                </a:solidFill>
                <a:latin typeface="Arial" panose="020B0604020202020204" pitchFamily="34" charset="0"/>
                <a:cs typeface="Arial" panose="020B0604020202020204" pitchFamily="34" charset="0"/>
              </a:rPr>
              <a:t>Heterogeneous</a:t>
            </a:r>
          </a:p>
          <a:p>
            <a:pPr algn="ctr"/>
            <a:r>
              <a:rPr lang="en-US" sz="1000" dirty="0">
                <a:solidFill>
                  <a:srgbClr val="C00000"/>
                </a:solidFill>
                <a:latin typeface="Arial" panose="020B0604020202020204" pitchFamily="34" charset="0"/>
                <a:cs typeface="Arial" panose="020B0604020202020204" pitchFamily="34" charset="0"/>
              </a:rPr>
              <a:t>Structures Loss</a:t>
            </a:r>
          </a:p>
        </p:txBody>
      </p:sp>
      <p:sp>
        <p:nvSpPr>
          <p:cNvPr id="253" name="Textfeld 252">
            <a:extLst>
              <a:ext uri="{FF2B5EF4-FFF2-40B4-BE49-F238E27FC236}">
                <a16:creationId xmlns:a16="http://schemas.microsoft.com/office/drawing/2014/main" id="{59B305F6-51BB-492C-8572-E006959D02A0}"/>
              </a:ext>
            </a:extLst>
          </p:cNvPr>
          <p:cNvSpPr txBox="1"/>
          <p:nvPr/>
        </p:nvSpPr>
        <p:spPr>
          <a:xfrm rot="-5400000">
            <a:off x="6049367" y="2823806"/>
            <a:ext cx="955711" cy="246221"/>
          </a:xfrm>
          <a:prstGeom prst="rect">
            <a:avLst/>
          </a:prstGeom>
          <a:noFill/>
        </p:spPr>
        <p:txBody>
          <a:bodyPr wrap="none" rtlCol="0">
            <a:spAutoFit/>
          </a:bodyPr>
          <a:lstStyle/>
          <a:p>
            <a:pPr algn="ctr"/>
            <a:r>
              <a:rPr lang="en-US" sz="1000" dirty="0">
                <a:solidFill>
                  <a:srgbClr val="C00000"/>
                </a:solidFill>
                <a:latin typeface="Arial" panose="020B0604020202020204" pitchFamily="34" charset="0"/>
                <a:cs typeface="Arial" panose="020B0604020202020204" pitchFamily="34" charset="0"/>
              </a:rPr>
              <a:t>Bending Loss</a:t>
            </a:r>
          </a:p>
        </p:txBody>
      </p:sp>
      <p:sp>
        <p:nvSpPr>
          <p:cNvPr id="254" name="Textfeld 253">
            <a:extLst>
              <a:ext uri="{FF2B5EF4-FFF2-40B4-BE49-F238E27FC236}">
                <a16:creationId xmlns:a16="http://schemas.microsoft.com/office/drawing/2014/main" id="{6EB26FFE-1FE0-4221-92E1-7A792F238723}"/>
              </a:ext>
            </a:extLst>
          </p:cNvPr>
          <p:cNvSpPr txBox="1"/>
          <p:nvPr/>
        </p:nvSpPr>
        <p:spPr>
          <a:xfrm rot="-5400000">
            <a:off x="7295440" y="2835127"/>
            <a:ext cx="936475" cy="246221"/>
          </a:xfrm>
          <a:prstGeom prst="rect">
            <a:avLst/>
          </a:prstGeom>
          <a:noFill/>
        </p:spPr>
        <p:txBody>
          <a:bodyPr wrap="none" rtlCol="0">
            <a:spAutoFit/>
          </a:bodyPr>
          <a:lstStyle/>
          <a:p>
            <a:pPr algn="ctr"/>
            <a:r>
              <a:rPr lang="en-US" sz="1000" dirty="0">
                <a:solidFill>
                  <a:srgbClr val="C00000"/>
                </a:solidFill>
                <a:latin typeface="Arial" panose="020B0604020202020204" pitchFamily="34" charset="0"/>
                <a:cs typeface="Arial" panose="020B0604020202020204" pitchFamily="34" charset="0"/>
              </a:rPr>
              <a:t>Splicing Loss</a:t>
            </a:r>
          </a:p>
        </p:txBody>
      </p:sp>
      <p:sp>
        <p:nvSpPr>
          <p:cNvPr id="255" name="Textfeld 254">
            <a:extLst>
              <a:ext uri="{FF2B5EF4-FFF2-40B4-BE49-F238E27FC236}">
                <a16:creationId xmlns:a16="http://schemas.microsoft.com/office/drawing/2014/main" id="{83D2709E-32B4-41A3-A0D1-5910279CA84B}"/>
              </a:ext>
            </a:extLst>
          </p:cNvPr>
          <p:cNvSpPr txBox="1"/>
          <p:nvPr/>
        </p:nvSpPr>
        <p:spPr>
          <a:xfrm rot="-5400000">
            <a:off x="7577909" y="2850397"/>
            <a:ext cx="849913" cy="215444"/>
          </a:xfrm>
          <a:prstGeom prst="rect">
            <a:avLst/>
          </a:prstGeom>
          <a:noFill/>
        </p:spPr>
        <p:txBody>
          <a:bodyPr wrap="none" rtlCol="0">
            <a:spAutoFit/>
          </a:bodyPr>
          <a:lstStyle/>
          <a:p>
            <a:pPr algn="ctr"/>
            <a:r>
              <a:rPr lang="en-US" sz="800" dirty="0">
                <a:solidFill>
                  <a:srgbClr val="C00000"/>
                </a:solidFill>
                <a:latin typeface="Arial" panose="020B0604020202020204" pitchFamily="34" charset="0"/>
                <a:cs typeface="Arial" panose="020B0604020202020204" pitchFamily="34" charset="0"/>
              </a:rPr>
              <a:t>typically 0.3dB</a:t>
            </a:r>
          </a:p>
        </p:txBody>
      </p:sp>
      <p:sp>
        <p:nvSpPr>
          <p:cNvPr id="257" name="Textfeld 256">
            <a:extLst>
              <a:ext uri="{FF2B5EF4-FFF2-40B4-BE49-F238E27FC236}">
                <a16:creationId xmlns:a16="http://schemas.microsoft.com/office/drawing/2014/main" id="{39225CF8-8C4C-41F5-B903-8255623CC51D}"/>
              </a:ext>
            </a:extLst>
          </p:cNvPr>
          <p:cNvSpPr txBox="1"/>
          <p:nvPr/>
        </p:nvSpPr>
        <p:spPr>
          <a:xfrm>
            <a:off x="8021732" y="4115108"/>
            <a:ext cx="3475631" cy="276999"/>
          </a:xfrm>
          <a:prstGeom prst="rect">
            <a:avLst/>
          </a:prstGeom>
          <a:solidFill>
            <a:schemeClr val="bg1">
              <a:lumMod val="50000"/>
              <a:alpha val="40000"/>
            </a:schemeClr>
          </a:solidFill>
        </p:spPr>
        <p:txBody>
          <a:bodyPr wrap="none" rtlCol="0">
            <a:spAutoFit/>
          </a:bodyPr>
          <a:lstStyle/>
          <a:p>
            <a:r>
              <a:rPr lang="en-US" sz="1200" b="1" i="1" dirty="0">
                <a:solidFill>
                  <a:schemeClr val="bg1"/>
                </a:solidFill>
                <a:latin typeface="Arial" panose="020B0604020202020204" pitchFamily="34" charset="0"/>
                <a:cs typeface="Arial" panose="020B0604020202020204" pitchFamily="34" charset="0"/>
              </a:rPr>
              <a:t>Splicing has a huge impact on cable length</a:t>
            </a:r>
          </a:p>
        </p:txBody>
      </p:sp>
      <p:cxnSp>
        <p:nvCxnSpPr>
          <p:cNvPr id="258" name="Gerade Verbindung mit Pfeil 257">
            <a:extLst>
              <a:ext uri="{FF2B5EF4-FFF2-40B4-BE49-F238E27FC236}">
                <a16:creationId xmlns:a16="http://schemas.microsoft.com/office/drawing/2014/main" id="{90494C7D-B06D-445C-BAF6-1D930882229A}"/>
              </a:ext>
            </a:extLst>
          </p:cNvPr>
          <p:cNvCxnSpPr>
            <a:cxnSpLocks/>
          </p:cNvCxnSpPr>
          <p:nvPr/>
        </p:nvCxnSpPr>
        <p:spPr>
          <a:xfrm flipH="1">
            <a:off x="7918066" y="4392107"/>
            <a:ext cx="522742" cy="765824"/>
          </a:xfrm>
          <a:prstGeom prst="straightConnector1">
            <a:avLst/>
          </a:prstGeom>
          <a:ln w="9525">
            <a:solidFill>
              <a:schemeClr val="bg1">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63" name="Textfeld 262">
            <a:extLst>
              <a:ext uri="{FF2B5EF4-FFF2-40B4-BE49-F238E27FC236}">
                <a16:creationId xmlns:a16="http://schemas.microsoft.com/office/drawing/2014/main" id="{F443694F-3878-405A-972C-A7D6D685E23D}"/>
              </a:ext>
            </a:extLst>
          </p:cNvPr>
          <p:cNvSpPr txBox="1"/>
          <p:nvPr/>
        </p:nvSpPr>
        <p:spPr>
          <a:xfrm>
            <a:off x="8580894" y="4435127"/>
            <a:ext cx="2901756" cy="461665"/>
          </a:xfrm>
          <a:prstGeom prst="rect">
            <a:avLst/>
          </a:prstGeom>
          <a:noFill/>
        </p:spPr>
        <p:txBody>
          <a:bodyPr wrap="square" rtlCol="0">
            <a:spAutoFit/>
          </a:bodyPr>
          <a:lstStyle/>
          <a:p>
            <a:pPr algn="r"/>
            <a:r>
              <a:rPr lang="en-US" sz="1200" dirty="0"/>
              <a:t>1 Repair = 2 splices = 300m loss</a:t>
            </a:r>
          </a:p>
          <a:p>
            <a:pPr algn="r"/>
            <a:r>
              <a:rPr lang="en-US" sz="1100" dirty="0"/>
              <a:t>(reduced total length of cable)</a:t>
            </a:r>
          </a:p>
        </p:txBody>
      </p:sp>
      <p:sp>
        <p:nvSpPr>
          <p:cNvPr id="80" name="Textfeld 79">
            <a:extLst>
              <a:ext uri="{FF2B5EF4-FFF2-40B4-BE49-F238E27FC236}">
                <a16:creationId xmlns:a16="http://schemas.microsoft.com/office/drawing/2014/main" id="{22BB8D43-CCDA-4079-87BB-416E3CD397B9}"/>
              </a:ext>
            </a:extLst>
          </p:cNvPr>
          <p:cNvSpPr txBox="1"/>
          <p:nvPr/>
        </p:nvSpPr>
        <p:spPr>
          <a:xfrm rot="-5400000">
            <a:off x="1310264" y="2734155"/>
            <a:ext cx="849913" cy="215444"/>
          </a:xfrm>
          <a:prstGeom prst="rect">
            <a:avLst/>
          </a:prstGeom>
          <a:noFill/>
        </p:spPr>
        <p:txBody>
          <a:bodyPr wrap="none" rtlCol="0">
            <a:spAutoFit/>
          </a:bodyPr>
          <a:lstStyle/>
          <a:p>
            <a:pPr algn="ctr"/>
            <a:r>
              <a:rPr lang="en-US" sz="800" dirty="0">
                <a:solidFill>
                  <a:srgbClr val="C00000"/>
                </a:solidFill>
                <a:latin typeface="Arial" panose="020B0604020202020204" pitchFamily="34" charset="0"/>
                <a:cs typeface="Arial" panose="020B0604020202020204" pitchFamily="34" charset="0"/>
              </a:rPr>
              <a:t>typically 0.3dB</a:t>
            </a:r>
          </a:p>
        </p:txBody>
      </p:sp>
    </p:spTree>
    <p:extLst>
      <p:ext uri="{BB962C8B-B14F-4D97-AF65-F5344CB8AC3E}">
        <p14:creationId xmlns:p14="http://schemas.microsoft.com/office/powerpoint/2010/main" val="93331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1B847-2614-425F-BA7D-494F5AB62476}"/>
              </a:ext>
            </a:extLst>
          </p:cNvPr>
          <p:cNvSpPr>
            <a:spLocks noGrp="1"/>
          </p:cNvSpPr>
          <p:nvPr>
            <p:ph type="ctrTitle"/>
          </p:nvPr>
        </p:nvSpPr>
        <p:spPr/>
        <p:txBody>
          <a:bodyPr/>
          <a:lstStyle/>
          <a:p>
            <a:endParaRPr lang="de-CH"/>
          </a:p>
        </p:txBody>
      </p:sp>
      <p:graphicFrame>
        <p:nvGraphicFramePr>
          <p:cNvPr id="4" name="Diagramm 3">
            <a:extLst>
              <a:ext uri="{FF2B5EF4-FFF2-40B4-BE49-F238E27FC236}">
                <a16:creationId xmlns:a16="http://schemas.microsoft.com/office/drawing/2014/main" id="{E28B88E9-C9C2-412C-86EB-A2C472C3D76D}"/>
              </a:ext>
            </a:extLst>
          </p:cNvPr>
          <p:cNvGraphicFramePr/>
          <p:nvPr>
            <p:extLst>
              <p:ext uri="{D42A27DB-BD31-4B8C-83A1-F6EECF244321}">
                <p14:modId xmlns:p14="http://schemas.microsoft.com/office/powerpoint/2010/main" val="3882678097"/>
              </p:ext>
            </p:extLst>
          </p:nvPr>
        </p:nvGraphicFramePr>
        <p:xfrm>
          <a:off x="1038287" y="938013"/>
          <a:ext cx="10213719" cy="5193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05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F2FEC90-5C22-42FF-9C0A-5844A77EA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LISTEC Linear Heat Detectors	Content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2</a:t>
            </a:fld>
            <a:endParaRPr lang="en-US"/>
          </a:p>
        </p:txBody>
      </p:sp>
      <p:sp>
        <p:nvSpPr>
          <p:cNvPr id="8" name="Inhaltsplatzhalter 2">
            <a:extLst>
              <a:ext uri="{FF2B5EF4-FFF2-40B4-BE49-F238E27FC236}">
                <a16:creationId xmlns:a16="http://schemas.microsoft.com/office/drawing/2014/main" id="{55BBC9F8-25C3-422C-935F-46340C611F27}"/>
              </a:ext>
            </a:extLst>
          </p:cNvPr>
          <p:cNvSpPr txBox="1">
            <a:spLocks/>
          </p:cNvSpPr>
          <p:nvPr/>
        </p:nvSpPr>
        <p:spPr>
          <a:xfrm>
            <a:off x="723629" y="2826484"/>
            <a:ext cx="3453666" cy="3094096"/>
          </a:xfrm>
          <a:prstGeom prst="rect">
            <a:avLst/>
          </a:prstGeom>
        </p:spPr>
        <p:txBody>
          <a:bodyPr>
            <a:noAutofit/>
          </a:bodyPr>
          <a:lstStyle>
            <a:lvl1pPr marL="0" indent="0" algn="l" defTabSz="914400" rtl="0" eaLnBrk="1" latinLnBrk="0" hangingPunct="1">
              <a:spcBef>
                <a:spcPct val="20000"/>
              </a:spcBef>
              <a:buClrTx/>
              <a:buSzPct val="110000"/>
              <a:buFont typeface="Arial" panose="020B0604020202020204" pitchFamily="34" charset="0"/>
              <a:buNone/>
              <a:defRPr sz="2800" kern="1200">
                <a:solidFill>
                  <a:schemeClr val="bg1"/>
                </a:solidFill>
                <a:latin typeface="+mn-lt"/>
                <a:ea typeface="+mn-ea"/>
                <a:cs typeface="+mn-cs"/>
              </a:defRPr>
            </a:lvl1pPr>
            <a:lvl2pPr marL="800100" indent="-342900" algn="l" defTabSz="914400" rtl="0" eaLnBrk="1" latinLnBrk="0" hangingPunct="1">
              <a:spcBef>
                <a:spcPct val="20000"/>
              </a:spcBef>
              <a:buSzPct val="110000"/>
              <a:buFont typeface="Arial" panose="020B0604020202020204" pitchFamily="34" charset="0"/>
              <a:buChar char="●"/>
              <a:defRPr sz="2400" kern="1200">
                <a:solidFill>
                  <a:schemeClr val="tx1"/>
                </a:solidFill>
                <a:latin typeface="+mn-lt"/>
                <a:ea typeface="+mn-ea"/>
                <a:cs typeface="+mn-cs"/>
              </a:defRPr>
            </a:lvl2pPr>
            <a:lvl3pPr marL="1073150" indent="-176213"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522413" indent="-1778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indent="-269875">
              <a:spcBef>
                <a:spcPts val="1200"/>
              </a:spcBef>
              <a:buSzPct val="100000"/>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Principle of Operation</a:t>
            </a:r>
          </a:p>
          <a:p>
            <a:pPr marL="269875" indent="-269875">
              <a:spcBef>
                <a:spcPts val="1200"/>
              </a:spcBef>
              <a:buSzPct val="100000"/>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Application Drivers</a:t>
            </a:r>
          </a:p>
          <a:p>
            <a:pPr marL="269875" indent="-269875">
              <a:spcBef>
                <a:spcPts val="1200"/>
              </a:spcBef>
              <a:buSzPct val="100000"/>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Portfolio</a:t>
            </a:r>
          </a:p>
          <a:p>
            <a:pPr marL="269875" indent="-269875">
              <a:spcBef>
                <a:spcPts val="1200"/>
              </a:spcBef>
              <a:buSzPct val="100000"/>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Strength</a:t>
            </a:r>
          </a:p>
          <a:p>
            <a:pPr marL="269875" indent="-269875">
              <a:spcBef>
                <a:spcPts val="1200"/>
              </a:spcBef>
              <a:buSzPct val="100000"/>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Specifications</a:t>
            </a:r>
          </a:p>
          <a:p>
            <a:pPr marL="269875" indent="-269875">
              <a:spcBef>
                <a:spcPts val="1200"/>
              </a:spcBef>
              <a:buSzPct val="100000"/>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Success Stories</a:t>
            </a:r>
          </a:p>
        </p:txBody>
      </p:sp>
    </p:spTree>
    <p:extLst>
      <p:ext uri="{BB962C8B-B14F-4D97-AF65-F5344CB8AC3E}">
        <p14:creationId xmlns:p14="http://schemas.microsoft.com/office/powerpoint/2010/main" val="30517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FE7024F-1DA9-483D-B02D-15501F5BA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30000"/>
            <a:ext cx="11880000" cy="5765014"/>
          </a:xfrm>
          <a:prstGeom prst="rect">
            <a:avLst/>
          </a:prstGeom>
        </p:spPr>
      </p:pic>
      <p:sp>
        <p:nvSpPr>
          <p:cNvPr id="2" name="Titel 1"/>
          <p:cNvSpPr>
            <a:spLocks noGrp="1"/>
          </p:cNvSpPr>
          <p:nvPr>
            <p:ph type="title"/>
          </p:nvPr>
        </p:nvSpPr>
        <p:spPr/>
        <p:txBody>
          <a:bodyPr/>
          <a:lstStyle/>
          <a:p>
            <a:r>
              <a:rPr lang="en-US" dirty="0"/>
              <a:t>STRENGTH	Water resistant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20</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981329" y="901432"/>
            <a:ext cx="3084132" cy="43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400" b="1" dirty="0">
                <a:solidFill>
                  <a:schemeClr val="bg1"/>
                </a:solidFill>
              </a:rPr>
              <a:t>Easy to clean</a:t>
            </a:r>
          </a:p>
          <a:p>
            <a:pPr marL="447675" lvl="1" indent="-447675">
              <a:spcBef>
                <a:spcPts val="600"/>
              </a:spcBef>
              <a:buClr>
                <a:schemeClr val="tx1">
                  <a:lumMod val="65000"/>
                  <a:lumOff val="35000"/>
                </a:schemeClr>
              </a:buClr>
              <a:buSzPct val="120000"/>
              <a:tabLst>
                <a:tab pos="447675" algn="l"/>
              </a:tabLst>
            </a:pPr>
            <a:r>
              <a:rPr lang="en-US" sz="2400" dirty="0">
                <a:solidFill>
                  <a:schemeClr val="bg1"/>
                </a:solidFill>
                <a:sym typeface="Wingdings" panose="05000000000000000000" pitchFamily="2" charset="2"/>
              </a:rPr>
              <a:t> 	</a:t>
            </a:r>
            <a:r>
              <a:rPr lang="en-US" sz="2400" dirty="0">
                <a:solidFill>
                  <a:schemeClr val="bg1"/>
                </a:solidFill>
              </a:rPr>
              <a:t>Mechanically and</a:t>
            </a:r>
          </a:p>
          <a:p>
            <a:pPr marL="447675" lvl="1" indent="-447675">
              <a:buClr>
                <a:schemeClr val="tx1">
                  <a:lumMod val="65000"/>
                  <a:lumOff val="35000"/>
                </a:schemeClr>
              </a:buClr>
              <a:buSzPct val="120000"/>
              <a:tabLst>
                <a:tab pos="447675" algn="l"/>
              </a:tabLst>
            </a:pPr>
            <a:r>
              <a:rPr lang="en-US" sz="2400" dirty="0">
                <a:solidFill>
                  <a:schemeClr val="bg1"/>
                </a:solidFill>
              </a:rPr>
              <a:t>	chemically resistant</a:t>
            </a:r>
          </a:p>
          <a:p>
            <a:pPr marL="0" lvl="1">
              <a:spcBef>
                <a:spcPts val="600"/>
              </a:spcBef>
              <a:buClr>
                <a:schemeClr val="tx1">
                  <a:lumMod val="65000"/>
                  <a:lumOff val="35000"/>
                </a:schemeClr>
              </a:buClr>
              <a:buSzPct val="120000"/>
            </a:pPr>
            <a:endParaRPr lang="en-US" sz="2800" b="1" dirty="0"/>
          </a:p>
          <a:p>
            <a:pPr marL="342900" lvl="2" indent="-342900">
              <a:spcAft>
                <a:spcPts val="600"/>
              </a:spcAft>
              <a:buSzPct val="120000"/>
              <a:buFont typeface="Wingdings" panose="05000000000000000000" pitchFamily="2" charset="2"/>
              <a:buChar char=""/>
            </a:pPr>
            <a:r>
              <a:rPr lang="en-US" sz="2000" b="1" dirty="0"/>
              <a:t>Water / Moisture</a:t>
            </a:r>
          </a:p>
          <a:p>
            <a:pPr marL="342900" lvl="2" indent="-342900">
              <a:spcAft>
                <a:spcPts val="600"/>
              </a:spcAft>
              <a:buSzPct val="120000"/>
              <a:buFont typeface="Wingdings" panose="05000000000000000000" pitchFamily="2" charset="2"/>
              <a:buChar char=""/>
            </a:pPr>
            <a:r>
              <a:rPr lang="en-US" sz="2000" b="1" dirty="0"/>
              <a:t>Gases / Pollution</a:t>
            </a:r>
          </a:p>
          <a:p>
            <a:pPr marL="342900" lvl="2" indent="-342900">
              <a:spcAft>
                <a:spcPts val="600"/>
              </a:spcAft>
              <a:buSzPct val="120000"/>
              <a:buFont typeface="Wingdings" panose="05000000000000000000" pitchFamily="2" charset="2"/>
              <a:buChar char=""/>
            </a:pPr>
            <a:r>
              <a:rPr lang="en-US" sz="2000" b="1" dirty="0"/>
              <a:t>Tensions / Shocks</a:t>
            </a:r>
          </a:p>
        </p:txBody>
      </p:sp>
    </p:spTree>
    <p:extLst>
      <p:ext uri="{BB962C8B-B14F-4D97-AF65-F5344CB8AC3E}">
        <p14:creationId xmlns:p14="http://schemas.microsoft.com/office/powerpoint/2010/main" val="2606322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63909B4-A138-4B6F-929A-F3DDCAF98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High EMI Immunity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21</a:t>
            </a:fld>
            <a:endParaRPr lang="en-US"/>
          </a:p>
        </p:txBody>
      </p:sp>
      <p:sp>
        <p:nvSpPr>
          <p:cNvPr id="14" name="Rectangle 8">
            <a:extLst>
              <a:ext uri="{FF2B5EF4-FFF2-40B4-BE49-F238E27FC236}">
                <a16:creationId xmlns:a16="http://schemas.microsoft.com/office/drawing/2014/main" id="{6E781842-9AAC-4BFF-B6DE-170B20490F2E}"/>
              </a:ext>
            </a:extLst>
          </p:cNvPr>
          <p:cNvSpPr>
            <a:spLocks noChangeArrowheads="1"/>
          </p:cNvSpPr>
          <p:nvPr/>
        </p:nvSpPr>
        <p:spPr bwMode="auto">
          <a:xfrm>
            <a:off x="506530" y="4201538"/>
            <a:ext cx="2828722" cy="89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2">
              <a:spcAft>
                <a:spcPts val="500"/>
              </a:spcAft>
              <a:buSzPct val="120000"/>
            </a:pPr>
            <a:r>
              <a:rPr lang="en-US" sz="1600" b="1" dirty="0">
                <a:latin typeface="Arial" panose="020B0604020202020204" pitchFamily="34" charset="0"/>
                <a:cs typeface="Arial" panose="020B0604020202020204" pitchFamily="34" charset="0"/>
              </a:rPr>
              <a:t>Tested and approved for </a:t>
            </a:r>
            <a:r>
              <a:rPr lang="en-US" sz="1600" b="1" spc="20" dirty="0">
                <a:latin typeface="Arial" panose="020B0604020202020204" pitchFamily="34" charset="0"/>
                <a:cs typeface="Arial" panose="020B0604020202020204" pitchFamily="34" charset="0"/>
              </a:rPr>
              <a:t>heavy duty applications</a:t>
            </a:r>
          </a:p>
          <a:p>
            <a:pPr marL="0" lvl="2">
              <a:spcAft>
                <a:spcPts val="500"/>
              </a:spcAft>
              <a:buSzPct val="120000"/>
            </a:pPr>
            <a:r>
              <a:rPr lang="en-US" sz="1400" spc="-30" dirty="0">
                <a:latin typeface="Arial" panose="020B0604020202020204" pitchFamily="34" charset="0"/>
                <a:cs typeface="Arial" panose="020B0604020202020204" pitchFamily="34" charset="0"/>
              </a:rPr>
              <a:t>(railway or power transmission)</a:t>
            </a:r>
          </a:p>
        </p:txBody>
      </p:sp>
      <p:sp>
        <p:nvSpPr>
          <p:cNvPr id="15" name="Rectangle 8">
            <a:extLst>
              <a:ext uri="{FF2B5EF4-FFF2-40B4-BE49-F238E27FC236}">
                <a16:creationId xmlns:a16="http://schemas.microsoft.com/office/drawing/2014/main" id="{EA189369-50FA-4815-B849-169EDC228B68}"/>
              </a:ext>
            </a:extLst>
          </p:cNvPr>
          <p:cNvSpPr>
            <a:spLocks noChangeArrowheads="1"/>
          </p:cNvSpPr>
          <p:nvPr/>
        </p:nvSpPr>
        <p:spPr bwMode="auto">
          <a:xfrm>
            <a:off x="532842" y="3324723"/>
            <a:ext cx="2966876" cy="47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400" b="1" dirty="0">
                <a:latin typeface="Arial" panose="020B0604020202020204" pitchFamily="34" charset="0"/>
                <a:cs typeface="Arial" panose="020B0604020202020204" pitchFamily="34" charset="0"/>
              </a:rPr>
              <a:t>Heavy Duty</a:t>
            </a:r>
            <a:endParaRPr lang="en-US" sz="1400" dirty="0">
              <a:latin typeface="Arial" panose="020B0604020202020204" pitchFamily="34" charset="0"/>
              <a:cs typeface="Arial" panose="020B0604020202020204" pitchFamily="34" charset="0"/>
            </a:endParaRPr>
          </a:p>
        </p:txBody>
      </p:sp>
      <p:cxnSp>
        <p:nvCxnSpPr>
          <p:cNvPr id="9" name="Gerade Verbindung mit Pfeil 8">
            <a:extLst>
              <a:ext uri="{FF2B5EF4-FFF2-40B4-BE49-F238E27FC236}">
                <a16:creationId xmlns:a16="http://schemas.microsoft.com/office/drawing/2014/main" id="{DF2046AE-D46B-4595-B3AC-2734DC4F70FF}"/>
              </a:ext>
            </a:extLst>
          </p:cNvPr>
          <p:cNvCxnSpPr>
            <a:cxnSpLocks/>
          </p:cNvCxnSpPr>
          <p:nvPr/>
        </p:nvCxnSpPr>
        <p:spPr>
          <a:xfrm>
            <a:off x="783412" y="680615"/>
            <a:ext cx="226519" cy="194345"/>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FBC8BB37-4D1F-4D75-9C42-35C62FB82F0F}"/>
              </a:ext>
            </a:extLst>
          </p:cNvPr>
          <p:cNvCxnSpPr>
            <a:cxnSpLocks/>
          </p:cNvCxnSpPr>
          <p:nvPr/>
        </p:nvCxnSpPr>
        <p:spPr>
          <a:xfrm rot="-240000" flipH="1" flipV="1">
            <a:off x="1190694" y="1026235"/>
            <a:ext cx="137713" cy="14129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B5551690-7081-45A0-8713-47E1E895008E}"/>
              </a:ext>
            </a:extLst>
          </p:cNvPr>
          <p:cNvCxnSpPr>
            <a:cxnSpLocks/>
          </p:cNvCxnSpPr>
          <p:nvPr/>
        </p:nvCxnSpPr>
        <p:spPr>
          <a:xfrm rot="180000" flipH="1" flipV="1">
            <a:off x="1006644" y="878078"/>
            <a:ext cx="197206" cy="154734"/>
          </a:xfrm>
          <a:prstGeom prst="straightConnector1">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33BF4C49-48DB-4974-AFC3-66B049CFC77E}"/>
              </a:ext>
            </a:extLst>
          </p:cNvPr>
          <p:cNvSpPr txBox="1"/>
          <p:nvPr/>
        </p:nvSpPr>
        <p:spPr>
          <a:xfrm>
            <a:off x="381545" y="777787"/>
            <a:ext cx="503664" cy="276999"/>
          </a:xfrm>
          <a:prstGeom prst="rect">
            <a:avLst/>
          </a:prstGeom>
          <a:noFill/>
        </p:spPr>
        <p:txBody>
          <a:bodyPr wrap="none" rtlCol="0">
            <a:spAutoFit/>
          </a:bodyPr>
          <a:lstStyle/>
          <a:p>
            <a:pPr algn="r"/>
            <a:r>
              <a:rPr lang="de-CH" sz="1200" dirty="0">
                <a:solidFill>
                  <a:srgbClr val="FFC000"/>
                </a:solidFill>
              </a:rPr>
              <a:t>0.5m</a:t>
            </a:r>
          </a:p>
        </p:txBody>
      </p:sp>
      <p:cxnSp>
        <p:nvCxnSpPr>
          <p:cNvPr id="18" name="Gerader Verbinder 17">
            <a:extLst>
              <a:ext uri="{FF2B5EF4-FFF2-40B4-BE49-F238E27FC236}">
                <a16:creationId xmlns:a16="http://schemas.microsoft.com/office/drawing/2014/main" id="{3D26898C-5DA9-4399-B3CF-EC566F1694D4}"/>
              </a:ext>
            </a:extLst>
          </p:cNvPr>
          <p:cNvCxnSpPr/>
          <p:nvPr/>
        </p:nvCxnSpPr>
        <p:spPr>
          <a:xfrm flipV="1">
            <a:off x="328921" y="736783"/>
            <a:ext cx="782832" cy="9933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231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fik 32">
            <a:extLst>
              <a:ext uri="{FF2B5EF4-FFF2-40B4-BE49-F238E27FC236}">
                <a16:creationId xmlns:a16="http://schemas.microsoft.com/office/drawing/2014/main" id="{5E559643-1DA2-47DD-AC3C-D477CB9FA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Max. &amp; Diff. Alarms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22</a:t>
            </a:fld>
            <a:endParaRPr lang="en-US"/>
          </a:p>
        </p:txBody>
      </p:sp>
      <p:sp>
        <p:nvSpPr>
          <p:cNvPr id="14" name="Rectangle 8">
            <a:extLst>
              <a:ext uri="{FF2B5EF4-FFF2-40B4-BE49-F238E27FC236}">
                <a16:creationId xmlns:a16="http://schemas.microsoft.com/office/drawing/2014/main" id="{6E781842-9AAC-4BFF-B6DE-170B20490F2E}"/>
              </a:ext>
            </a:extLst>
          </p:cNvPr>
          <p:cNvSpPr>
            <a:spLocks noChangeArrowheads="1"/>
          </p:cNvSpPr>
          <p:nvPr/>
        </p:nvSpPr>
        <p:spPr bwMode="auto">
          <a:xfrm>
            <a:off x="506537" y="875120"/>
            <a:ext cx="4835137" cy="90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400" b="1" dirty="0">
                <a:solidFill>
                  <a:schemeClr val="bg1"/>
                </a:solidFill>
                <a:latin typeface="Arial" panose="020B0604020202020204" pitchFamily="34" charset="0"/>
                <a:cs typeface="Arial" panose="020B0604020202020204" pitchFamily="34" charset="0"/>
              </a:rPr>
              <a:t>Pre-Alarms for Early Warning </a:t>
            </a:r>
            <a:endParaRPr lang="en-US" sz="2400" b="1" dirty="0">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CAF194A1-1EDA-4DFD-89DE-8F6931B0444F}"/>
              </a:ext>
            </a:extLst>
          </p:cNvPr>
          <p:cNvSpPr txBox="1"/>
          <p:nvPr/>
        </p:nvSpPr>
        <p:spPr>
          <a:xfrm>
            <a:off x="6781800" y="1143774"/>
            <a:ext cx="4457700" cy="261610"/>
          </a:xfrm>
          <a:prstGeom prst="rect">
            <a:avLst/>
          </a:prstGeom>
          <a:noFill/>
        </p:spPr>
        <p:txBody>
          <a:bodyPr wrap="square" rtlCol="0">
            <a:spAutoFit/>
          </a:bodyPr>
          <a:lstStyle/>
          <a:p>
            <a:pPr algn="ctr"/>
            <a:r>
              <a:rPr lang="en-US" sz="1100" i="1" dirty="0"/>
              <a:t>24h Temperature Profile</a:t>
            </a:r>
          </a:p>
        </p:txBody>
      </p:sp>
      <p:sp>
        <p:nvSpPr>
          <p:cNvPr id="15" name="Rectangle 8">
            <a:extLst>
              <a:ext uri="{FF2B5EF4-FFF2-40B4-BE49-F238E27FC236}">
                <a16:creationId xmlns:a16="http://schemas.microsoft.com/office/drawing/2014/main" id="{3CF00651-62A7-49CC-899F-155329D78D26}"/>
              </a:ext>
            </a:extLst>
          </p:cNvPr>
          <p:cNvSpPr>
            <a:spLocks noChangeArrowheads="1"/>
          </p:cNvSpPr>
          <p:nvPr/>
        </p:nvSpPr>
        <p:spPr bwMode="auto">
          <a:xfrm>
            <a:off x="3438956" y="1664179"/>
            <a:ext cx="2493243" cy="197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nSpc>
                <a:spcPct val="80000"/>
              </a:lnSpc>
              <a:spcBef>
                <a:spcPts val="900"/>
              </a:spcBef>
              <a:buClr>
                <a:schemeClr val="tx1">
                  <a:lumMod val="65000"/>
                  <a:lumOff val="35000"/>
                </a:schemeClr>
              </a:buClr>
              <a:buSzPct val="120000"/>
            </a:pPr>
            <a:r>
              <a:rPr lang="en-US" b="1" dirty="0">
                <a:solidFill>
                  <a:schemeClr val="bg1"/>
                </a:solidFill>
                <a:latin typeface="Arial" panose="020B0604020202020204" pitchFamily="34" charset="0"/>
                <a:cs typeface="Arial" panose="020B0604020202020204" pitchFamily="34" charset="0"/>
              </a:rPr>
              <a:t>Difference Alarm</a:t>
            </a:r>
          </a:p>
          <a:p>
            <a:pPr marL="0" lvl="1">
              <a:lnSpc>
                <a:spcPct val="80000"/>
              </a:lnSpc>
              <a:spcBef>
                <a:spcPts val="900"/>
              </a:spcBef>
              <a:buClr>
                <a:schemeClr val="tx1">
                  <a:lumMod val="65000"/>
                  <a:lumOff val="35000"/>
                </a:schemeClr>
              </a:buClr>
              <a:buSzPct val="120000"/>
            </a:pPr>
            <a:r>
              <a:rPr lang="en-US" sz="1400" dirty="0">
                <a:solidFill>
                  <a:schemeClr val="bg1"/>
                </a:solidFill>
                <a:latin typeface="Arial" panose="020B0604020202020204" pitchFamily="34" charset="0"/>
                <a:cs typeface="Arial" panose="020B0604020202020204" pitchFamily="34" charset="0"/>
              </a:rPr>
              <a:t>Difference to Normal</a:t>
            </a:r>
          </a:p>
          <a:p>
            <a:pPr marL="0" lvl="1">
              <a:lnSpc>
                <a:spcPct val="80000"/>
              </a:lnSpc>
              <a:spcBef>
                <a:spcPts val="900"/>
              </a:spcBef>
              <a:buClr>
                <a:schemeClr val="tx1">
                  <a:lumMod val="65000"/>
                  <a:lumOff val="35000"/>
                </a:schemeClr>
              </a:buClr>
              <a:buSzPct val="120000"/>
            </a:pPr>
            <a:endParaRPr lang="en-US" sz="1400" dirty="0">
              <a:solidFill>
                <a:schemeClr val="bg1"/>
              </a:solidFill>
              <a:latin typeface="Arial" panose="020B0604020202020204" pitchFamily="34" charset="0"/>
              <a:cs typeface="Arial" panose="020B0604020202020204" pitchFamily="34" charset="0"/>
            </a:endParaRPr>
          </a:p>
          <a:p>
            <a:pPr marL="0" lvl="1">
              <a:lnSpc>
                <a:spcPct val="80000"/>
              </a:lnSpc>
              <a:spcBef>
                <a:spcPts val="900"/>
              </a:spcBef>
              <a:buClr>
                <a:schemeClr val="tx1">
                  <a:lumMod val="65000"/>
                  <a:lumOff val="35000"/>
                </a:schemeClr>
              </a:buClr>
              <a:buSzPct val="120000"/>
            </a:pPr>
            <a:endParaRPr lang="en-US" sz="1400" dirty="0">
              <a:solidFill>
                <a:schemeClr val="bg1"/>
              </a:solidFill>
              <a:latin typeface="Arial" panose="020B0604020202020204" pitchFamily="34" charset="0"/>
              <a:cs typeface="Arial" panose="020B0604020202020204" pitchFamily="34" charset="0"/>
            </a:endParaRPr>
          </a:p>
          <a:p>
            <a:pPr marL="0" lvl="1">
              <a:lnSpc>
                <a:spcPct val="80000"/>
              </a:lnSpc>
              <a:spcBef>
                <a:spcPts val="1800"/>
              </a:spcBef>
              <a:buClr>
                <a:schemeClr val="tx1">
                  <a:lumMod val="65000"/>
                  <a:lumOff val="35000"/>
                </a:schemeClr>
              </a:buClr>
              <a:buSzPct val="120000"/>
            </a:pPr>
            <a:r>
              <a:rPr lang="en-US" b="1" dirty="0">
                <a:latin typeface="Arial" panose="020B0604020202020204" pitchFamily="34" charset="0"/>
                <a:cs typeface="Arial" panose="020B0604020202020204" pitchFamily="34" charset="0"/>
              </a:rPr>
              <a:t>Difference Pre-Signal</a:t>
            </a:r>
          </a:p>
          <a:p>
            <a:pPr marL="0" lvl="1">
              <a:lnSpc>
                <a:spcPct val="80000"/>
              </a:lnSpc>
              <a:spcBef>
                <a:spcPts val="900"/>
              </a:spcBef>
              <a:buClr>
                <a:schemeClr val="tx1">
                  <a:lumMod val="65000"/>
                  <a:lumOff val="35000"/>
                </a:schemeClr>
              </a:buClr>
              <a:buSzPct val="120000"/>
            </a:pPr>
            <a:r>
              <a:rPr lang="en-US" sz="1400" dirty="0">
                <a:latin typeface="Arial" panose="020B0604020202020204" pitchFamily="34" charset="0"/>
                <a:cs typeface="Arial" panose="020B0604020202020204" pitchFamily="34" charset="0"/>
              </a:rPr>
              <a:t>in % of the Diff-Alarm</a:t>
            </a:r>
          </a:p>
        </p:txBody>
      </p:sp>
      <p:sp>
        <p:nvSpPr>
          <p:cNvPr id="16" name="Rectangle 8">
            <a:extLst>
              <a:ext uri="{FF2B5EF4-FFF2-40B4-BE49-F238E27FC236}">
                <a16:creationId xmlns:a16="http://schemas.microsoft.com/office/drawing/2014/main" id="{485287F4-33DF-4F7E-BD89-B45ADBCC0501}"/>
              </a:ext>
            </a:extLst>
          </p:cNvPr>
          <p:cNvSpPr>
            <a:spLocks noChangeArrowheads="1"/>
          </p:cNvSpPr>
          <p:nvPr/>
        </p:nvSpPr>
        <p:spPr bwMode="auto">
          <a:xfrm>
            <a:off x="504985" y="1664180"/>
            <a:ext cx="2448724" cy="197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nSpc>
                <a:spcPct val="80000"/>
              </a:lnSpc>
              <a:spcBef>
                <a:spcPts val="900"/>
              </a:spcBef>
              <a:buClr>
                <a:schemeClr val="tx1">
                  <a:lumMod val="65000"/>
                  <a:lumOff val="35000"/>
                </a:schemeClr>
              </a:buClr>
              <a:buSzPct val="120000"/>
            </a:pPr>
            <a:r>
              <a:rPr lang="en-US" b="1" dirty="0">
                <a:solidFill>
                  <a:schemeClr val="bg1"/>
                </a:solidFill>
                <a:latin typeface="Arial" panose="020B0604020202020204" pitchFamily="34" charset="0"/>
                <a:cs typeface="Arial" panose="020B0604020202020204" pitchFamily="34" charset="0"/>
              </a:rPr>
              <a:t>Max. Alarm</a:t>
            </a:r>
          </a:p>
          <a:p>
            <a:pPr marL="0" lvl="1">
              <a:lnSpc>
                <a:spcPct val="80000"/>
              </a:lnSpc>
              <a:spcBef>
                <a:spcPts val="900"/>
              </a:spcBef>
              <a:buClr>
                <a:schemeClr val="tx1">
                  <a:lumMod val="65000"/>
                  <a:lumOff val="35000"/>
                </a:schemeClr>
              </a:buClr>
              <a:buSzPct val="120000"/>
            </a:pPr>
            <a:r>
              <a:rPr lang="en-US" sz="1400" dirty="0">
                <a:solidFill>
                  <a:schemeClr val="bg1"/>
                </a:solidFill>
                <a:latin typeface="Arial" panose="020B0604020202020204" pitchFamily="34" charset="0"/>
                <a:cs typeface="Arial" panose="020B0604020202020204" pitchFamily="34" charset="0"/>
              </a:rPr>
              <a:t>Difference to 0°C</a:t>
            </a:r>
          </a:p>
          <a:p>
            <a:pPr marL="0" lvl="1">
              <a:lnSpc>
                <a:spcPct val="80000"/>
              </a:lnSpc>
              <a:spcBef>
                <a:spcPts val="900"/>
              </a:spcBef>
              <a:buClr>
                <a:schemeClr val="tx1">
                  <a:lumMod val="65000"/>
                  <a:lumOff val="35000"/>
                </a:schemeClr>
              </a:buClr>
              <a:buSzPct val="120000"/>
            </a:pPr>
            <a:endParaRPr lang="en-US" sz="1400" dirty="0">
              <a:solidFill>
                <a:schemeClr val="bg1"/>
              </a:solidFill>
              <a:latin typeface="Arial" panose="020B0604020202020204" pitchFamily="34" charset="0"/>
              <a:cs typeface="Arial" panose="020B0604020202020204" pitchFamily="34" charset="0"/>
            </a:endParaRPr>
          </a:p>
          <a:p>
            <a:pPr marL="0" lvl="1">
              <a:lnSpc>
                <a:spcPct val="80000"/>
              </a:lnSpc>
              <a:spcBef>
                <a:spcPts val="900"/>
              </a:spcBef>
              <a:buClr>
                <a:schemeClr val="tx1">
                  <a:lumMod val="65000"/>
                  <a:lumOff val="35000"/>
                </a:schemeClr>
              </a:buClr>
              <a:buSzPct val="120000"/>
            </a:pPr>
            <a:endParaRPr lang="en-US" sz="1400" dirty="0">
              <a:solidFill>
                <a:schemeClr val="bg1"/>
              </a:solidFill>
              <a:latin typeface="Arial" panose="020B0604020202020204" pitchFamily="34" charset="0"/>
              <a:cs typeface="Arial" panose="020B0604020202020204" pitchFamily="34" charset="0"/>
            </a:endParaRPr>
          </a:p>
          <a:p>
            <a:pPr marL="0" lvl="1">
              <a:lnSpc>
                <a:spcPct val="80000"/>
              </a:lnSpc>
              <a:spcBef>
                <a:spcPts val="1800"/>
              </a:spcBef>
              <a:buClr>
                <a:schemeClr val="tx1">
                  <a:lumMod val="65000"/>
                  <a:lumOff val="35000"/>
                </a:schemeClr>
              </a:buClr>
              <a:buSzPct val="120000"/>
            </a:pPr>
            <a:r>
              <a:rPr lang="en-US" b="1" dirty="0">
                <a:latin typeface="Arial" panose="020B0604020202020204" pitchFamily="34" charset="0"/>
                <a:cs typeface="Arial" panose="020B0604020202020204" pitchFamily="34" charset="0"/>
              </a:rPr>
              <a:t>Max. Pre-Signal</a:t>
            </a:r>
          </a:p>
          <a:p>
            <a:pPr marL="0" lvl="1">
              <a:lnSpc>
                <a:spcPct val="80000"/>
              </a:lnSpc>
              <a:spcBef>
                <a:spcPts val="900"/>
              </a:spcBef>
              <a:buClr>
                <a:schemeClr val="tx1">
                  <a:lumMod val="65000"/>
                  <a:lumOff val="35000"/>
                </a:schemeClr>
              </a:buClr>
              <a:buSzPct val="120000"/>
            </a:pPr>
            <a:r>
              <a:rPr lang="en-US" sz="1400" dirty="0">
                <a:latin typeface="Arial" panose="020B0604020202020204" pitchFamily="34" charset="0"/>
                <a:cs typeface="Arial" panose="020B0604020202020204" pitchFamily="34" charset="0"/>
              </a:rPr>
              <a:t>in % of the Threshold-Alarm</a:t>
            </a:r>
            <a:endParaRPr lang="en-US" dirty="0">
              <a:latin typeface="Arial" panose="020B0604020202020204" pitchFamily="34" charset="0"/>
              <a:cs typeface="Arial" panose="020B0604020202020204" pitchFamily="34" charset="0"/>
            </a:endParaRPr>
          </a:p>
        </p:txBody>
      </p:sp>
      <p:sp>
        <p:nvSpPr>
          <p:cNvPr id="17" name="Rectangle 8">
            <a:extLst>
              <a:ext uri="{FF2B5EF4-FFF2-40B4-BE49-F238E27FC236}">
                <a16:creationId xmlns:a16="http://schemas.microsoft.com/office/drawing/2014/main" id="{A6688986-662E-4A05-8192-EFA0AC13593E}"/>
              </a:ext>
            </a:extLst>
          </p:cNvPr>
          <p:cNvSpPr>
            <a:spLocks noChangeArrowheads="1"/>
          </p:cNvSpPr>
          <p:nvPr/>
        </p:nvSpPr>
        <p:spPr bwMode="auto">
          <a:xfrm>
            <a:off x="504985" y="4310400"/>
            <a:ext cx="293397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85750" lvl="1" indent="-285750">
              <a:lnSpc>
                <a:spcPct val="80000"/>
              </a:lnSpc>
              <a:spcBef>
                <a:spcPts val="900"/>
              </a:spcBef>
              <a:buClr>
                <a:schemeClr val="tx1">
                  <a:lumMod val="65000"/>
                  <a:lumOff val="35000"/>
                </a:schemeClr>
              </a:buClr>
              <a:buSzPct val="110000"/>
              <a:buFont typeface="Wingdings" panose="05000000000000000000" pitchFamily="2" charset="2"/>
              <a:buChar char="þ"/>
            </a:pPr>
            <a:r>
              <a:rPr lang="en-US" dirty="0">
                <a:latin typeface="Arial" panose="020B0604020202020204" pitchFamily="34" charset="0"/>
                <a:cs typeface="Arial" panose="020B0604020202020204" pitchFamily="34" charset="0"/>
              </a:rPr>
              <a:t>Settings are </a:t>
            </a:r>
            <a:r>
              <a:rPr lang="en-US" b="1" dirty="0">
                <a:latin typeface="Arial" panose="020B0604020202020204" pitchFamily="34" charset="0"/>
                <a:cs typeface="Arial" panose="020B0604020202020204" pitchFamily="34" charset="0"/>
              </a:rPr>
              <a:t>per Zone</a:t>
            </a:r>
          </a:p>
          <a:p>
            <a:pPr marL="285750" lvl="1" indent="-285750">
              <a:lnSpc>
                <a:spcPct val="80000"/>
              </a:lnSpc>
              <a:spcBef>
                <a:spcPts val="900"/>
              </a:spcBef>
              <a:buClr>
                <a:schemeClr val="tx1">
                  <a:lumMod val="65000"/>
                  <a:lumOff val="35000"/>
                </a:schemeClr>
              </a:buClr>
              <a:buSzPct val="110000"/>
              <a:buFont typeface="Wingdings" panose="05000000000000000000" pitchFamily="2" charset="2"/>
              <a:buChar char="þ"/>
            </a:pPr>
            <a:r>
              <a:rPr lang="en-US" dirty="0">
                <a:latin typeface="Arial" panose="020B0604020202020204" pitchFamily="34" charset="0"/>
                <a:cs typeface="Arial" panose="020B0604020202020204" pitchFamily="34" charset="0"/>
              </a:rPr>
              <a:t>Addressable</a:t>
            </a:r>
            <a:endParaRPr lang="en-US" b="1" dirty="0">
              <a:latin typeface="Arial" panose="020B0604020202020204" pitchFamily="34" charset="0"/>
              <a:cs typeface="Arial" panose="020B0604020202020204" pitchFamily="34" charset="0"/>
            </a:endParaRPr>
          </a:p>
        </p:txBody>
      </p:sp>
      <p:sp>
        <p:nvSpPr>
          <p:cNvPr id="20" name="Textfeld 19">
            <a:extLst>
              <a:ext uri="{FF2B5EF4-FFF2-40B4-BE49-F238E27FC236}">
                <a16:creationId xmlns:a16="http://schemas.microsoft.com/office/drawing/2014/main" id="{DBDE68F8-9A20-49B6-B61B-904655EBEB1E}"/>
              </a:ext>
            </a:extLst>
          </p:cNvPr>
          <p:cNvSpPr txBox="1"/>
          <p:nvPr/>
        </p:nvSpPr>
        <p:spPr>
          <a:xfrm>
            <a:off x="8529906" y="1536189"/>
            <a:ext cx="896399" cy="261610"/>
          </a:xfrm>
          <a:prstGeom prst="rect">
            <a:avLst/>
          </a:prstGeom>
          <a:noFill/>
        </p:spPr>
        <p:txBody>
          <a:bodyPr wrap="none" rtlCol="0">
            <a:spAutoFit/>
          </a:bodyPr>
          <a:lstStyle/>
          <a:p>
            <a:r>
              <a:rPr lang="de-CH" sz="1100" dirty="0">
                <a:latin typeface="Arial" panose="020B0604020202020204" pitchFamily="34" charset="0"/>
                <a:cs typeface="Arial" panose="020B0604020202020204" pitchFamily="34" charset="0"/>
              </a:rPr>
              <a:t>Max. Alarm</a:t>
            </a:r>
            <a:endParaRPr lang="en-US" sz="1100" dirty="0">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CE3BBC1C-C708-4AE1-AACF-496D7BB68FAC}"/>
              </a:ext>
            </a:extLst>
          </p:cNvPr>
          <p:cNvSpPr txBox="1"/>
          <p:nvPr/>
        </p:nvSpPr>
        <p:spPr>
          <a:xfrm>
            <a:off x="6881935" y="2695575"/>
            <a:ext cx="841897" cy="261610"/>
          </a:xfrm>
          <a:prstGeom prst="rect">
            <a:avLst/>
          </a:prstGeom>
          <a:noFill/>
        </p:spPr>
        <p:txBody>
          <a:bodyPr wrap="none" rtlCol="0">
            <a:spAutoFit/>
          </a:bodyPr>
          <a:lstStyle/>
          <a:p>
            <a:r>
              <a:rPr lang="de-CH" sz="1100" dirty="0">
                <a:latin typeface="Arial" panose="020B0604020202020204" pitchFamily="34" charset="0"/>
                <a:cs typeface="Arial" panose="020B0604020202020204" pitchFamily="34" charset="0"/>
              </a:rPr>
              <a:t>Diff. Alarm</a:t>
            </a:r>
            <a:endParaRPr lang="en-US" sz="1100" dirty="0">
              <a:latin typeface="Arial" panose="020B0604020202020204" pitchFamily="34" charset="0"/>
              <a:cs typeface="Arial" panose="020B0604020202020204" pitchFamily="34" charset="0"/>
            </a:endParaRPr>
          </a:p>
        </p:txBody>
      </p:sp>
      <p:cxnSp>
        <p:nvCxnSpPr>
          <p:cNvPr id="22" name="Gerade Verbindung mit Pfeil 21">
            <a:extLst>
              <a:ext uri="{FF2B5EF4-FFF2-40B4-BE49-F238E27FC236}">
                <a16:creationId xmlns:a16="http://schemas.microsoft.com/office/drawing/2014/main" id="{7BFC0D3E-E9AE-456D-8260-6953A84098F8}"/>
              </a:ext>
            </a:extLst>
          </p:cNvPr>
          <p:cNvCxnSpPr>
            <a:cxnSpLocks/>
          </p:cNvCxnSpPr>
          <p:nvPr/>
        </p:nvCxnSpPr>
        <p:spPr>
          <a:xfrm flipV="1">
            <a:off x="9372594" y="1828801"/>
            <a:ext cx="0" cy="240112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5" name="Geschweifte Klammer links 24">
            <a:extLst>
              <a:ext uri="{FF2B5EF4-FFF2-40B4-BE49-F238E27FC236}">
                <a16:creationId xmlns:a16="http://schemas.microsoft.com/office/drawing/2014/main" id="{9A4C2440-6958-452B-85DF-8ACC4C10AC2C}"/>
              </a:ext>
            </a:extLst>
          </p:cNvPr>
          <p:cNvSpPr/>
          <p:nvPr/>
        </p:nvSpPr>
        <p:spPr>
          <a:xfrm>
            <a:off x="7734300" y="2695576"/>
            <a:ext cx="152400" cy="3286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27" name="Gerader Verbinder 26">
            <a:extLst>
              <a:ext uri="{FF2B5EF4-FFF2-40B4-BE49-F238E27FC236}">
                <a16:creationId xmlns:a16="http://schemas.microsoft.com/office/drawing/2014/main" id="{266B0189-ACFA-4413-BC9D-25283098B136}"/>
              </a:ext>
            </a:extLst>
          </p:cNvPr>
          <p:cNvCxnSpPr>
            <a:cxnSpLocks/>
            <a:stCxn id="25" idx="0"/>
          </p:cNvCxnSpPr>
          <p:nvPr/>
        </p:nvCxnSpPr>
        <p:spPr>
          <a:xfrm>
            <a:off x="7886700" y="2695576"/>
            <a:ext cx="6652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BCBA9014-94E6-415F-9F3E-1E4F32F47040}"/>
              </a:ext>
            </a:extLst>
          </p:cNvPr>
          <p:cNvCxnSpPr>
            <a:cxnSpLocks/>
            <a:stCxn id="25" idx="2"/>
          </p:cNvCxnSpPr>
          <p:nvPr/>
        </p:nvCxnSpPr>
        <p:spPr>
          <a:xfrm>
            <a:off x="7886700" y="3024188"/>
            <a:ext cx="6652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70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E855096-BB57-4672-9B69-5D5B372D6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Multiple Alarms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23</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92408" y="901432"/>
            <a:ext cx="3419551" cy="45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spcAft>
                <a:spcPts val="600"/>
              </a:spcAft>
              <a:buClr>
                <a:schemeClr val="tx1">
                  <a:lumMod val="65000"/>
                  <a:lumOff val="35000"/>
                </a:schemeClr>
              </a:buClr>
              <a:buSzPct val="120000"/>
            </a:pPr>
            <a:r>
              <a:rPr lang="en-US" sz="2400" b="1" dirty="0">
                <a:solidFill>
                  <a:schemeClr val="bg1"/>
                </a:solidFill>
                <a:latin typeface="Arial" panose="020B0604020202020204" pitchFamily="34" charset="0"/>
                <a:cs typeface="Arial" panose="020B0604020202020204" pitchFamily="34" charset="0"/>
              </a:rPr>
              <a:t>Progressive Response</a:t>
            </a:r>
            <a:endParaRPr lang="en-US" sz="2400" dirty="0">
              <a:solidFill>
                <a:schemeClr val="bg1"/>
              </a:solidFill>
              <a:latin typeface="Arial" panose="020B0604020202020204" pitchFamily="34" charset="0"/>
              <a:cs typeface="Arial" panose="020B0604020202020204" pitchFamily="34" charset="0"/>
            </a:endParaRPr>
          </a:p>
        </p:txBody>
      </p:sp>
      <p:sp>
        <p:nvSpPr>
          <p:cNvPr id="13" name="Richtungspfeil 3">
            <a:extLst>
              <a:ext uri="{FF2B5EF4-FFF2-40B4-BE49-F238E27FC236}">
                <a16:creationId xmlns:a16="http://schemas.microsoft.com/office/drawing/2014/main" id="{E9C2DE91-76F6-4660-9822-6EAA57DEE1C4}"/>
              </a:ext>
            </a:extLst>
          </p:cNvPr>
          <p:cNvSpPr/>
          <p:nvPr/>
        </p:nvSpPr>
        <p:spPr>
          <a:xfrm>
            <a:off x="1465567" y="3321380"/>
            <a:ext cx="1896004" cy="541457"/>
          </a:xfrm>
          <a:prstGeom prst="homePlate">
            <a:avLst/>
          </a:prstGeom>
          <a:solidFill>
            <a:schemeClr val="accent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US" sz="1600" dirty="0">
                <a:latin typeface="Arial" panose="020B0604020202020204" pitchFamily="34" charset="0"/>
                <a:cs typeface="Arial" panose="020B0604020202020204" pitchFamily="34" charset="0"/>
              </a:rPr>
              <a:t>Difference</a:t>
            </a:r>
          </a:p>
          <a:p>
            <a:r>
              <a:rPr lang="en-US" sz="1600" dirty="0">
                <a:latin typeface="Arial" panose="020B0604020202020204" pitchFamily="34" charset="0"/>
                <a:cs typeface="Arial" panose="020B0604020202020204" pitchFamily="34" charset="0"/>
              </a:rPr>
              <a:t>Pre-Signal</a:t>
            </a:r>
          </a:p>
        </p:txBody>
      </p:sp>
      <p:sp>
        <p:nvSpPr>
          <p:cNvPr id="16" name="Richtungspfeil 11">
            <a:extLst>
              <a:ext uri="{FF2B5EF4-FFF2-40B4-BE49-F238E27FC236}">
                <a16:creationId xmlns:a16="http://schemas.microsoft.com/office/drawing/2014/main" id="{8594C547-8AFF-4D85-87CB-B8C73749C52B}"/>
              </a:ext>
            </a:extLst>
          </p:cNvPr>
          <p:cNvSpPr/>
          <p:nvPr/>
        </p:nvSpPr>
        <p:spPr>
          <a:xfrm>
            <a:off x="1465567" y="2268097"/>
            <a:ext cx="1896004" cy="541457"/>
          </a:xfrm>
          <a:prstGeom prst="homePlat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US" sz="1600" dirty="0">
                <a:latin typeface="Arial" panose="020B0604020202020204" pitchFamily="34" charset="0"/>
                <a:cs typeface="Arial" panose="020B0604020202020204" pitchFamily="34" charset="0"/>
              </a:rPr>
              <a:t>Alarm</a:t>
            </a:r>
          </a:p>
          <a:p>
            <a:r>
              <a:rPr lang="en-US" sz="1100" dirty="0">
                <a:latin typeface="Arial" panose="020B0604020202020204" pitchFamily="34" charset="0"/>
                <a:cs typeface="Arial" panose="020B0604020202020204" pitchFamily="34" charset="0"/>
              </a:rPr>
              <a:t>(Diff. or Threshold)</a:t>
            </a:r>
          </a:p>
        </p:txBody>
      </p:sp>
      <p:sp>
        <p:nvSpPr>
          <p:cNvPr id="18" name="Textfeld 17">
            <a:extLst>
              <a:ext uri="{FF2B5EF4-FFF2-40B4-BE49-F238E27FC236}">
                <a16:creationId xmlns:a16="http://schemas.microsoft.com/office/drawing/2014/main" id="{E77D86B6-3D8A-4EF2-93CD-B2DDD590D704}"/>
              </a:ext>
            </a:extLst>
          </p:cNvPr>
          <p:cNvSpPr txBox="1"/>
          <p:nvPr/>
        </p:nvSpPr>
        <p:spPr>
          <a:xfrm>
            <a:off x="3361571" y="3143107"/>
            <a:ext cx="2506377" cy="923330"/>
          </a:xfrm>
          <a:prstGeom prst="rect">
            <a:avLst/>
          </a:prstGeom>
          <a:noFill/>
        </p:spPr>
        <p:txBody>
          <a:bodyPr wrap="square" rtlCol="0">
            <a:spAutoFit/>
          </a:bodyPr>
          <a:lstStyle/>
          <a:p>
            <a:pPr marL="180975" indent="-180975">
              <a:buFont typeface="Arial" panose="020B0604020202020204" pitchFamily="34" charset="0"/>
              <a:buChar char="●"/>
            </a:pPr>
            <a:r>
              <a:rPr lang="en-US" dirty="0"/>
              <a:t>Verify the alert</a:t>
            </a:r>
          </a:p>
          <a:p>
            <a:pPr marL="180975" indent="-180975">
              <a:buFont typeface="Arial" panose="020B0604020202020204" pitchFamily="34" charset="0"/>
              <a:buChar char="●"/>
            </a:pPr>
            <a:r>
              <a:rPr lang="en-US" dirty="0"/>
              <a:t>Locate the cause</a:t>
            </a:r>
          </a:p>
          <a:p>
            <a:pPr marL="180975" indent="-180975">
              <a:buFont typeface="Arial" panose="020B0604020202020204" pitchFamily="34" charset="0"/>
              <a:buChar char="●"/>
            </a:pPr>
            <a:r>
              <a:rPr lang="en-US" dirty="0"/>
              <a:t>Call Emergency Team</a:t>
            </a:r>
          </a:p>
        </p:txBody>
      </p:sp>
      <p:sp>
        <p:nvSpPr>
          <p:cNvPr id="19" name="Textfeld 18">
            <a:extLst>
              <a:ext uri="{FF2B5EF4-FFF2-40B4-BE49-F238E27FC236}">
                <a16:creationId xmlns:a16="http://schemas.microsoft.com/office/drawing/2014/main" id="{B36FFAA7-8AAB-49F9-9E18-79074BDD1E4B}"/>
              </a:ext>
            </a:extLst>
          </p:cNvPr>
          <p:cNvSpPr txBox="1"/>
          <p:nvPr/>
        </p:nvSpPr>
        <p:spPr>
          <a:xfrm>
            <a:off x="3370921" y="2077160"/>
            <a:ext cx="2074470" cy="923330"/>
          </a:xfrm>
          <a:prstGeom prst="rect">
            <a:avLst/>
          </a:prstGeom>
          <a:noFill/>
        </p:spPr>
        <p:txBody>
          <a:bodyPr wrap="square" rtlCol="0">
            <a:spAutoFit/>
          </a:bodyPr>
          <a:lstStyle/>
          <a:p>
            <a:pPr marL="180975" indent="-180975">
              <a:buFont typeface="Arial" panose="020B0604020202020204" pitchFamily="34" charset="0"/>
              <a:buChar char="●"/>
            </a:pPr>
            <a:r>
              <a:rPr lang="en-US" dirty="0"/>
              <a:t>Stop the </a:t>
            </a:r>
            <a:r>
              <a:rPr lang="en-US" dirty="0" err="1"/>
              <a:t>trafic</a:t>
            </a:r>
            <a:endParaRPr lang="en-US" dirty="0"/>
          </a:p>
          <a:p>
            <a:pPr marL="180975" indent="-180975">
              <a:buFont typeface="Arial" panose="020B0604020202020204" pitchFamily="34" charset="0"/>
              <a:buChar char="●"/>
            </a:pPr>
            <a:r>
              <a:rPr lang="en-US" dirty="0"/>
              <a:t>Evacuate the site</a:t>
            </a:r>
          </a:p>
          <a:p>
            <a:pPr marL="180975" indent="-180975">
              <a:buFont typeface="Arial" panose="020B0604020202020204" pitchFamily="34" charset="0"/>
              <a:buChar char="●"/>
            </a:pPr>
            <a:r>
              <a:rPr lang="en-US" dirty="0"/>
              <a:t>Initiate fire alarm</a:t>
            </a:r>
          </a:p>
        </p:txBody>
      </p:sp>
      <p:sp>
        <p:nvSpPr>
          <p:cNvPr id="20" name="Rechteck 19">
            <a:extLst>
              <a:ext uri="{FF2B5EF4-FFF2-40B4-BE49-F238E27FC236}">
                <a16:creationId xmlns:a16="http://schemas.microsoft.com/office/drawing/2014/main" id="{C24498F4-3D7D-450C-9694-856A26609775}"/>
              </a:ext>
            </a:extLst>
          </p:cNvPr>
          <p:cNvSpPr/>
          <p:nvPr/>
        </p:nvSpPr>
        <p:spPr>
          <a:xfrm>
            <a:off x="817495" y="3314352"/>
            <a:ext cx="576064" cy="5414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a:latin typeface="Arial" panose="020B0604020202020204" pitchFamily="34" charset="0"/>
                <a:cs typeface="Arial" panose="020B0604020202020204" pitchFamily="34" charset="0"/>
              </a:rPr>
              <a:t>1</a:t>
            </a:r>
            <a:endParaRPr lang="en-US" sz="2000" b="1"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20706A30-8E6E-4BD9-92E4-530FEA3BD07E}"/>
              </a:ext>
            </a:extLst>
          </p:cNvPr>
          <p:cNvSpPr/>
          <p:nvPr/>
        </p:nvSpPr>
        <p:spPr>
          <a:xfrm>
            <a:off x="817495" y="2261069"/>
            <a:ext cx="576064" cy="5414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a:latin typeface="Arial" panose="020B0604020202020204" pitchFamily="34" charset="0"/>
                <a:cs typeface="Arial" panose="020B0604020202020204" pitchFamily="34" charset="0"/>
              </a:rPr>
              <a:t>2</a:t>
            </a:r>
            <a:endParaRPr lang="en-US" sz="2000" b="1" dirty="0">
              <a:latin typeface="Arial" panose="020B0604020202020204" pitchFamily="34" charset="0"/>
              <a:cs typeface="Arial" panose="020B0604020202020204" pitchFamily="34" charset="0"/>
            </a:endParaRPr>
          </a:p>
        </p:txBody>
      </p:sp>
      <p:cxnSp>
        <p:nvCxnSpPr>
          <p:cNvPr id="9" name="Gerade Verbindung mit Pfeil 8">
            <a:extLst>
              <a:ext uri="{FF2B5EF4-FFF2-40B4-BE49-F238E27FC236}">
                <a16:creationId xmlns:a16="http://schemas.microsoft.com/office/drawing/2014/main" id="{A4CB26F7-01FA-44DB-BCB9-67EBF63435E1}"/>
              </a:ext>
            </a:extLst>
          </p:cNvPr>
          <p:cNvCxnSpPr>
            <a:cxnSpLocks/>
          </p:cNvCxnSpPr>
          <p:nvPr/>
        </p:nvCxnSpPr>
        <p:spPr>
          <a:xfrm>
            <a:off x="4502290" y="4249069"/>
            <a:ext cx="431523" cy="5926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586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F36E9EF-7B1B-444A-8D9D-B8D467545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Branching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24</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901243" y="901432"/>
            <a:ext cx="3164218" cy="131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400" b="1" dirty="0">
                <a:solidFill>
                  <a:schemeClr val="bg1"/>
                </a:solidFill>
              </a:rPr>
              <a:t>Total Flexibility</a:t>
            </a:r>
          </a:p>
          <a:p>
            <a:pPr marL="269875" lvl="1" indent="-269875">
              <a:spcBef>
                <a:spcPts val="600"/>
              </a:spcBef>
              <a:buSzPct val="100000"/>
              <a:buFont typeface="Arial" panose="020B0604020202020204" pitchFamily="34" charset="0"/>
              <a:buChar char="●"/>
              <a:tabLst>
                <a:tab pos="447675" algn="l"/>
              </a:tabLst>
            </a:pPr>
            <a:r>
              <a:rPr lang="en-US" sz="2000" dirty="0">
                <a:solidFill>
                  <a:schemeClr val="bg1"/>
                </a:solidFill>
                <a:sym typeface="Wingdings" panose="05000000000000000000" pitchFamily="2" charset="2"/>
              </a:rPr>
              <a:t>To place branches</a:t>
            </a:r>
          </a:p>
          <a:p>
            <a:pPr marL="269875" lvl="1" indent="-269875">
              <a:spcBef>
                <a:spcPts val="600"/>
              </a:spcBef>
              <a:buSzPct val="100000"/>
              <a:buFont typeface="Arial" panose="020B0604020202020204" pitchFamily="34" charset="0"/>
              <a:buChar char="●"/>
              <a:tabLst>
                <a:tab pos="447675" algn="l"/>
              </a:tabLst>
            </a:pPr>
            <a:r>
              <a:rPr lang="en-US" sz="2000" dirty="0">
                <a:solidFill>
                  <a:schemeClr val="bg1"/>
                </a:solidFill>
                <a:sym typeface="Wingdings" panose="05000000000000000000" pitchFamily="2" charset="2"/>
              </a:rPr>
              <a:t>To add branches later on</a:t>
            </a:r>
            <a:endParaRPr lang="en-US" sz="2800" b="1" dirty="0"/>
          </a:p>
          <a:p>
            <a:pPr marL="342900" lvl="2" indent="-342900">
              <a:spcAft>
                <a:spcPts val="600"/>
              </a:spcAft>
              <a:buSzPct val="120000"/>
              <a:buFont typeface="Wingdings" panose="05000000000000000000" pitchFamily="2" charset="2"/>
              <a:buChar char=""/>
            </a:pPr>
            <a:endParaRPr lang="en-US" sz="2000" b="1" dirty="0"/>
          </a:p>
        </p:txBody>
      </p:sp>
      <p:sp>
        <p:nvSpPr>
          <p:cNvPr id="15" name="Freihandform 6">
            <a:extLst>
              <a:ext uri="{FF2B5EF4-FFF2-40B4-BE49-F238E27FC236}">
                <a16:creationId xmlns:a16="http://schemas.microsoft.com/office/drawing/2014/main" id="{4A13B3C0-EC1B-414F-B37B-798FD5EC60DB}"/>
              </a:ext>
            </a:extLst>
          </p:cNvPr>
          <p:cNvSpPr/>
          <p:nvPr/>
        </p:nvSpPr>
        <p:spPr>
          <a:xfrm>
            <a:off x="7954921" y="2059944"/>
            <a:ext cx="1080000" cy="1080000"/>
          </a:xfrm>
          <a:custGeom>
            <a:avLst/>
            <a:gdLst>
              <a:gd name="connsiteX0" fmla="*/ 0 w 715223"/>
              <a:gd name="connsiteY0" fmla="*/ 407406 h 479833"/>
              <a:gd name="connsiteX1" fmla="*/ 199176 w 715223"/>
              <a:gd name="connsiteY1" fmla="*/ 407406 h 479833"/>
              <a:gd name="connsiteX2" fmla="*/ 407406 w 715223"/>
              <a:gd name="connsiteY2" fmla="*/ 63374 h 479833"/>
              <a:gd name="connsiteX3" fmla="*/ 461726 w 715223"/>
              <a:gd name="connsiteY3" fmla="*/ 27160 h 479833"/>
              <a:gd name="connsiteX4" fmla="*/ 506994 w 715223"/>
              <a:gd name="connsiteY4" fmla="*/ 27160 h 479833"/>
              <a:gd name="connsiteX5" fmla="*/ 506994 w 715223"/>
              <a:gd name="connsiteY5" fmla="*/ 81481 h 479833"/>
              <a:gd name="connsiteX6" fmla="*/ 497940 w 715223"/>
              <a:gd name="connsiteY6" fmla="*/ 153909 h 479833"/>
              <a:gd name="connsiteX7" fmla="*/ 452673 w 715223"/>
              <a:gd name="connsiteY7" fmla="*/ 235390 h 479833"/>
              <a:gd name="connsiteX8" fmla="*/ 416459 w 715223"/>
              <a:gd name="connsiteY8" fmla="*/ 344032 h 479833"/>
              <a:gd name="connsiteX9" fmla="*/ 398352 w 715223"/>
              <a:gd name="connsiteY9" fmla="*/ 416459 h 479833"/>
              <a:gd name="connsiteX10" fmla="*/ 434566 w 715223"/>
              <a:gd name="connsiteY10" fmla="*/ 470780 h 479833"/>
              <a:gd name="connsiteX11" fmla="*/ 488887 w 715223"/>
              <a:gd name="connsiteY11" fmla="*/ 470780 h 479833"/>
              <a:gd name="connsiteX12" fmla="*/ 715223 w 715223"/>
              <a:gd name="connsiteY12" fmla="*/ 470780 h 47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223" h="479833">
                <a:moveTo>
                  <a:pt x="0" y="407406"/>
                </a:moveTo>
                <a:cubicBezTo>
                  <a:pt x="65637" y="436075"/>
                  <a:pt x="131275" y="464745"/>
                  <a:pt x="199176" y="407406"/>
                </a:cubicBezTo>
                <a:cubicBezTo>
                  <a:pt x="267077" y="350067"/>
                  <a:pt x="363648" y="126748"/>
                  <a:pt x="407406" y="63374"/>
                </a:cubicBezTo>
                <a:cubicBezTo>
                  <a:pt x="451164" y="0"/>
                  <a:pt x="445128" y="33196"/>
                  <a:pt x="461726" y="27160"/>
                </a:cubicBezTo>
                <a:cubicBezTo>
                  <a:pt x="478324" y="21124"/>
                  <a:pt x="499449" y="18107"/>
                  <a:pt x="506994" y="27160"/>
                </a:cubicBezTo>
                <a:cubicBezTo>
                  <a:pt x="514539" y="36213"/>
                  <a:pt x="508503" y="60356"/>
                  <a:pt x="506994" y="81481"/>
                </a:cubicBezTo>
                <a:cubicBezTo>
                  <a:pt x="505485" y="102606"/>
                  <a:pt x="506994" y="128258"/>
                  <a:pt x="497940" y="153909"/>
                </a:cubicBezTo>
                <a:cubicBezTo>
                  <a:pt x="488887" y="179561"/>
                  <a:pt x="466253" y="203703"/>
                  <a:pt x="452673" y="235390"/>
                </a:cubicBezTo>
                <a:cubicBezTo>
                  <a:pt x="439093" y="267077"/>
                  <a:pt x="425512" y="313854"/>
                  <a:pt x="416459" y="344032"/>
                </a:cubicBezTo>
                <a:cubicBezTo>
                  <a:pt x="407406" y="374210"/>
                  <a:pt x="395334" y="395334"/>
                  <a:pt x="398352" y="416459"/>
                </a:cubicBezTo>
                <a:cubicBezTo>
                  <a:pt x="401370" y="437584"/>
                  <a:pt x="419477" y="461727"/>
                  <a:pt x="434566" y="470780"/>
                </a:cubicBezTo>
                <a:cubicBezTo>
                  <a:pt x="449655" y="479833"/>
                  <a:pt x="488887" y="470780"/>
                  <a:pt x="488887" y="470780"/>
                </a:cubicBezTo>
                <a:lnTo>
                  <a:pt x="715223" y="470780"/>
                </a:ln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16" name="Gerade Verbindung 10">
            <a:extLst>
              <a:ext uri="{FF2B5EF4-FFF2-40B4-BE49-F238E27FC236}">
                <a16:creationId xmlns:a16="http://schemas.microsoft.com/office/drawing/2014/main" id="{399CCFA2-9FD3-4446-91E3-834247704863}"/>
              </a:ext>
            </a:extLst>
          </p:cNvPr>
          <p:cNvCxnSpPr/>
          <p:nvPr/>
        </p:nvCxnSpPr>
        <p:spPr>
          <a:xfrm>
            <a:off x="7954921" y="2059943"/>
            <a:ext cx="1080000" cy="1080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5">
            <a:extLst>
              <a:ext uri="{FF2B5EF4-FFF2-40B4-BE49-F238E27FC236}">
                <a16:creationId xmlns:a16="http://schemas.microsoft.com/office/drawing/2014/main" id="{18E7A63F-A360-4B1F-8656-327D64C0D072}"/>
              </a:ext>
            </a:extLst>
          </p:cNvPr>
          <p:cNvCxnSpPr/>
          <p:nvPr/>
        </p:nvCxnSpPr>
        <p:spPr>
          <a:xfrm flipH="1">
            <a:off x="7954921" y="2059943"/>
            <a:ext cx="1080000" cy="1080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17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082CB3B-E25D-4BE5-A75B-92783563D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Failsafe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25</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901243" y="901432"/>
            <a:ext cx="3164218" cy="45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400" b="1" dirty="0">
                <a:solidFill>
                  <a:schemeClr val="bg1"/>
                </a:solidFill>
                <a:latin typeface="Arial" panose="020B0604020202020204" pitchFamily="34" charset="0"/>
                <a:cs typeface="Arial" panose="020B0604020202020204" pitchFamily="34" charset="0"/>
              </a:rPr>
              <a:t>Loop Topology:</a:t>
            </a:r>
          </a:p>
          <a:p>
            <a:pPr marL="0" lvl="1">
              <a:spcBef>
                <a:spcPts val="600"/>
              </a:spcBef>
              <a:buClr>
                <a:schemeClr val="tx1">
                  <a:lumMod val="65000"/>
                  <a:lumOff val="35000"/>
                </a:schemeClr>
              </a:buClr>
              <a:buSzPct val="120000"/>
            </a:pPr>
            <a:r>
              <a:rPr lang="en-US" sz="2400" dirty="0">
                <a:solidFill>
                  <a:schemeClr val="bg1"/>
                </a:solidFill>
                <a:latin typeface="Arial" panose="020B0604020202020204" pitchFamily="34" charset="0"/>
                <a:cs typeface="Arial" panose="020B0604020202020204" pitchFamily="34" charset="0"/>
              </a:rPr>
              <a:t>Detector addressing from both sides</a:t>
            </a:r>
          </a:p>
          <a:p>
            <a:pPr marL="0" lvl="1">
              <a:spcBef>
                <a:spcPts val="600"/>
              </a:spcBef>
              <a:buClr>
                <a:schemeClr val="tx1">
                  <a:lumMod val="65000"/>
                  <a:lumOff val="35000"/>
                </a:schemeClr>
              </a:buClr>
              <a:buSzPct val="120000"/>
            </a:pPr>
            <a:endParaRPr lang="en-US" sz="1600" b="1" dirty="0">
              <a:solidFill>
                <a:schemeClr val="bg1"/>
              </a:solidFill>
              <a:latin typeface="Arial" panose="020B0604020202020204" pitchFamily="34" charset="0"/>
              <a:cs typeface="Arial" panose="020B0604020202020204" pitchFamily="34" charset="0"/>
            </a:endParaRPr>
          </a:p>
          <a:p>
            <a:pPr marL="0" lvl="1">
              <a:spcBef>
                <a:spcPts val="1200"/>
              </a:spcBef>
              <a:buSzPct val="100000"/>
              <a:tabLst>
                <a:tab pos="447675" algn="l"/>
              </a:tabLst>
            </a:pPr>
            <a:r>
              <a:rPr lang="en-US" sz="2000" dirty="0">
                <a:solidFill>
                  <a:srgbClr val="FF0000"/>
                </a:solidFill>
                <a:latin typeface="Arial" panose="020B0604020202020204" pitchFamily="34" charset="0"/>
                <a:cs typeface="Arial" panose="020B0604020202020204" pitchFamily="34" charset="0"/>
                <a:sym typeface="Wingdings" panose="05000000000000000000" pitchFamily="2" charset="2"/>
              </a:rPr>
              <a:t>Full detection capability even in case of a cable cut</a:t>
            </a:r>
            <a:endParaRPr lang="en-US" sz="2800" dirty="0">
              <a:solidFill>
                <a:srgbClr val="FF0000"/>
              </a:solidFill>
              <a:latin typeface="Arial" panose="020B0604020202020204" pitchFamily="34" charset="0"/>
              <a:cs typeface="Arial" panose="020B0604020202020204" pitchFamily="34" charset="0"/>
            </a:endParaRPr>
          </a:p>
          <a:p>
            <a:pPr marL="342900" lvl="2" indent="-342900">
              <a:spcAft>
                <a:spcPts val="600"/>
              </a:spcAft>
              <a:buSzPct val="120000"/>
              <a:buFont typeface="Wingdings" panose="05000000000000000000" pitchFamily="2" charset="2"/>
              <a:buChar char=""/>
            </a:pPr>
            <a:endParaRPr lang="en-US" sz="2000" b="1"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A3BF499E-0752-4CDA-810F-26DB6247CF17}"/>
              </a:ext>
            </a:extLst>
          </p:cNvPr>
          <p:cNvSpPr txBox="1"/>
          <p:nvPr/>
        </p:nvSpPr>
        <p:spPr>
          <a:xfrm>
            <a:off x="7403211" y="1506463"/>
            <a:ext cx="2010550" cy="338554"/>
          </a:xfrm>
          <a:prstGeom prst="rect">
            <a:avLst/>
          </a:prstGeom>
          <a:noFill/>
        </p:spPr>
        <p:txBody>
          <a:bodyPr wrap="none" rtlCol="0">
            <a:spAutoFit/>
          </a:bodyPr>
          <a:lstStyle/>
          <a:p>
            <a:r>
              <a:rPr lang="en-US" sz="1600" dirty="0">
                <a:solidFill>
                  <a:schemeClr val="bg1"/>
                </a:solidFill>
              </a:rPr>
              <a:t>One cut – zero impact</a:t>
            </a:r>
          </a:p>
        </p:txBody>
      </p:sp>
      <p:cxnSp>
        <p:nvCxnSpPr>
          <p:cNvPr id="8" name="Gerade Verbindung mit Pfeil 7">
            <a:extLst>
              <a:ext uri="{FF2B5EF4-FFF2-40B4-BE49-F238E27FC236}">
                <a16:creationId xmlns:a16="http://schemas.microsoft.com/office/drawing/2014/main" id="{EE2DC494-FA6D-4EDD-92EF-6F77932EF59D}"/>
              </a:ext>
            </a:extLst>
          </p:cNvPr>
          <p:cNvCxnSpPr/>
          <p:nvPr/>
        </p:nvCxnSpPr>
        <p:spPr>
          <a:xfrm>
            <a:off x="8408486" y="2776092"/>
            <a:ext cx="261868" cy="1295948"/>
          </a:xfrm>
          <a:prstGeom prst="straightConnector1">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957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C33358A-E0C5-4E87-8AD8-03AAE2AA9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Controller Position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26</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901243" y="901432"/>
            <a:ext cx="3611551" cy="182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400" b="1" dirty="0">
                <a:solidFill>
                  <a:schemeClr val="bg1"/>
                </a:solidFill>
                <a:latin typeface="Arial" panose="020B0604020202020204" pitchFamily="34" charset="0"/>
                <a:cs typeface="Arial" panose="020B0604020202020204" pitchFamily="34" charset="0"/>
              </a:rPr>
              <a:t>Total Flexibility</a:t>
            </a:r>
          </a:p>
          <a:p>
            <a:pPr marL="0" lvl="1">
              <a:spcBef>
                <a:spcPts val="600"/>
              </a:spcBef>
              <a:buClr>
                <a:schemeClr val="tx1">
                  <a:lumMod val="65000"/>
                  <a:lumOff val="35000"/>
                </a:schemeClr>
              </a:buClr>
              <a:buSzPct val="120000"/>
            </a:pPr>
            <a:r>
              <a:rPr lang="en-US" sz="2400" b="1" dirty="0">
                <a:solidFill>
                  <a:schemeClr val="bg1"/>
                </a:solidFill>
                <a:latin typeface="Arial" panose="020B0604020202020204" pitchFamily="34" charset="0"/>
                <a:cs typeface="Arial" panose="020B0604020202020204" pitchFamily="34" charset="0"/>
              </a:rPr>
              <a:t>t</a:t>
            </a:r>
            <a:r>
              <a:rPr lang="en-US" sz="2400" b="1" dirty="0">
                <a:solidFill>
                  <a:schemeClr val="bg1"/>
                </a:solidFill>
                <a:latin typeface="Arial" panose="020B0604020202020204" pitchFamily="34" charset="0"/>
                <a:cs typeface="Arial" panose="020B0604020202020204" pitchFamily="34" charset="0"/>
                <a:sym typeface="Wingdings" panose="05000000000000000000" pitchFamily="2" charset="2"/>
              </a:rPr>
              <a:t>o connect the controller</a:t>
            </a:r>
            <a:endParaRPr lang="en-US" sz="2400" b="1" dirty="0">
              <a:latin typeface="Arial" panose="020B0604020202020204" pitchFamily="34" charset="0"/>
              <a:cs typeface="Arial" panose="020B0604020202020204" pitchFamily="34" charset="0"/>
            </a:endParaRPr>
          </a:p>
          <a:p>
            <a:pPr marL="342900" lvl="2" indent="-342900">
              <a:spcAft>
                <a:spcPts val="600"/>
              </a:spcAft>
              <a:buSzPct val="120000"/>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555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89E1F96-55DE-4E61-BBFC-59E96D1F2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[SEC 15]	Single Sensors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27</a:t>
            </a:fld>
            <a:endParaRPr lang="en-US"/>
          </a:p>
        </p:txBody>
      </p:sp>
      <p:sp>
        <p:nvSpPr>
          <p:cNvPr id="13" name="Rectangle 8">
            <a:extLst>
              <a:ext uri="{FF2B5EF4-FFF2-40B4-BE49-F238E27FC236}">
                <a16:creationId xmlns:a16="http://schemas.microsoft.com/office/drawing/2014/main" id="{6ABC7AAB-5B2E-4DAB-A12C-AEFC7754E5BC}"/>
              </a:ext>
            </a:extLst>
          </p:cNvPr>
          <p:cNvSpPr>
            <a:spLocks noChangeArrowheads="1"/>
          </p:cNvSpPr>
          <p:nvPr/>
        </p:nvSpPr>
        <p:spPr bwMode="auto">
          <a:xfrm>
            <a:off x="365824" y="939360"/>
            <a:ext cx="2535258" cy="142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nSpc>
                <a:spcPct val="80000"/>
              </a:lnSpc>
              <a:spcBef>
                <a:spcPts val="1200"/>
              </a:spcBef>
              <a:buClr>
                <a:schemeClr val="tx1">
                  <a:lumMod val="65000"/>
                  <a:lumOff val="35000"/>
                </a:schemeClr>
              </a:buClr>
              <a:buSzPct val="120000"/>
            </a:pPr>
            <a:r>
              <a:rPr lang="en-US" sz="2000" b="1" dirty="0">
                <a:solidFill>
                  <a:schemeClr val="bg1"/>
                </a:solidFill>
              </a:rPr>
              <a:t>Equipment Monitoring</a:t>
            </a:r>
            <a:endParaRPr lang="en-US" sz="2000" dirty="0">
              <a:solidFill>
                <a:schemeClr val="bg1"/>
              </a:solidFill>
            </a:endParaRPr>
          </a:p>
          <a:p>
            <a:pPr marL="285750" lvl="1" indent="-285750">
              <a:lnSpc>
                <a:spcPct val="80000"/>
              </a:lnSpc>
              <a:spcBef>
                <a:spcPts val="300"/>
              </a:spcBef>
              <a:buSzPct val="115000"/>
              <a:buFont typeface="Arial" panose="020B0604020202020204" pitchFamily="34" charset="0"/>
              <a:buChar char="●"/>
              <a:tabLst>
                <a:tab pos="1973263" algn="l"/>
              </a:tabLst>
            </a:pPr>
            <a:r>
              <a:rPr lang="en-US" sz="1600" dirty="0">
                <a:solidFill>
                  <a:schemeClr val="bg1"/>
                </a:solidFill>
              </a:rPr>
              <a:t>Engines</a:t>
            </a:r>
          </a:p>
          <a:p>
            <a:pPr marL="285750" lvl="1" indent="-285750">
              <a:lnSpc>
                <a:spcPct val="80000"/>
              </a:lnSpc>
              <a:spcBef>
                <a:spcPts val="300"/>
              </a:spcBef>
              <a:buSzPct val="115000"/>
              <a:buFont typeface="Arial" panose="020B0604020202020204" pitchFamily="34" charset="0"/>
              <a:buChar char="●"/>
              <a:tabLst>
                <a:tab pos="1973263" algn="l"/>
              </a:tabLst>
            </a:pPr>
            <a:r>
              <a:rPr lang="en-US" sz="1600" dirty="0">
                <a:solidFill>
                  <a:schemeClr val="bg1"/>
                </a:solidFill>
              </a:rPr>
              <a:t>Heating units</a:t>
            </a:r>
          </a:p>
          <a:p>
            <a:pPr marL="285750" lvl="1" indent="-285750">
              <a:lnSpc>
                <a:spcPct val="80000"/>
              </a:lnSpc>
              <a:spcBef>
                <a:spcPts val="300"/>
              </a:spcBef>
              <a:buSzPct val="115000"/>
              <a:buFont typeface="Arial" panose="020B0604020202020204" pitchFamily="34" charset="0"/>
              <a:buChar char="●"/>
              <a:tabLst>
                <a:tab pos="1973263" algn="l"/>
              </a:tabLst>
            </a:pPr>
            <a:r>
              <a:rPr lang="en-US" sz="1600" dirty="0">
                <a:solidFill>
                  <a:schemeClr val="bg1"/>
                </a:solidFill>
              </a:rPr>
              <a:t>Ovens</a:t>
            </a:r>
          </a:p>
          <a:p>
            <a:pPr marL="285750" lvl="1" indent="-285750">
              <a:lnSpc>
                <a:spcPct val="80000"/>
              </a:lnSpc>
              <a:spcBef>
                <a:spcPts val="300"/>
              </a:spcBef>
              <a:buSzPct val="115000"/>
              <a:buFont typeface="Arial" panose="020B0604020202020204" pitchFamily="34" charset="0"/>
              <a:buChar char="●"/>
              <a:tabLst>
                <a:tab pos="1973263" algn="l"/>
              </a:tabLst>
            </a:pPr>
            <a:r>
              <a:rPr lang="en-US" sz="1600" dirty="0">
                <a:solidFill>
                  <a:schemeClr val="bg1"/>
                </a:solidFill>
              </a:rPr>
              <a:t>Cooling devices</a:t>
            </a:r>
          </a:p>
        </p:txBody>
      </p:sp>
      <p:sp>
        <p:nvSpPr>
          <p:cNvPr id="15" name="Rectangle 8">
            <a:extLst>
              <a:ext uri="{FF2B5EF4-FFF2-40B4-BE49-F238E27FC236}">
                <a16:creationId xmlns:a16="http://schemas.microsoft.com/office/drawing/2014/main" id="{AEF16956-D68D-4DD6-B5B3-9D3FD6BD2C49}"/>
              </a:ext>
            </a:extLst>
          </p:cNvPr>
          <p:cNvSpPr>
            <a:spLocks noChangeArrowheads="1"/>
          </p:cNvSpPr>
          <p:nvPr/>
        </p:nvSpPr>
        <p:spPr bwMode="auto">
          <a:xfrm>
            <a:off x="3238714" y="939360"/>
            <a:ext cx="2729477" cy="1336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nSpc>
                <a:spcPct val="80000"/>
              </a:lnSpc>
              <a:spcBef>
                <a:spcPts val="1800"/>
              </a:spcBef>
              <a:buClr>
                <a:schemeClr val="tx1">
                  <a:lumMod val="65000"/>
                  <a:lumOff val="35000"/>
                </a:schemeClr>
              </a:buClr>
              <a:buSzPct val="120000"/>
            </a:pPr>
            <a:r>
              <a:rPr lang="en-US" sz="2000" b="1" dirty="0">
                <a:solidFill>
                  <a:schemeClr val="bg1"/>
                </a:solidFill>
              </a:rPr>
              <a:t>Environment Monitoring</a:t>
            </a:r>
          </a:p>
          <a:p>
            <a:pPr marL="285750" lvl="1" indent="-285750">
              <a:lnSpc>
                <a:spcPct val="80000"/>
              </a:lnSpc>
              <a:spcBef>
                <a:spcPts val="300"/>
              </a:spcBef>
              <a:buSzPct val="115000"/>
              <a:buFont typeface="Arial" panose="020B0604020202020204" pitchFamily="34" charset="0"/>
              <a:buChar char="●"/>
            </a:pPr>
            <a:r>
              <a:rPr lang="en-US" sz="1600" dirty="0">
                <a:solidFill>
                  <a:schemeClr val="bg1"/>
                </a:solidFill>
              </a:rPr>
              <a:t>Open air</a:t>
            </a:r>
          </a:p>
          <a:p>
            <a:pPr marL="285750" lvl="1" indent="-285750">
              <a:lnSpc>
                <a:spcPct val="80000"/>
              </a:lnSpc>
              <a:spcBef>
                <a:spcPts val="300"/>
              </a:spcBef>
              <a:buSzPct val="115000"/>
              <a:buFont typeface="Arial" panose="020B0604020202020204" pitchFamily="34" charset="0"/>
              <a:buChar char="●"/>
            </a:pPr>
            <a:r>
              <a:rPr lang="en-US" sz="1600" dirty="0">
                <a:solidFill>
                  <a:schemeClr val="bg1"/>
                </a:solidFill>
              </a:rPr>
              <a:t>Loading docks</a:t>
            </a:r>
          </a:p>
          <a:p>
            <a:pPr marL="285750" lvl="1" indent="-285750">
              <a:lnSpc>
                <a:spcPct val="80000"/>
              </a:lnSpc>
              <a:spcBef>
                <a:spcPts val="300"/>
              </a:spcBef>
              <a:buSzPct val="115000"/>
              <a:buFont typeface="Arial" panose="020B0604020202020204" pitchFamily="34" charset="0"/>
              <a:buChar char="●"/>
            </a:pPr>
            <a:r>
              <a:rPr lang="en-US" sz="1600" dirty="0">
                <a:solidFill>
                  <a:schemeClr val="bg1"/>
                </a:solidFill>
              </a:rPr>
              <a:t>Semi-covered facilities</a:t>
            </a:r>
          </a:p>
          <a:p>
            <a:pPr marL="0" lvl="1" indent="269875">
              <a:lnSpc>
                <a:spcPct val="80000"/>
              </a:lnSpc>
              <a:spcBef>
                <a:spcPts val="300"/>
              </a:spcBef>
              <a:buClr>
                <a:schemeClr val="tx1">
                  <a:lumMod val="65000"/>
                  <a:lumOff val="35000"/>
                </a:schemeClr>
              </a:buClr>
              <a:buSzPct val="115000"/>
            </a:pPr>
            <a:r>
              <a:rPr lang="en-US" sz="1600" dirty="0">
                <a:solidFill>
                  <a:schemeClr val="bg1"/>
                </a:solidFill>
              </a:rPr>
              <a:t>(Car Parks, Storage)</a:t>
            </a:r>
          </a:p>
        </p:txBody>
      </p:sp>
      <p:sp>
        <p:nvSpPr>
          <p:cNvPr id="16" name="Rectangle 8">
            <a:extLst>
              <a:ext uri="{FF2B5EF4-FFF2-40B4-BE49-F238E27FC236}">
                <a16:creationId xmlns:a16="http://schemas.microsoft.com/office/drawing/2014/main" id="{05958512-C674-4E77-B502-C26AA3E4BBD3}"/>
              </a:ext>
            </a:extLst>
          </p:cNvPr>
          <p:cNvSpPr>
            <a:spLocks noChangeArrowheads="1"/>
          </p:cNvSpPr>
          <p:nvPr/>
        </p:nvSpPr>
        <p:spPr bwMode="auto">
          <a:xfrm>
            <a:off x="6305824" y="939360"/>
            <a:ext cx="2232962" cy="104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nSpc>
                <a:spcPct val="80000"/>
              </a:lnSpc>
              <a:spcBef>
                <a:spcPts val="1800"/>
              </a:spcBef>
              <a:buClr>
                <a:schemeClr val="tx1">
                  <a:lumMod val="65000"/>
                  <a:lumOff val="35000"/>
                </a:schemeClr>
              </a:buClr>
              <a:buSzPct val="120000"/>
              <a:tabLst>
                <a:tab pos="1973263" algn="l"/>
              </a:tabLst>
            </a:pPr>
            <a:r>
              <a:rPr lang="en-US" sz="2000" b="1" dirty="0">
                <a:solidFill>
                  <a:schemeClr val="bg1"/>
                </a:solidFill>
              </a:rPr>
              <a:t>In-duct Monitoring</a:t>
            </a:r>
          </a:p>
          <a:p>
            <a:pPr marL="285750" lvl="1" indent="-285750">
              <a:lnSpc>
                <a:spcPct val="80000"/>
              </a:lnSpc>
              <a:spcBef>
                <a:spcPts val="300"/>
              </a:spcBef>
              <a:buSzPct val="115000"/>
              <a:buFont typeface="Arial" panose="020B0604020202020204" pitchFamily="34" charset="0"/>
              <a:buChar char="●"/>
              <a:tabLst>
                <a:tab pos="1973263" algn="l"/>
              </a:tabLst>
            </a:pPr>
            <a:r>
              <a:rPr lang="en-US" sz="1600" dirty="0">
                <a:solidFill>
                  <a:schemeClr val="bg1"/>
                </a:solidFill>
              </a:rPr>
              <a:t>Ventilation systems</a:t>
            </a:r>
          </a:p>
          <a:p>
            <a:pPr marL="285750" lvl="1" indent="-285750">
              <a:lnSpc>
                <a:spcPct val="80000"/>
              </a:lnSpc>
              <a:spcBef>
                <a:spcPts val="300"/>
              </a:spcBef>
              <a:buSzPct val="115000"/>
              <a:buFont typeface="Arial" panose="020B0604020202020204" pitchFamily="34" charset="0"/>
              <a:buChar char="●"/>
              <a:tabLst>
                <a:tab pos="1973263" algn="l"/>
              </a:tabLst>
            </a:pPr>
            <a:r>
              <a:rPr lang="en-US" sz="1600" dirty="0">
                <a:solidFill>
                  <a:schemeClr val="bg1"/>
                </a:solidFill>
              </a:rPr>
              <a:t>Air handling units</a:t>
            </a:r>
          </a:p>
        </p:txBody>
      </p:sp>
    </p:spTree>
    <p:extLst>
      <p:ext uri="{BB962C8B-B14F-4D97-AF65-F5344CB8AC3E}">
        <p14:creationId xmlns:p14="http://schemas.microsoft.com/office/powerpoint/2010/main" val="3837088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379FE85-426C-478B-B711-625E1CFFF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[SEC 20]	Status Monitoring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28</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901243" y="901432"/>
            <a:ext cx="3164218" cy="45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spcAft>
                <a:spcPts val="600"/>
              </a:spcAft>
              <a:buClr>
                <a:schemeClr val="tx1">
                  <a:lumMod val="65000"/>
                  <a:lumOff val="35000"/>
                </a:schemeClr>
              </a:buClr>
              <a:buSzPct val="120000"/>
            </a:pPr>
            <a:r>
              <a:rPr lang="en-US" sz="2400" b="1" dirty="0">
                <a:solidFill>
                  <a:schemeClr val="bg1"/>
                </a:solidFill>
                <a:latin typeface="Arial" panose="020B0604020202020204" pitchFamily="34" charset="0"/>
                <a:cs typeface="Arial" panose="020B0604020202020204" pitchFamily="34" charset="0"/>
              </a:rPr>
              <a:t>8 Inputs</a:t>
            </a:r>
            <a:endParaRPr lang="en-US" sz="2400" dirty="0">
              <a:solidFill>
                <a:schemeClr val="bg1"/>
              </a:solidFill>
              <a:latin typeface="Arial" panose="020B0604020202020204" pitchFamily="34" charset="0"/>
              <a:cs typeface="Arial" panose="020B0604020202020204" pitchFamily="34" charset="0"/>
            </a:endParaRPr>
          </a:p>
          <a:p>
            <a:pPr marL="269875" lvl="1" indent="-269875">
              <a:spcBef>
                <a:spcPts val="600"/>
              </a:spcBef>
              <a:buSzPct val="1000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Opto-coupler isolated</a:t>
            </a:r>
          </a:p>
          <a:p>
            <a:pPr marL="269875" lvl="1" indent="-269875">
              <a:spcBef>
                <a:spcPts val="600"/>
              </a:spcBef>
              <a:buSzPct val="1000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5 … 28VDC</a:t>
            </a:r>
          </a:p>
          <a:p>
            <a:pPr marL="0" lvl="1">
              <a:spcBef>
                <a:spcPts val="1200"/>
              </a:spcBef>
              <a:buClr>
                <a:schemeClr val="tx1">
                  <a:lumMod val="65000"/>
                  <a:lumOff val="35000"/>
                </a:schemeClr>
              </a:buClr>
              <a:buSzPct val="120000"/>
            </a:pPr>
            <a:endParaRPr lang="en-US" sz="2400" b="1" dirty="0">
              <a:solidFill>
                <a:schemeClr val="bg1"/>
              </a:solidFill>
              <a:latin typeface="Arial" panose="020B0604020202020204" pitchFamily="34" charset="0"/>
              <a:cs typeface="Arial" panose="020B0604020202020204" pitchFamily="34" charset="0"/>
            </a:endParaRPr>
          </a:p>
          <a:p>
            <a:pPr marL="0" lvl="1">
              <a:spcBef>
                <a:spcPts val="1200"/>
              </a:spcBef>
              <a:buClr>
                <a:schemeClr val="tx1">
                  <a:lumMod val="65000"/>
                  <a:lumOff val="35000"/>
                </a:schemeClr>
              </a:buClr>
              <a:buSzPct val="120000"/>
            </a:pPr>
            <a:endParaRPr lang="en-US" sz="2400" b="1" dirty="0">
              <a:solidFill>
                <a:schemeClr val="bg1"/>
              </a:solidFill>
              <a:latin typeface="Arial" panose="020B0604020202020204" pitchFamily="34" charset="0"/>
              <a:cs typeface="Arial" panose="020B0604020202020204" pitchFamily="34" charset="0"/>
            </a:endParaRPr>
          </a:p>
          <a:p>
            <a:pPr marL="0" lvl="1">
              <a:spcBef>
                <a:spcPts val="1200"/>
              </a:spcBef>
              <a:buClr>
                <a:schemeClr val="tx1">
                  <a:lumMod val="65000"/>
                  <a:lumOff val="35000"/>
                </a:schemeClr>
              </a:buClr>
              <a:buSzPct val="120000"/>
            </a:pPr>
            <a:r>
              <a:rPr lang="en-US" b="1" dirty="0">
                <a:latin typeface="Arial" panose="020B0604020202020204" pitchFamily="34" charset="0"/>
                <a:cs typeface="Arial" panose="020B0604020202020204" pitchFamily="34" charset="0"/>
              </a:rPr>
              <a:t>Application Examples</a:t>
            </a:r>
          </a:p>
          <a:p>
            <a:pPr marL="269875" lvl="1" indent="-269875">
              <a:spcBef>
                <a:spcPts val="1200"/>
              </a:spcBef>
              <a:buSzPct val="100000"/>
              <a:buFont typeface="Arial" panose="020B0604020202020204" pitchFamily="34" charset="0"/>
              <a:buChar char="●"/>
              <a:tabLst>
                <a:tab pos="447675" algn="l"/>
              </a:tabLst>
            </a:pPr>
            <a:r>
              <a:rPr lang="en-US" sz="1600" dirty="0">
                <a:latin typeface="Arial" panose="020B0604020202020204" pitchFamily="34" charset="0"/>
                <a:cs typeface="Arial" panose="020B0604020202020204" pitchFamily="34" charset="0"/>
              </a:rPr>
              <a:t>Read Door Contacts</a:t>
            </a:r>
          </a:p>
          <a:p>
            <a:pPr marL="269875" lvl="1" indent="-269875">
              <a:spcBef>
                <a:spcPts val="1200"/>
              </a:spcBef>
              <a:buSzPct val="100000"/>
              <a:buFont typeface="Arial" panose="020B0604020202020204" pitchFamily="34" charset="0"/>
              <a:buChar char="●"/>
              <a:tabLst>
                <a:tab pos="447675" algn="l"/>
              </a:tabLst>
            </a:pPr>
            <a:r>
              <a:rPr lang="en-US" sz="1600" dirty="0">
                <a:latin typeface="Arial" panose="020B0604020202020204" pitchFamily="34" charset="0"/>
                <a:cs typeface="Arial" panose="020B0604020202020204" pitchFamily="34" charset="0"/>
              </a:rPr>
              <a:t>Read Smoke Switches</a:t>
            </a:r>
          </a:p>
          <a:p>
            <a:pPr marL="269875" lvl="1" indent="-269875">
              <a:spcBef>
                <a:spcPts val="1200"/>
              </a:spcBef>
              <a:buSzPct val="100000"/>
              <a:buFont typeface="Arial" panose="020B0604020202020204" pitchFamily="34" charset="0"/>
              <a:buChar char="●"/>
              <a:tabLst>
                <a:tab pos="447675" algn="l"/>
              </a:tabLst>
            </a:pPr>
            <a:r>
              <a:rPr lang="en-US" sz="1600" dirty="0">
                <a:latin typeface="Arial" panose="020B0604020202020204" pitchFamily="34" charset="0"/>
                <a:cs typeface="Arial" panose="020B0604020202020204" pitchFamily="34" charset="0"/>
              </a:rPr>
              <a:t>Read 3</a:t>
            </a:r>
            <a:r>
              <a:rPr lang="en-US" sz="1600" baseline="30000" dirty="0">
                <a:latin typeface="Arial" panose="020B0604020202020204" pitchFamily="34" charset="0"/>
                <a:cs typeface="Arial" panose="020B0604020202020204" pitchFamily="34" charset="0"/>
              </a:rPr>
              <a:t>rd</a:t>
            </a:r>
            <a:r>
              <a:rPr lang="en-US" sz="1600" dirty="0">
                <a:latin typeface="Arial" panose="020B0604020202020204" pitchFamily="34" charset="0"/>
                <a:cs typeface="Arial" panose="020B0604020202020204" pitchFamily="34" charset="0"/>
              </a:rPr>
              <a:t> Party Alarm Outputs</a:t>
            </a:r>
          </a:p>
          <a:p>
            <a:pPr marL="269875" lvl="1" indent="-269875">
              <a:spcBef>
                <a:spcPts val="1200"/>
              </a:spcBef>
              <a:buSzPct val="100000"/>
              <a:buFont typeface="Arial" panose="020B0604020202020204" pitchFamily="34" charset="0"/>
              <a:buChar char="●"/>
              <a:tabLst>
                <a:tab pos="447675" algn="l"/>
              </a:tabLst>
            </a:pPr>
            <a:r>
              <a:rPr lang="en-US" sz="1600" dirty="0">
                <a:latin typeface="Arial" panose="020B0604020202020204" pitchFamily="34" charset="0"/>
                <a:cs typeface="Arial" panose="020B0604020202020204" pitchFamily="34" charset="0"/>
              </a:rPr>
              <a:t>Check Valve Position</a:t>
            </a:r>
          </a:p>
          <a:p>
            <a:pPr marL="342900" lvl="2" indent="-342900">
              <a:spcAft>
                <a:spcPts val="600"/>
              </a:spcAft>
              <a:buSzPct val="120000"/>
              <a:buFont typeface="Wingdings" panose="05000000000000000000" pitchFamily="2" charset="2"/>
              <a:buChar char=""/>
            </a:pPr>
            <a:endParaRPr lang="en-US" sz="2000" b="1"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A3BF499E-0752-4CDA-810F-26DB6247CF17}"/>
              </a:ext>
            </a:extLst>
          </p:cNvPr>
          <p:cNvSpPr txBox="1"/>
          <p:nvPr/>
        </p:nvSpPr>
        <p:spPr>
          <a:xfrm>
            <a:off x="8383948" y="1390253"/>
            <a:ext cx="944489" cy="369332"/>
          </a:xfrm>
          <a:prstGeom prst="rect">
            <a:avLst/>
          </a:prstGeom>
          <a:noFill/>
        </p:spPr>
        <p:txBody>
          <a:bodyPr wrap="none" rtlCol="0">
            <a:spAutoFit/>
          </a:bodyPr>
          <a:lstStyle/>
          <a:p>
            <a:pPr algn="ctr"/>
            <a:r>
              <a:rPr lang="en-US" dirty="0">
                <a:solidFill>
                  <a:schemeClr val="bg1"/>
                </a:solidFill>
              </a:rPr>
              <a:t>8 Inputs</a:t>
            </a:r>
          </a:p>
        </p:txBody>
      </p:sp>
      <p:sp>
        <p:nvSpPr>
          <p:cNvPr id="7" name="Geschweifte Klammer rechts 6">
            <a:extLst>
              <a:ext uri="{FF2B5EF4-FFF2-40B4-BE49-F238E27FC236}">
                <a16:creationId xmlns:a16="http://schemas.microsoft.com/office/drawing/2014/main" id="{2A9083F0-AB96-4BED-AB2E-F31F1B7536A9}"/>
              </a:ext>
            </a:extLst>
          </p:cNvPr>
          <p:cNvSpPr/>
          <p:nvPr/>
        </p:nvSpPr>
        <p:spPr>
          <a:xfrm rot="-5400000">
            <a:off x="8676000" y="1126553"/>
            <a:ext cx="348656" cy="1838669"/>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Tree>
    <p:extLst>
      <p:ext uri="{BB962C8B-B14F-4D97-AF65-F5344CB8AC3E}">
        <p14:creationId xmlns:p14="http://schemas.microsoft.com/office/powerpoint/2010/main" val="3256215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134020D3-8C7B-4834-9E0D-BEB09B27F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84" y="630000"/>
            <a:ext cx="11880000" cy="5765014"/>
          </a:xfrm>
          <a:prstGeom prst="rect">
            <a:avLst/>
          </a:prstGeom>
        </p:spPr>
      </p:pic>
      <p:sp>
        <p:nvSpPr>
          <p:cNvPr id="2" name="Titel 1"/>
          <p:cNvSpPr>
            <a:spLocks noGrp="1"/>
          </p:cNvSpPr>
          <p:nvPr>
            <p:ph type="title"/>
          </p:nvPr>
        </p:nvSpPr>
        <p:spPr/>
        <p:txBody>
          <a:bodyPr/>
          <a:lstStyle/>
          <a:p>
            <a:r>
              <a:rPr lang="en-US" dirty="0"/>
              <a:t>STRENGTH	Networking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29</a:t>
            </a:fld>
            <a:endParaRPr lang="en-US"/>
          </a:p>
        </p:txBody>
      </p:sp>
      <p:sp>
        <p:nvSpPr>
          <p:cNvPr id="15" name="Bogen 14">
            <a:extLst>
              <a:ext uri="{FF2B5EF4-FFF2-40B4-BE49-F238E27FC236}">
                <a16:creationId xmlns:a16="http://schemas.microsoft.com/office/drawing/2014/main" id="{95CA763A-9FA9-4852-B8A5-08F41205CD75}"/>
              </a:ext>
            </a:extLst>
          </p:cNvPr>
          <p:cNvSpPr/>
          <p:nvPr/>
        </p:nvSpPr>
        <p:spPr>
          <a:xfrm>
            <a:off x="3038838" y="2206591"/>
            <a:ext cx="540000" cy="540000"/>
          </a:xfrm>
          <a:prstGeom prst="arc">
            <a:avLst>
              <a:gd name="adj1" fmla="val 5359683"/>
              <a:gd name="adj2" fmla="val 1079345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18" name="Gerader Verbinder 17">
            <a:extLst>
              <a:ext uri="{FF2B5EF4-FFF2-40B4-BE49-F238E27FC236}">
                <a16:creationId xmlns:a16="http://schemas.microsoft.com/office/drawing/2014/main" id="{EA52149D-991F-42D3-AA8F-C3365C5DEE50}"/>
              </a:ext>
            </a:extLst>
          </p:cNvPr>
          <p:cNvCxnSpPr>
            <a:cxnSpLocks/>
            <a:endCxn id="15" idx="2"/>
          </p:cNvCxnSpPr>
          <p:nvPr/>
        </p:nvCxnSpPr>
        <p:spPr>
          <a:xfrm>
            <a:off x="3038838" y="2206591"/>
            <a:ext cx="0" cy="270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7D74E641-0EC7-4139-98E9-486E3B723832}"/>
              </a:ext>
            </a:extLst>
          </p:cNvPr>
          <p:cNvCxnSpPr>
            <a:cxnSpLocks/>
          </p:cNvCxnSpPr>
          <p:nvPr/>
        </p:nvCxnSpPr>
        <p:spPr>
          <a:xfrm flipV="1">
            <a:off x="4407239" y="2213087"/>
            <a:ext cx="59" cy="270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 name="Bogen 19">
            <a:extLst>
              <a:ext uri="{FF2B5EF4-FFF2-40B4-BE49-F238E27FC236}">
                <a16:creationId xmlns:a16="http://schemas.microsoft.com/office/drawing/2014/main" id="{41FDC583-5F9A-406B-823C-7A4BEBDB54CE}"/>
              </a:ext>
            </a:extLst>
          </p:cNvPr>
          <p:cNvSpPr/>
          <p:nvPr/>
        </p:nvSpPr>
        <p:spPr>
          <a:xfrm>
            <a:off x="3867299" y="2200891"/>
            <a:ext cx="540000" cy="540000"/>
          </a:xfrm>
          <a:prstGeom prst="arc">
            <a:avLst>
              <a:gd name="adj1" fmla="val 11716"/>
              <a:gd name="adj2" fmla="val 5388220"/>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23" name="Gerader Verbinder 22">
            <a:extLst>
              <a:ext uri="{FF2B5EF4-FFF2-40B4-BE49-F238E27FC236}">
                <a16:creationId xmlns:a16="http://schemas.microsoft.com/office/drawing/2014/main" id="{0E7F72B2-1454-4F84-A24F-9CD4350B27CD}"/>
              </a:ext>
            </a:extLst>
          </p:cNvPr>
          <p:cNvCxnSpPr>
            <a:cxnSpLocks/>
            <a:stCxn id="15" idx="0"/>
          </p:cNvCxnSpPr>
          <p:nvPr/>
        </p:nvCxnSpPr>
        <p:spPr>
          <a:xfrm>
            <a:off x="3312004" y="2746572"/>
            <a:ext cx="825295" cy="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Bogen 34">
            <a:extLst>
              <a:ext uri="{FF2B5EF4-FFF2-40B4-BE49-F238E27FC236}">
                <a16:creationId xmlns:a16="http://schemas.microsoft.com/office/drawing/2014/main" id="{6AB1F495-4D7B-445A-A875-5FE1F95FFFFB}"/>
              </a:ext>
            </a:extLst>
          </p:cNvPr>
          <p:cNvSpPr/>
          <p:nvPr/>
        </p:nvSpPr>
        <p:spPr>
          <a:xfrm>
            <a:off x="4908201" y="2201119"/>
            <a:ext cx="540000" cy="540000"/>
          </a:xfrm>
          <a:prstGeom prst="arc">
            <a:avLst>
              <a:gd name="adj1" fmla="val 5359683"/>
              <a:gd name="adj2" fmla="val 1079345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36" name="Gerader Verbinder 35">
            <a:extLst>
              <a:ext uri="{FF2B5EF4-FFF2-40B4-BE49-F238E27FC236}">
                <a16:creationId xmlns:a16="http://schemas.microsoft.com/office/drawing/2014/main" id="{CF71803B-10FC-4EC4-ADA1-A062133E13AC}"/>
              </a:ext>
            </a:extLst>
          </p:cNvPr>
          <p:cNvCxnSpPr>
            <a:cxnSpLocks/>
            <a:endCxn id="35" idx="2"/>
          </p:cNvCxnSpPr>
          <p:nvPr/>
        </p:nvCxnSpPr>
        <p:spPr>
          <a:xfrm>
            <a:off x="4908201" y="2201119"/>
            <a:ext cx="0" cy="270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2E177D66-4484-4704-9039-9E1EC759F7B0}"/>
              </a:ext>
            </a:extLst>
          </p:cNvPr>
          <p:cNvCxnSpPr>
            <a:cxnSpLocks/>
          </p:cNvCxnSpPr>
          <p:nvPr/>
        </p:nvCxnSpPr>
        <p:spPr>
          <a:xfrm flipV="1">
            <a:off x="6276602" y="2207615"/>
            <a:ext cx="59" cy="270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8" name="Bogen 37">
            <a:extLst>
              <a:ext uri="{FF2B5EF4-FFF2-40B4-BE49-F238E27FC236}">
                <a16:creationId xmlns:a16="http://schemas.microsoft.com/office/drawing/2014/main" id="{5D03B42A-178D-431A-88A6-4B8BD04E50EE}"/>
              </a:ext>
            </a:extLst>
          </p:cNvPr>
          <p:cNvSpPr/>
          <p:nvPr/>
        </p:nvSpPr>
        <p:spPr>
          <a:xfrm>
            <a:off x="5736662" y="2202853"/>
            <a:ext cx="540000" cy="540000"/>
          </a:xfrm>
          <a:prstGeom prst="arc">
            <a:avLst>
              <a:gd name="adj1" fmla="val 11716"/>
              <a:gd name="adj2" fmla="val 5388220"/>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39" name="Gerader Verbinder 38">
            <a:extLst>
              <a:ext uri="{FF2B5EF4-FFF2-40B4-BE49-F238E27FC236}">
                <a16:creationId xmlns:a16="http://schemas.microsoft.com/office/drawing/2014/main" id="{52990B9B-A4D5-4751-97A5-860DB285D038}"/>
              </a:ext>
            </a:extLst>
          </p:cNvPr>
          <p:cNvCxnSpPr>
            <a:cxnSpLocks/>
            <a:stCxn id="35" idx="0"/>
          </p:cNvCxnSpPr>
          <p:nvPr/>
        </p:nvCxnSpPr>
        <p:spPr>
          <a:xfrm>
            <a:off x="5181367" y="2741100"/>
            <a:ext cx="825295" cy="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Bogen 39">
            <a:extLst>
              <a:ext uri="{FF2B5EF4-FFF2-40B4-BE49-F238E27FC236}">
                <a16:creationId xmlns:a16="http://schemas.microsoft.com/office/drawing/2014/main" id="{EF7827CC-102B-4EDB-B157-AB658B44B8A9}"/>
              </a:ext>
            </a:extLst>
          </p:cNvPr>
          <p:cNvSpPr/>
          <p:nvPr/>
        </p:nvSpPr>
        <p:spPr>
          <a:xfrm>
            <a:off x="6784136" y="2202215"/>
            <a:ext cx="540000" cy="540000"/>
          </a:xfrm>
          <a:prstGeom prst="arc">
            <a:avLst>
              <a:gd name="adj1" fmla="val 5359683"/>
              <a:gd name="adj2" fmla="val 1079345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41" name="Gerader Verbinder 40">
            <a:extLst>
              <a:ext uri="{FF2B5EF4-FFF2-40B4-BE49-F238E27FC236}">
                <a16:creationId xmlns:a16="http://schemas.microsoft.com/office/drawing/2014/main" id="{46B4B586-419B-4A25-ABA2-0BB3DD9BC9D5}"/>
              </a:ext>
            </a:extLst>
          </p:cNvPr>
          <p:cNvCxnSpPr>
            <a:cxnSpLocks/>
            <a:endCxn id="40" idx="2"/>
          </p:cNvCxnSpPr>
          <p:nvPr/>
        </p:nvCxnSpPr>
        <p:spPr>
          <a:xfrm>
            <a:off x="6784136" y="2202215"/>
            <a:ext cx="0" cy="270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EC1659C5-CE2F-48FC-9F5F-E09EC8F0C437}"/>
              </a:ext>
            </a:extLst>
          </p:cNvPr>
          <p:cNvCxnSpPr>
            <a:cxnSpLocks/>
          </p:cNvCxnSpPr>
          <p:nvPr/>
        </p:nvCxnSpPr>
        <p:spPr>
          <a:xfrm flipV="1">
            <a:off x="8152537" y="2208711"/>
            <a:ext cx="59" cy="270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3" name="Bogen 42">
            <a:extLst>
              <a:ext uri="{FF2B5EF4-FFF2-40B4-BE49-F238E27FC236}">
                <a16:creationId xmlns:a16="http://schemas.microsoft.com/office/drawing/2014/main" id="{E09E7099-9D72-4DDA-A28F-B156FE71CCFA}"/>
              </a:ext>
            </a:extLst>
          </p:cNvPr>
          <p:cNvSpPr/>
          <p:nvPr/>
        </p:nvSpPr>
        <p:spPr>
          <a:xfrm>
            <a:off x="7612597" y="2203949"/>
            <a:ext cx="540000" cy="540000"/>
          </a:xfrm>
          <a:prstGeom prst="arc">
            <a:avLst>
              <a:gd name="adj1" fmla="val 11716"/>
              <a:gd name="adj2" fmla="val 5388220"/>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44" name="Gerader Verbinder 43">
            <a:extLst>
              <a:ext uri="{FF2B5EF4-FFF2-40B4-BE49-F238E27FC236}">
                <a16:creationId xmlns:a16="http://schemas.microsoft.com/office/drawing/2014/main" id="{85B11182-969E-4290-97B8-ED98F12B021F}"/>
              </a:ext>
            </a:extLst>
          </p:cNvPr>
          <p:cNvCxnSpPr>
            <a:cxnSpLocks/>
            <a:stCxn id="40" idx="0"/>
          </p:cNvCxnSpPr>
          <p:nvPr/>
        </p:nvCxnSpPr>
        <p:spPr>
          <a:xfrm>
            <a:off x="7057302" y="2742196"/>
            <a:ext cx="825295" cy="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Bogen 44">
            <a:extLst>
              <a:ext uri="{FF2B5EF4-FFF2-40B4-BE49-F238E27FC236}">
                <a16:creationId xmlns:a16="http://schemas.microsoft.com/office/drawing/2014/main" id="{2759897C-BCAD-46BF-BDDE-F2EDEAEE8BF3}"/>
              </a:ext>
            </a:extLst>
          </p:cNvPr>
          <p:cNvSpPr/>
          <p:nvPr/>
        </p:nvSpPr>
        <p:spPr>
          <a:xfrm>
            <a:off x="8660068" y="2203317"/>
            <a:ext cx="540000" cy="540000"/>
          </a:xfrm>
          <a:prstGeom prst="arc">
            <a:avLst>
              <a:gd name="adj1" fmla="val 5359683"/>
              <a:gd name="adj2" fmla="val 1079345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46" name="Gerader Verbinder 45">
            <a:extLst>
              <a:ext uri="{FF2B5EF4-FFF2-40B4-BE49-F238E27FC236}">
                <a16:creationId xmlns:a16="http://schemas.microsoft.com/office/drawing/2014/main" id="{69629EA8-D613-4AE4-888B-9849DC1CBA20}"/>
              </a:ext>
            </a:extLst>
          </p:cNvPr>
          <p:cNvCxnSpPr>
            <a:cxnSpLocks/>
            <a:endCxn id="45" idx="2"/>
          </p:cNvCxnSpPr>
          <p:nvPr/>
        </p:nvCxnSpPr>
        <p:spPr>
          <a:xfrm>
            <a:off x="8660068" y="2203317"/>
            <a:ext cx="0" cy="270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65ACDB25-2344-40B6-BD8C-60F697B62533}"/>
              </a:ext>
            </a:extLst>
          </p:cNvPr>
          <p:cNvCxnSpPr>
            <a:cxnSpLocks/>
          </p:cNvCxnSpPr>
          <p:nvPr/>
        </p:nvCxnSpPr>
        <p:spPr>
          <a:xfrm flipV="1">
            <a:off x="10936286" y="2209813"/>
            <a:ext cx="59" cy="270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8" name="Bogen 47">
            <a:extLst>
              <a:ext uri="{FF2B5EF4-FFF2-40B4-BE49-F238E27FC236}">
                <a16:creationId xmlns:a16="http://schemas.microsoft.com/office/drawing/2014/main" id="{32DEEB4B-0DF5-492E-B24F-DDB2FFBE2D42}"/>
              </a:ext>
            </a:extLst>
          </p:cNvPr>
          <p:cNvSpPr/>
          <p:nvPr/>
        </p:nvSpPr>
        <p:spPr>
          <a:xfrm>
            <a:off x="10396346" y="2205051"/>
            <a:ext cx="540000" cy="540000"/>
          </a:xfrm>
          <a:prstGeom prst="arc">
            <a:avLst>
              <a:gd name="adj1" fmla="val 11716"/>
              <a:gd name="adj2" fmla="val 5388220"/>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49" name="Gerader Verbinder 48">
            <a:extLst>
              <a:ext uri="{FF2B5EF4-FFF2-40B4-BE49-F238E27FC236}">
                <a16:creationId xmlns:a16="http://schemas.microsoft.com/office/drawing/2014/main" id="{FDDAAD13-7471-40EC-8C0F-F2D6A02A7D43}"/>
              </a:ext>
            </a:extLst>
          </p:cNvPr>
          <p:cNvCxnSpPr>
            <a:cxnSpLocks/>
            <a:stCxn id="45" idx="0"/>
            <a:endCxn id="48" idx="2"/>
          </p:cNvCxnSpPr>
          <p:nvPr/>
        </p:nvCxnSpPr>
        <p:spPr>
          <a:xfrm>
            <a:off x="8933234" y="2743298"/>
            <a:ext cx="1734037" cy="175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Rectangle 8">
            <a:extLst>
              <a:ext uri="{FF2B5EF4-FFF2-40B4-BE49-F238E27FC236}">
                <a16:creationId xmlns:a16="http://schemas.microsoft.com/office/drawing/2014/main" id="{6F5146D7-4067-4EC6-86A4-98D4FA5E2B9A}"/>
              </a:ext>
            </a:extLst>
          </p:cNvPr>
          <p:cNvSpPr>
            <a:spLocks noChangeArrowheads="1"/>
          </p:cNvSpPr>
          <p:nvPr/>
        </p:nvSpPr>
        <p:spPr bwMode="auto">
          <a:xfrm>
            <a:off x="611802" y="804441"/>
            <a:ext cx="7415754" cy="55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800" b="1" dirty="0">
                <a:solidFill>
                  <a:schemeClr val="bg1"/>
                </a:solidFill>
                <a:latin typeface="Arial" panose="020B0604020202020204" pitchFamily="34" charset="0"/>
                <a:cs typeface="Arial" panose="020B0604020202020204" pitchFamily="34" charset="0"/>
              </a:rPr>
              <a:t>SCU 835</a:t>
            </a:r>
          </a:p>
          <a:p>
            <a:pPr marL="0" lvl="1">
              <a:spcBef>
                <a:spcPts val="600"/>
              </a:spcBef>
              <a:buClr>
                <a:schemeClr val="tx1">
                  <a:lumMod val="65000"/>
                  <a:lumOff val="35000"/>
                </a:schemeClr>
              </a:buClr>
              <a:buSzPct val="120000"/>
            </a:pPr>
            <a:endParaRPr lang="en-US" sz="2800" b="1" dirty="0">
              <a:latin typeface="Arial" panose="020B0604020202020204" pitchFamily="34" charset="0"/>
              <a:cs typeface="Arial" panose="020B0604020202020204" pitchFamily="34" charset="0"/>
            </a:endParaRPr>
          </a:p>
          <a:p>
            <a:pPr marL="0" lvl="1">
              <a:spcBef>
                <a:spcPts val="600"/>
              </a:spcBef>
              <a:buClr>
                <a:schemeClr val="tx1">
                  <a:lumMod val="65000"/>
                  <a:lumOff val="35000"/>
                </a:schemeClr>
              </a:buClr>
              <a:buSzPct val="120000"/>
            </a:pPr>
            <a:endParaRPr lang="en-US" sz="2800" b="1" dirty="0">
              <a:latin typeface="Arial" panose="020B0604020202020204" pitchFamily="34" charset="0"/>
              <a:cs typeface="Arial" panose="020B0604020202020204" pitchFamily="34" charset="0"/>
            </a:endParaRPr>
          </a:p>
        </p:txBody>
      </p:sp>
      <p:sp>
        <p:nvSpPr>
          <p:cNvPr id="66" name="Rectangle 8">
            <a:extLst>
              <a:ext uri="{FF2B5EF4-FFF2-40B4-BE49-F238E27FC236}">
                <a16:creationId xmlns:a16="http://schemas.microsoft.com/office/drawing/2014/main" id="{C76E2D53-3DE7-46D2-827F-67B1605DD76C}"/>
              </a:ext>
            </a:extLst>
          </p:cNvPr>
          <p:cNvSpPr>
            <a:spLocks noChangeArrowheads="1"/>
          </p:cNvSpPr>
          <p:nvPr/>
        </p:nvSpPr>
        <p:spPr bwMode="auto">
          <a:xfrm>
            <a:off x="736783" y="3017597"/>
            <a:ext cx="5268243" cy="39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000" dirty="0">
                <a:latin typeface="Arial" panose="020B0604020202020204" pitchFamily="34" charset="0"/>
                <a:cs typeface="Arial" panose="020B0604020202020204" pitchFamily="34" charset="0"/>
              </a:rPr>
              <a:t>RS485  /  Modbus RTU  /  247 Participants</a:t>
            </a:r>
          </a:p>
        </p:txBody>
      </p:sp>
      <p:sp>
        <p:nvSpPr>
          <p:cNvPr id="67" name="Rectangle 8">
            <a:extLst>
              <a:ext uri="{FF2B5EF4-FFF2-40B4-BE49-F238E27FC236}">
                <a16:creationId xmlns:a16="http://schemas.microsoft.com/office/drawing/2014/main" id="{620A3A8E-B913-4801-AE07-667AB87CBB7A}"/>
              </a:ext>
            </a:extLst>
          </p:cNvPr>
          <p:cNvSpPr>
            <a:spLocks noChangeArrowheads="1"/>
          </p:cNvSpPr>
          <p:nvPr/>
        </p:nvSpPr>
        <p:spPr bwMode="auto">
          <a:xfrm>
            <a:off x="611802" y="4226604"/>
            <a:ext cx="7415754" cy="55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800" b="1" dirty="0">
                <a:latin typeface="Arial" panose="020B0604020202020204" pitchFamily="34" charset="0"/>
                <a:cs typeface="Arial" panose="020B0604020202020204" pitchFamily="34" charset="0"/>
              </a:rPr>
              <a:t>LIST</a:t>
            </a:r>
            <a:r>
              <a:rPr lang="en-US" sz="2800" b="1" baseline="24000" dirty="0">
                <a:latin typeface="Arial" panose="020B0604020202020204" pitchFamily="34" charset="0"/>
                <a:cs typeface="Arial" panose="020B0604020202020204" pitchFamily="34" charset="0"/>
              </a:rPr>
              <a:t>CONTROLLER</a:t>
            </a:r>
          </a:p>
        </p:txBody>
      </p:sp>
      <p:sp>
        <p:nvSpPr>
          <p:cNvPr id="68" name="Rectangle 8">
            <a:extLst>
              <a:ext uri="{FF2B5EF4-FFF2-40B4-BE49-F238E27FC236}">
                <a16:creationId xmlns:a16="http://schemas.microsoft.com/office/drawing/2014/main" id="{0DB3CDD6-10FD-42E9-814F-E4AF64327456}"/>
              </a:ext>
            </a:extLst>
          </p:cNvPr>
          <p:cNvSpPr>
            <a:spLocks noChangeArrowheads="1"/>
          </p:cNvSpPr>
          <p:nvPr/>
        </p:nvSpPr>
        <p:spPr bwMode="auto">
          <a:xfrm>
            <a:off x="8235603" y="4545815"/>
            <a:ext cx="3473410" cy="122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lvl="1" indent="-342900">
              <a:spcBef>
                <a:spcPts val="600"/>
              </a:spcBef>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32 Participants</a:t>
            </a:r>
          </a:p>
          <a:p>
            <a:pPr marL="342900" lvl="1" indent="-342900">
              <a:spcBef>
                <a:spcPts val="600"/>
              </a:spcBef>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Ethernet (Modbus TCP)</a:t>
            </a:r>
          </a:p>
          <a:p>
            <a:pPr marL="342900" lvl="1" indent="-342900">
              <a:spcBef>
                <a:spcPts val="600"/>
              </a:spcBef>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RS232 (Modbus RTU)</a:t>
            </a:r>
          </a:p>
        </p:txBody>
      </p:sp>
      <p:cxnSp>
        <p:nvCxnSpPr>
          <p:cNvPr id="69" name="Gerader Verbinder 68">
            <a:extLst>
              <a:ext uri="{FF2B5EF4-FFF2-40B4-BE49-F238E27FC236}">
                <a16:creationId xmlns:a16="http://schemas.microsoft.com/office/drawing/2014/main" id="{0A3AA64F-28DE-4514-BAEB-C34C4E1642A2}"/>
              </a:ext>
            </a:extLst>
          </p:cNvPr>
          <p:cNvCxnSpPr>
            <a:cxnSpLocks/>
            <a:stCxn id="73" idx="2"/>
          </p:cNvCxnSpPr>
          <p:nvPr/>
        </p:nvCxnSpPr>
        <p:spPr>
          <a:xfrm flipH="1" flipV="1">
            <a:off x="6451223" y="2209814"/>
            <a:ext cx="818" cy="104594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2" name="Bogen 71">
            <a:extLst>
              <a:ext uri="{FF2B5EF4-FFF2-40B4-BE49-F238E27FC236}">
                <a16:creationId xmlns:a16="http://schemas.microsoft.com/office/drawing/2014/main" id="{5E2681B7-B6A7-4990-BB65-C38C417258F4}"/>
              </a:ext>
            </a:extLst>
          </p:cNvPr>
          <p:cNvSpPr/>
          <p:nvPr/>
        </p:nvSpPr>
        <p:spPr>
          <a:xfrm>
            <a:off x="6452041" y="2622631"/>
            <a:ext cx="540000" cy="540000"/>
          </a:xfrm>
          <a:prstGeom prst="arc">
            <a:avLst>
              <a:gd name="adj1" fmla="val 5359683"/>
              <a:gd name="adj2" fmla="val 1079345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73" name="Bogen 72">
            <a:extLst>
              <a:ext uri="{FF2B5EF4-FFF2-40B4-BE49-F238E27FC236}">
                <a16:creationId xmlns:a16="http://schemas.microsoft.com/office/drawing/2014/main" id="{698C8612-5F3C-41B6-847B-E8A890077613}"/>
              </a:ext>
            </a:extLst>
          </p:cNvPr>
          <p:cNvSpPr/>
          <p:nvPr/>
        </p:nvSpPr>
        <p:spPr>
          <a:xfrm>
            <a:off x="6452041" y="2985242"/>
            <a:ext cx="540000" cy="540000"/>
          </a:xfrm>
          <a:prstGeom prst="arc">
            <a:avLst>
              <a:gd name="adj1" fmla="val 5359683"/>
              <a:gd name="adj2" fmla="val 1079345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76" name="Rectangle 8">
            <a:extLst>
              <a:ext uri="{FF2B5EF4-FFF2-40B4-BE49-F238E27FC236}">
                <a16:creationId xmlns:a16="http://schemas.microsoft.com/office/drawing/2014/main" id="{AD8B7A26-8252-415E-8717-DCEE6A9C766D}"/>
              </a:ext>
            </a:extLst>
          </p:cNvPr>
          <p:cNvSpPr>
            <a:spLocks noChangeArrowheads="1"/>
          </p:cNvSpPr>
          <p:nvPr/>
        </p:nvSpPr>
        <p:spPr bwMode="auto">
          <a:xfrm>
            <a:off x="6657111" y="3025767"/>
            <a:ext cx="5269439" cy="93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69875" lvl="1" indent="-269875">
              <a:spcBef>
                <a:spcPts val="900"/>
              </a:spcBef>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Management System / Visualization</a:t>
            </a:r>
          </a:p>
          <a:p>
            <a:pPr marL="269875" lvl="1" indent="-269875">
              <a:spcBef>
                <a:spcPts val="900"/>
              </a:spcBef>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RS485 (Modbus RTU)</a:t>
            </a:r>
          </a:p>
        </p:txBody>
      </p:sp>
      <p:sp>
        <p:nvSpPr>
          <p:cNvPr id="9" name="Geschweifte Klammer rechts 8">
            <a:extLst>
              <a:ext uri="{FF2B5EF4-FFF2-40B4-BE49-F238E27FC236}">
                <a16:creationId xmlns:a16="http://schemas.microsoft.com/office/drawing/2014/main" id="{D6F1F9D3-5926-4CFE-A248-FED0C74FBB20}"/>
              </a:ext>
            </a:extLst>
          </p:cNvPr>
          <p:cNvSpPr/>
          <p:nvPr/>
        </p:nvSpPr>
        <p:spPr>
          <a:xfrm>
            <a:off x="7513922" y="4355408"/>
            <a:ext cx="623581" cy="14928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Tree>
    <p:extLst>
      <p:ext uri="{BB962C8B-B14F-4D97-AF65-F5344CB8AC3E}">
        <p14:creationId xmlns:p14="http://schemas.microsoft.com/office/powerpoint/2010/main" val="19107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PRINCIPLE OF OPERATION	Embedded Heat Sensors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3</a:t>
            </a:fld>
            <a:endParaRPr lang="en-US"/>
          </a:p>
        </p:txBody>
      </p:sp>
      <p:pic>
        <p:nvPicPr>
          <p:cNvPr id="14" name="Grafik 13">
            <a:extLst>
              <a:ext uri="{FF2B5EF4-FFF2-40B4-BE49-F238E27FC236}">
                <a16:creationId xmlns:a16="http://schemas.microsoft.com/office/drawing/2014/main" id="{0879B2F2-EA7A-4EBF-9613-3668341A4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84" y="623422"/>
            <a:ext cx="11880000" cy="5765014"/>
          </a:xfrm>
          <a:prstGeom prst="rect">
            <a:avLst/>
          </a:prstGeom>
        </p:spPr>
      </p:pic>
      <p:cxnSp>
        <p:nvCxnSpPr>
          <p:cNvPr id="15" name="Gerader Verbinder 14">
            <a:extLst>
              <a:ext uri="{FF2B5EF4-FFF2-40B4-BE49-F238E27FC236}">
                <a16:creationId xmlns:a16="http://schemas.microsoft.com/office/drawing/2014/main" id="{6518E97D-C31C-42AE-8308-7BDAA7565542}"/>
              </a:ext>
            </a:extLst>
          </p:cNvPr>
          <p:cNvCxnSpPr>
            <a:cxnSpLocks/>
          </p:cNvCxnSpPr>
          <p:nvPr/>
        </p:nvCxnSpPr>
        <p:spPr>
          <a:xfrm flipH="1" flipV="1">
            <a:off x="1894585" y="4762774"/>
            <a:ext cx="967027" cy="1197272"/>
          </a:xfrm>
          <a:prstGeom prst="line">
            <a:avLst/>
          </a:prstGeom>
          <a:ln w="19050">
            <a:solidFill>
              <a:srgbClr val="C05534"/>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1562FA17-4FC3-44B2-A00E-8ECEB8645C1E}"/>
              </a:ext>
            </a:extLst>
          </p:cNvPr>
          <p:cNvSpPr txBox="1"/>
          <p:nvPr/>
        </p:nvSpPr>
        <p:spPr>
          <a:xfrm>
            <a:off x="4947093" y="4589813"/>
            <a:ext cx="3039106" cy="1061829"/>
          </a:xfrm>
          <a:prstGeom prst="rect">
            <a:avLst/>
          </a:prstGeom>
          <a:noFill/>
          <a:ln>
            <a:noFill/>
          </a:ln>
        </p:spPr>
        <p:txBody>
          <a:bodyPr wrap="square" rtlCol="0">
            <a:spAutoFit/>
          </a:bodyPr>
          <a:lstStyle/>
          <a:p>
            <a:r>
              <a:rPr lang="en-US" sz="1600" i="1" dirty="0">
                <a:solidFill>
                  <a:srgbClr val="C05534"/>
                </a:solidFill>
                <a:latin typeface="Arial" panose="020B0604020202020204" pitchFamily="34" charset="0"/>
                <a:cs typeface="Arial" panose="020B0604020202020204" pitchFamily="34" charset="0"/>
              </a:rPr>
              <a:t>SPACING</a:t>
            </a:r>
          </a:p>
          <a:p>
            <a:pPr>
              <a:spcBef>
                <a:spcPts val="300"/>
              </a:spcBef>
              <a:tabLst>
                <a:tab pos="903288" algn="l"/>
                <a:tab pos="1887538" algn="l"/>
              </a:tabLst>
            </a:pPr>
            <a:r>
              <a:rPr lang="en-US" sz="1400" dirty="0">
                <a:solidFill>
                  <a:srgbClr val="C05534"/>
                </a:solidFill>
                <a:latin typeface="Arial" panose="020B0604020202020204" pitchFamily="34" charset="0"/>
                <a:cs typeface="Arial" panose="020B0604020202020204" pitchFamily="34" charset="0"/>
              </a:rPr>
              <a:t>SEC 15: 1,	2, 3, 4, 5	or 10 m</a:t>
            </a:r>
          </a:p>
          <a:p>
            <a:pPr>
              <a:tabLst>
                <a:tab pos="903288" algn="l"/>
                <a:tab pos="1887538" algn="l"/>
              </a:tabLst>
            </a:pPr>
            <a:r>
              <a:rPr lang="en-US" sz="1400" dirty="0">
                <a:solidFill>
                  <a:srgbClr val="C05534"/>
                </a:solidFill>
                <a:latin typeface="Arial" panose="020B0604020202020204" pitchFamily="34" charset="0"/>
                <a:cs typeface="Arial" panose="020B0604020202020204" pitchFamily="34" charset="0"/>
              </a:rPr>
              <a:t>SEC 20: 	2, 3, 4, 5, 8	or 10 m</a:t>
            </a:r>
          </a:p>
          <a:p>
            <a:pPr>
              <a:spcBef>
                <a:spcPts val="300"/>
              </a:spcBef>
            </a:pPr>
            <a:r>
              <a:rPr lang="en-US" sz="1400" dirty="0">
                <a:solidFill>
                  <a:srgbClr val="C05534"/>
                </a:solidFill>
                <a:latin typeface="Arial" panose="020B0604020202020204" pitchFamily="34" charset="0"/>
                <a:cs typeface="Arial" panose="020B0604020202020204" pitchFamily="34" charset="0"/>
              </a:rPr>
              <a:t>... or to your specification</a:t>
            </a:r>
          </a:p>
        </p:txBody>
      </p:sp>
      <p:cxnSp>
        <p:nvCxnSpPr>
          <p:cNvPr id="18" name="Gerader Verbinder 17">
            <a:extLst>
              <a:ext uri="{FF2B5EF4-FFF2-40B4-BE49-F238E27FC236}">
                <a16:creationId xmlns:a16="http://schemas.microsoft.com/office/drawing/2014/main" id="{0DA17A12-7F89-451A-8276-D5F00FFE1BF0}"/>
              </a:ext>
            </a:extLst>
          </p:cNvPr>
          <p:cNvCxnSpPr>
            <a:cxnSpLocks/>
          </p:cNvCxnSpPr>
          <p:nvPr/>
        </p:nvCxnSpPr>
        <p:spPr>
          <a:xfrm>
            <a:off x="5670596" y="2743200"/>
            <a:ext cx="782831" cy="868351"/>
          </a:xfrm>
          <a:prstGeom prst="line">
            <a:avLst/>
          </a:prstGeom>
          <a:ln w="19050">
            <a:solidFill>
              <a:srgbClr val="C05534"/>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93BDE5C4-AFED-4F89-8E59-05EA2ABF33C2}"/>
              </a:ext>
            </a:extLst>
          </p:cNvPr>
          <p:cNvCxnSpPr>
            <a:cxnSpLocks/>
          </p:cNvCxnSpPr>
          <p:nvPr/>
        </p:nvCxnSpPr>
        <p:spPr>
          <a:xfrm flipH="1">
            <a:off x="2703729" y="3505929"/>
            <a:ext cx="3651023" cy="2269921"/>
          </a:xfrm>
          <a:prstGeom prst="line">
            <a:avLst/>
          </a:prstGeom>
          <a:ln w="19050">
            <a:solidFill>
              <a:srgbClr val="C05534"/>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862B7671-D474-41A5-899D-55C5D6268C55}"/>
              </a:ext>
            </a:extLst>
          </p:cNvPr>
          <p:cNvCxnSpPr>
            <a:cxnSpLocks/>
          </p:cNvCxnSpPr>
          <p:nvPr/>
        </p:nvCxnSpPr>
        <p:spPr>
          <a:xfrm>
            <a:off x="3065791" y="2861616"/>
            <a:ext cx="782831" cy="868351"/>
          </a:xfrm>
          <a:prstGeom prst="line">
            <a:avLst/>
          </a:prstGeom>
          <a:ln w="19050">
            <a:solidFill>
              <a:srgbClr val="C05534"/>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04787E40-1D84-4B38-8659-BAF3CFD3BEE3}"/>
              </a:ext>
            </a:extLst>
          </p:cNvPr>
          <p:cNvSpPr txBox="1"/>
          <p:nvPr/>
        </p:nvSpPr>
        <p:spPr>
          <a:xfrm>
            <a:off x="2170575" y="2553839"/>
            <a:ext cx="1678047" cy="307777"/>
          </a:xfrm>
          <a:prstGeom prst="rect">
            <a:avLst/>
          </a:prstGeom>
          <a:noFill/>
          <a:ln>
            <a:noFill/>
          </a:ln>
        </p:spPr>
        <p:txBody>
          <a:bodyPr wrap="square" rtlCol="0">
            <a:spAutoFit/>
          </a:bodyPr>
          <a:lstStyle/>
          <a:p>
            <a:pPr algn="ctr"/>
            <a:r>
              <a:rPr lang="en-US" sz="1400" i="1" dirty="0">
                <a:solidFill>
                  <a:srgbClr val="C05534"/>
                </a:solidFill>
              </a:rPr>
              <a:t>ALUMINIUM SHIELD</a:t>
            </a:r>
          </a:p>
        </p:txBody>
      </p:sp>
      <p:sp>
        <p:nvSpPr>
          <p:cNvPr id="20" name="Rectangle 8">
            <a:extLst>
              <a:ext uri="{FF2B5EF4-FFF2-40B4-BE49-F238E27FC236}">
                <a16:creationId xmlns:a16="http://schemas.microsoft.com/office/drawing/2014/main" id="{4B1C8590-7696-4D8A-90C7-3A2ED94423FA}"/>
              </a:ext>
            </a:extLst>
          </p:cNvPr>
          <p:cNvSpPr>
            <a:spLocks noChangeArrowheads="1"/>
          </p:cNvSpPr>
          <p:nvPr/>
        </p:nvSpPr>
        <p:spPr bwMode="auto">
          <a:xfrm>
            <a:off x="822220" y="3166372"/>
            <a:ext cx="1624948" cy="822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nSpc>
                <a:spcPct val="80000"/>
              </a:lnSpc>
              <a:spcBef>
                <a:spcPts val="1200"/>
              </a:spcBef>
              <a:buClr>
                <a:schemeClr val="tx1">
                  <a:lumMod val="65000"/>
                  <a:lumOff val="35000"/>
                </a:schemeClr>
              </a:buClr>
              <a:buSzPct val="120000"/>
              <a:tabLst>
                <a:tab pos="1973263" algn="l"/>
              </a:tabLst>
            </a:pPr>
            <a:r>
              <a:rPr lang="en-US" sz="1200" i="1" dirty="0">
                <a:solidFill>
                  <a:srgbClr val="C05534"/>
                </a:solidFill>
                <a:latin typeface="Arial" panose="020B0604020202020204" pitchFamily="34" charset="0"/>
                <a:cs typeface="Arial" panose="020B0604020202020204" pitchFamily="34" charset="0"/>
              </a:rPr>
              <a:t>MEASUREMENT</a:t>
            </a:r>
          </a:p>
          <a:p>
            <a:pPr marL="268288" lvl="1" indent="-268288">
              <a:lnSpc>
                <a:spcPct val="80000"/>
              </a:lnSpc>
              <a:spcBef>
                <a:spcPts val="300"/>
              </a:spcBef>
              <a:buSzPct val="120000"/>
              <a:buFont typeface="Arial" panose="020B0604020202020204" pitchFamily="34" charset="0"/>
              <a:buChar char="■"/>
              <a:tabLst>
                <a:tab pos="1973263" algn="l"/>
              </a:tabLst>
            </a:pPr>
            <a:r>
              <a:rPr lang="en-US" sz="1200" dirty="0">
                <a:solidFill>
                  <a:srgbClr val="C05534"/>
                </a:solidFill>
                <a:latin typeface="Arial" panose="020B0604020202020204" pitchFamily="34" charset="0"/>
                <a:cs typeface="Arial" panose="020B0604020202020204" pitchFamily="34" charset="0"/>
              </a:rPr>
              <a:t>10s intervals</a:t>
            </a:r>
          </a:p>
          <a:p>
            <a:pPr marL="268288" lvl="1" indent="-268288">
              <a:lnSpc>
                <a:spcPct val="80000"/>
              </a:lnSpc>
              <a:spcBef>
                <a:spcPts val="300"/>
              </a:spcBef>
              <a:buSzPct val="120000"/>
              <a:buFont typeface="Arial" panose="020B0604020202020204" pitchFamily="34" charset="0"/>
              <a:buChar char="■"/>
              <a:tabLst>
                <a:tab pos="1973263" algn="l"/>
              </a:tabLst>
            </a:pPr>
            <a:r>
              <a:rPr lang="en-US" sz="1200" dirty="0">
                <a:solidFill>
                  <a:srgbClr val="C05534"/>
                </a:solidFill>
                <a:latin typeface="Arial" panose="020B0604020202020204" pitchFamily="34" charset="0"/>
                <a:cs typeface="Arial" panose="020B0604020202020204" pitchFamily="34" charset="0"/>
              </a:rPr>
              <a:t>0.1 resolution</a:t>
            </a:r>
          </a:p>
          <a:p>
            <a:pPr marL="268288" lvl="1" indent="-268288">
              <a:lnSpc>
                <a:spcPct val="80000"/>
              </a:lnSpc>
              <a:spcBef>
                <a:spcPts val="300"/>
              </a:spcBef>
              <a:buSzPct val="120000"/>
              <a:buFont typeface="Arial" panose="020B0604020202020204" pitchFamily="34" charset="0"/>
              <a:buChar char="■"/>
              <a:tabLst>
                <a:tab pos="1973263" algn="l"/>
              </a:tabLst>
            </a:pPr>
            <a:r>
              <a:rPr lang="en-US" sz="1200" dirty="0">
                <a:solidFill>
                  <a:srgbClr val="C05534"/>
                </a:solidFill>
                <a:latin typeface="Arial" panose="020B0604020202020204" pitchFamily="34" charset="0"/>
                <a:cs typeface="Arial" panose="020B0604020202020204" pitchFamily="34" charset="0"/>
              </a:rPr>
              <a:t>Repeatability ±0.1K</a:t>
            </a:r>
          </a:p>
        </p:txBody>
      </p:sp>
      <p:sp>
        <p:nvSpPr>
          <p:cNvPr id="21" name="Rectangle 8">
            <a:extLst>
              <a:ext uri="{FF2B5EF4-FFF2-40B4-BE49-F238E27FC236}">
                <a16:creationId xmlns:a16="http://schemas.microsoft.com/office/drawing/2014/main" id="{EF7876F7-89B6-409C-B69D-D2FD9095170C}"/>
              </a:ext>
            </a:extLst>
          </p:cNvPr>
          <p:cNvSpPr>
            <a:spLocks noChangeArrowheads="1"/>
          </p:cNvSpPr>
          <p:nvPr/>
        </p:nvSpPr>
        <p:spPr bwMode="auto">
          <a:xfrm>
            <a:off x="3313977" y="946350"/>
            <a:ext cx="2430525" cy="9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nSpc>
                <a:spcPct val="80000"/>
              </a:lnSpc>
              <a:spcBef>
                <a:spcPts val="1200"/>
              </a:spcBef>
              <a:buClr>
                <a:schemeClr val="tx1">
                  <a:lumMod val="65000"/>
                  <a:lumOff val="35000"/>
                </a:schemeClr>
              </a:buClr>
              <a:buSzPct val="120000"/>
            </a:pPr>
            <a:r>
              <a:rPr lang="en-US" b="1" dirty="0">
                <a:solidFill>
                  <a:schemeClr val="bg1"/>
                </a:solidFill>
              </a:rPr>
              <a:t>Installation Properties</a:t>
            </a:r>
            <a:endParaRPr lang="en-US" sz="1400" b="1" dirty="0">
              <a:solidFill>
                <a:schemeClr val="bg1"/>
              </a:solidFill>
            </a:endParaRPr>
          </a:p>
          <a:p>
            <a:pPr marL="263525" lvl="1" indent="-263525">
              <a:lnSpc>
                <a:spcPct val="80000"/>
              </a:lnSpc>
              <a:spcBef>
                <a:spcPts val="300"/>
              </a:spcBef>
              <a:buSzPct val="120000"/>
              <a:buFont typeface="Arial" panose="020B0604020202020204" pitchFamily="34" charset="0"/>
              <a:buChar char="■"/>
            </a:pPr>
            <a:r>
              <a:rPr lang="en-US" sz="1400" dirty="0">
                <a:solidFill>
                  <a:schemeClr val="bg1"/>
                </a:solidFill>
              </a:rPr>
              <a:t>Radius as small as</a:t>
            </a:r>
          </a:p>
          <a:p>
            <a:pPr marL="720725" lvl="2" indent="-263525">
              <a:lnSpc>
                <a:spcPct val="80000"/>
              </a:lnSpc>
              <a:spcBef>
                <a:spcPts val="300"/>
              </a:spcBef>
              <a:buSzPct val="120000"/>
              <a:buFont typeface="Arial" panose="020B0604020202020204" pitchFamily="34" charset="0"/>
              <a:buChar char="■"/>
            </a:pPr>
            <a:r>
              <a:rPr lang="en-US" sz="1400" dirty="0">
                <a:solidFill>
                  <a:schemeClr val="bg1"/>
                </a:solidFill>
              </a:rPr>
              <a:t>25cm (SEC 15)</a:t>
            </a:r>
          </a:p>
          <a:p>
            <a:pPr marL="720725" lvl="2" indent="-263525">
              <a:lnSpc>
                <a:spcPct val="80000"/>
              </a:lnSpc>
              <a:spcBef>
                <a:spcPts val="300"/>
              </a:spcBef>
              <a:buSzPct val="120000"/>
              <a:buFont typeface="Arial" panose="020B0604020202020204" pitchFamily="34" charset="0"/>
              <a:buChar char="■"/>
            </a:pPr>
            <a:r>
              <a:rPr lang="en-US" sz="1400" dirty="0">
                <a:solidFill>
                  <a:schemeClr val="bg1"/>
                </a:solidFill>
              </a:rPr>
              <a:t>30cm (SEC 20)</a:t>
            </a:r>
          </a:p>
        </p:txBody>
      </p:sp>
      <p:sp>
        <p:nvSpPr>
          <p:cNvPr id="22" name="Rectangle 8">
            <a:extLst>
              <a:ext uri="{FF2B5EF4-FFF2-40B4-BE49-F238E27FC236}">
                <a16:creationId xmlns:a16="http://schemas.microsoft.com/office/drawing/2014/main" id="{D07F7D61-C783-467B-ADF7-452B07144F98}"/>
              </a:ext>
            </a:extLst>
          </p:cNvPr>
          <p:cNvSpPr>
            <a:spLocks noChangeArrowheads="1"/>
          </p:cNvSpPr>
          <p:nvPr/>
        </p:nvSpPr>
        <p:spPr bwMode="auto">
          <a:xfrm>
            <a:off x="431086" y="950185"/>
            <a:ext cx="2430525" cy="95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nSpc>
                <a:spcPct val="80000"/>
              </a:lnSpc>
              <a:spcBef>
                <a:spcPts val="1200"/>
              </a:spcBef>
              <a:buClr>
                <a:schemeClr val="tx1">
                  <a:lumMod val="65000"/>
                  <a:lumOff val="35000"/>
                </a:schemeClr>
              </a:buClr>
              <a:buSzPct val="120000"/>
            </a:pPr>
            <a:r>
              <a:rPr lang="en-US" b="1" dirty="0">
                <a:solidFill>
                  <a:schemeClr val="bg1"/>
                </a:solidFill>
              </a:rPr>
              <a:t>Cable Properties</a:t>
            </a:r>
          </a:p>
          <a:p>
            <a:pPr marL="263525" lvl="1" indent="-263525">
              <a:lnSpc>
                <a:spcPct val="80000"/>
              </a:lnSpc>
              <a:spcBef>
                <a:spcPts val="300"/>
              </a:spcBef>
              <a:buSzPct val="120000"/>
              <a:buFont typeface="Arial" panose="020B0604020202020204" pitchFamily="34" charset="0"/>
              <a:buChar char="■"/>
            </a:pPr>
            <a:r>
              <a:rPr lang="en-US" sz="1400" dirty="0">
                <a:solidFill>
                  <a:schemeClr val="bg1"/>
                </a:solidFill>
              </a:rPr>
              <a:t>Aluminium Foil Shield</a:t>
            </a:r>
          </a:p>
          <a:p>
            <a:pPr marL="263525" lvl="1" indent="-263525">
              <a:lnSpc>
                <a:spcPct val="80000"/>
              </a:lnSpc>
              <a:spcBef>
                <a:spcPts val="300"/>
              </a:spcBef>
              <a:buSzPct val="120000"/>
              <a:buFont typeface="Arial" panose="020B0604020202020204" pitchFamily="34" charset="0"/>
              <a:buChar char="■"/>
            </a:pPr>
            <a:r>
              <a:rPr lang="en-US" sz="1400" dirty="0">
                <a:solidFill>
                  <a:schemeClr val="bg1"/>
                </a:solidFill>
              </a:rPr>
              <a:t>Reinforced (strain relief)</a:t>
            </a:r>
          </a:p>
        </p:txBody>
      </p:sp>
      <p:cxnSp>
        <p:nvCxnSpPr>
          <p:cNvPr id="23" name="Gerader Verbinder 22">
            <a:extLst>
              <a:ext uri="{FF2B5EF4-FFF2-40B4-BE49-F238E27FC236}">
                <a16:creationId xmlns:a16="http://schemas.microsoft.com/office/drawing/2014/main" id="{398C7433-C7F1-47D7-8DF1-20AD9E3BBBCD}"/>
              </a:ext>
            </a:extLst>
          </p:cNvPr>
          <p:cNvCxnSpPr>
            <a:cxnSpLocks/>
          </p:cNvCxnSpPr>
          <p:nvPr/>
        </p:nvCxnSpPr>
        <p:spPr>
          <a:xfrm>
            <a:off x="1517196" y="3989255"/>
            <a:ext cx="0" cy="1201116"/>
          </a:xfrm>
          <a:prstGeom prst="line">
            <a:avLst/>
          </a:prstGeom>
          <a:ln w="19050">
            <a:solidFill>
              <a:srgbClr val="C05534"/>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790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0FB68F8-D759-462C-AFB6-669F7BA43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ACCESSORIES	Cable Fixings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30</a:t>
            </a:fld>
            <a:endParaRPr lang="en-US"/>
          </a:p>
        </p:txBody>
      </p:sp>
    </p:spTree>
    <p:extLst>
      <p:ext uri="{BB962C8B-B14F-4D97-AF65-F5344CB8AC3E}">
        <p14:creationId xmlns:p14="http://schemas.microsoft.com/office/powerpoint/2010/main" val="34971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125376-1278-47A9-999E-4FA99836E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84" y="630000"/>
            <a:ext cx="11880000" cy="5765014"/>
          </a:xfrm>
          <a:prstGeom prst="rect">
            <a:avLst/>
          </a:prstGeom>
        </p:spPr>
      </p:pic>
      <p:sp>
        <p:nvSpPr>
          <p:cNvPr id="2" name="Titel 1"/>
          <p:cNvSpPr>
            <a:spLocks noGrp="1"/>
          </p:cNvSpPr>
          <p:nvPr>
            <p:ph type="title"/>
          </p:nvPr>
        </p:nvSpPr>
        <p:spPr/>
        <p:txBody>
          <a:bodyPr/>
          <a:lstStyle/>
          <a:p>
            <a:r>
              <a:rPr lang="en-US" dirty="0"/>
              <a:t>SPECIFICATIONS	Control Units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31</a:t>
            </a:fld>
            <a:endParaRPr lang="en-US"/>
          </a:p>
        </p:txBody>
      </p:sp>
      <p:graphicFrame>
        <p:nvGraphicFramePr>
          <p:cNvPr id="13" name="Tabelle 12">
            <a:extLst>
              <a:ext uri="{FF2B5EF4-FFF2-40B4-BE49-F238E27FC236}">
                <a16:creationId xmlns:a16="http://schemas.microsoft.com/office/drawing/2014/main" id="{39FFC98D-C882-4C9C-8812-2A7D49550B46}"/>
              </a:ext>
            </a:extLst>
          </p:cNvPr>
          <p:cNvGraphicFramePr>
            <a:graphicFrameLocks noGrp="1"/>
          </p:cNvGraphicFramePr>
          <p:nvPr>
            <p:extLst>
              <p:ext uri="{D42A27DB-BD31-4B8C-83A1-F6EECF244321}">
                <p14:modId xmlns:p14="http://schemas.microsoft.com/office/powerpoint/2010/main" val="2128893822"/>
              </p:ext>
            </p:extLst>
          </p:nvPr>
        </p:nvGraphicFramePr>
        <p:xfrm>
          <a:off x="144000" y="1922718"/>
          <a:ext cx="11880000" cy="4480560"/>
        </p:xfrm>
        <a:graphic>
          <a:graphicData uri="http://schemas.openxmlformats.org/drawingml/2006/table">
            <a:tbl>
              <a:tblPr firstRow="1" bandRow="1">
                <a:tableStyleId>{5C22544A-7EE6-4342-B048-85BDC9FD1C3A}</a:tableStyleId>
              </a:tblPr>
              <a:tblGrid>
                <a:gridCol w="4059000">
                  <a:extLst>
                    <a:ext uri="{9D8B030D-6E8A-4147-A177-3AD203B41FA5}">
                      <a16:colId xmlns:a16="http://schemas.microsoft.com/office/drawing/2014/main" val="20000"/>
                    </a:ext>
                  </a:extLst>
                </a:gridCol>
                <a:gridCol w="3564000">
                  <a:extLst>
                    <a:ext uri="{9D8B030D-6E8A-4147-A177-3AD203B41FA5}">
                      <a16:colId xmlns:a16="http://schemas.microsoft.com/office/drawing/2014/main" val="20001"/>
                    </a:ext>
                  </a:extLst>
                </a:gridCol>
                <a:gridCol w="4257000">
                  <a:extLst>
                    <a:ext uri="{9D8B030D-6E8A-4147-A177-3AD203B41FA5}">
                      <a16:colId xmlns:a16="http://schemas.microsoft.com/office/drawing/2014/main" val="20003"/>
                    </a:ext>
                  </a:extLst>
                </a:gridCol>
              </a:tblGrid>
              <a:tr h="333414">
                <a:tc>
                  <a:txBody>
                    <a:bodyPr/>
                    <a:lstStyle/>
                    <a:p>
                      <a:pPr algn="l"/>
                      <a:r>
                        <a:rPr lang="en-US" sz="1600" b="1" noProof="0" dirty="0">
                          <a:solidFill>
                            <a:schemeClr val="tx1"/>
                          </a:solidFill>
                          <a:latin typeface="Arial" panose="020B0604020202020204" pitchFamily="34" charset="0"/>
                          <a:cs typeface="Arial" panose="020B0604020202020204" pitchFamily="34" charset="0"/>
                        </a:rPr>
                        <a:t>Criteria</a:t>
                      </a:r>
                    </a:p>
                  </a:txBody>
                  <a:tcPr>
                    <a:solidFill>
                      <a:schemeClr val="bg1">
                        <a:lumMod val="85000"/>
                      </a:schemeClr>
                    </a:solidFill>
                  </a:tcPr>
                </a:tc>
                <a:tc>
                  <a:txBody>
                    <a:bodyPr/>
                    <a:lstStyle/>
                    <a:p>
                      <a:pPr algn="ctr"/>
                      <a:r>
                        <a:rPr lang="en-US" sz="1600" b="1" noProof="0" dirty="0">
                          <a:solidFill>
                            <a:schemeClr val="tx1"/>
                          </a:solidFill>
                          <a:latin typeface="Arial" panose="020B0604020202020204" pitchFamily="34" charset="0"/>
                          <a:cs typeface="Arial" panose="020B0604020202020204" pitchFamily="34" charset="0"/>
                        </a:rPr>
                        <a:t>SCU</a:t>
                      </a:r>
                      <a:r>
                        <a:rPr lang="en-US" sz="1600" b="1" baseline="0" noProof="0" dirty="0">
                          <a:solidFill>
                            <a:schemeClr val="tx1"/>
                          </a:solidFill>
                          <a:latin typeface="Arial" panose="020B0604020202020204" pitchFamily="34" charset="0"/>
                          <a:cs typeface="Arial" panose="020B0604020202020204" pitchFamily="34" charset="0"/>
                        </a:rPr>
                        <a:t> 835</a:t>
                      </a:r>
                      <a:endParaRPr lang="en-US" sz="1600" b="1"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b="1" noProof="0" dirty="0">
                          <a:solidFill>
                            <a:schemeClr val="tx1"/>
                          </a:solidFill>
                          <a:latin typeface="Arial" panose="020B0604020202020204" pitchFamily="34" charset="0"/>
                          <a:cs typeface="Arial" panose="020B0604020202020204" pitchFamily="34" charset="0"/>
                        </a:rPr>
                        <a:t>LIST</a:t>
                      </a:r>
                      <a:r>
                        <a:rPr lang="en-US" sz="1600" b="1" baseline="30000" noProof="0" dirty="0">
                          <a:solidFill>
                            <a:schemeClr val="tx1"/>
                          </a:solidFill>
                          <a:latin typeface="Arial" panose="020B0604020202020204" pitchFamily="34" charset="0"/>
                          <a:cs typeface="Arial" panose="020B0604020202020204" pitchFamily="34" charset="0"/>
                        </a:rPr>
                        <a:t>CONTROLLER</a:t>
                      </a:r>
                    </a:p>
                  </a:txBody>
                  <a:tcPr/>
                </a:tc>
                <a:extLst>
                  <a:ext uri="{0D108BD9-81ED-4DB2-BD59-A6C34878D82A}">
                    <a16:rowId xmlns:a16="http://schemas.microsoft.com/office/drawing/2014/main" val="10000"/>
                  </a:ext>
                </a:extLst>
              </a:tr>
              <a:tr h="250060">
                <a:tc>
                  <a:txBody>
                    <a:bodyPr/>
                    <a:lstStyle/>
                    <a:p>
                      <a:r>
                        <a:rPr lang="en-US" sz="1200" b="0" baseline="0" noProof="0" dirty="0">
                          <a:latin typeface="Arial" panose="020B0604020202020204" pitchFamily="34" charset="0"/>
                          <a:cs typeface="Arial" panose="020B0604020202020204" pitchFamily="34" charset="0"/>
                        </a:rPr>
                        <a:t>Sensors per unit</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200 (2x100)</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350</a:t>
                      </a:r>
                      <a:r>
                        <a:rPr lang="en-US" sz="1200" b="0" baseline="0" noProof="0" dirty="0">
                          <a:latin typeface="Arial" panose="020B0604020202020204" pitchFamily="34" charset="0"/>
                          <a:cs typeface="Arial" panose="020B0604020202020204" pitchFamily="34" charset="0"/>
                        </a:rPr>
                        <a:t> (320 with </a:t>
                      </a:r>
                      <a:r>
                        <a:rPr lang="en-US" sz="1200" b="0" baseline="0" noProof="0" dirty="0" err="1">
                          <a:latin typeface="Arial" panose="020B0604020202020204" pitchFamily="34" charset="0"/>
                          <a:cs typeface="Arial" panose="020B0604020202020204" pitchFamily="34" charset="0"/>
                        </a:rPr>
                        <a:t>VdS</a:t>
                      </a:r>
                      <a:r>
                        <a:rPr lang="en-US" sz="1200" b="0" baseline="0" noProof="0" dirty="0">
                          <a:latin typeface="Arial" panose="020B0604020202020204" pitchFamily="34" charset="0"/>
                          <a:cs typeface="Arial" panose="020B0604020202020204" pitchFamily="34" charset="0"/>
                        </a:rPr>
                        <a:t>)</a:t>
                      </a:r>
                      <a:endParaRPr lang="en-US" sz="12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50060">
                <a:tc>
                  <a:txBody>
                    <a:bodyPr/>
                    <a:lstStyle/>
                    <a:p>
                      <a:r>
                        <a:rPr lang="en-US" sz="1200" b="0" baseline="0" noProof="0" dirty="0">
                          <a:latin typeface="Arial" panose="020B0604020202020204" pitchFamily="34" charset="0"/>
                          <a:cs typeface="Arial" panose="020B0604020202020204" pitchFamily="34" charset="0"/>
                        </a:rPr>
                        <a:t>Sensor ID (physical address)</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1 – 65’536</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1 - 999</a:t>
                      </a:r>
                    </a:p>
                  </a:txBody>
                  <a:tcPr/>
                </a:tc>
                <a:extLst>
                  <a:ext uri="{0D108BD9-81ED-4DB2-BD59-A6C34878D82A}">
                    <a16:rowId xmlns:a16="http://schemas.microsoft.com/office/drawing/2014/main" val="10002"/>
                  </a:ext>
                </a:extLst>
              </a:tr>
              <a:tr h="250060">
                <a:tc>
                  <a:txBody>
                    <a:bodyPr/>
                    <a:lstStyle/>
                    <a:p>
                      <a:r>
                        <a:rPr lang="en-US" sz="1200" b="0" baseline="0" noProof="0" dirty="0">
                          <a:latin typeface="Arial" panose="020B0604020202020204" pitchFamily="34" charset="0"/>
                          <a:cs typeface="Arial" panose="020B0604020202020204" pitchFamily="34" charset="0"/>
                        </a:rPr>
                        <a:t>Zones per system (logical assignment)</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1 - 64</a:t>
                      </a:r>
                    </a:p>
                  </a:txBody>
                  <a:tcPr/>
                </a:tc>
                <a:tc>
                  <a:txBody>
                    <a:bodyPr/>
                    <a:lstStyle/>
                    <a:p>
                      <a:pPr algn="ctr"/>
                      <a:r>
                        <a:rPr lang="en-US" sz="1200" noProof="0" dirty="0">
                          <a:latin typeface="Arial" panose="020B0604020202020204" pitchFamily="34" charset="0"/>
                          <a:cs typeface="Arial" panose="020B0604020202020204" pitchFamily="34" charset="0"/>
                        </a:rPr>
                        <a:t>1 - 254</a:t>
                      </a:r>
                    </a:p>
                  </a:txBody>
                  <a:tcPr/>
                </a:tc>
                <a:extLst>
                  <a:ext uri="{0D108BD9-81ED-4DB2-BD59-A6C34878D82A}">
                    <a16:rowId xmlns:a16="http://schemas.microsoft.com/office/drawing/2014/main" val="10003"/>
                  </a:ext>
                </a:extLst>
              </a:tr>
              <a:tr h="250060">
                <a:tc>
                  <a:txBody>
                    <a:bodyPr/>
                    <a:lstStyle/>
                    <a:p>
                      <a:r>
                        <a:rPr lang="en-US" sz="1200" b="0" baseline="0" noProof="0" dirty="0">
                          <a:latin typeface="Arial" panose="020B0604020202020204" pitchFamily="34" charset="0"/>
                          <a:cs typeface="Arial" panose="020B0604020202020204" pitchFamily="34" charset="0"/>
                        </a:rPr>
                        <a:t>Redundancy / Loop</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no</a:t>
                      </a:r>
                    </a:p>
                  </a:txBody>
                  <a:tcPr/>
                </a:tc>
                <a:tc>
                  <a:txBody>
                    <a:bodyPr/>
                    <a:lstStyle/>
                    <a:p>
                      <a:pPr algn="ctr"/>
                      <a:r>
                        <a:rPr lang="en-US" sz="1200" noProof="0" dirty="0">
                          <a:latin typeface="Arial" panose="020B0604020202020204" pitchFamily="34" charset="0"/>
                          <a:cs typeface="Arial" panose="020B0604020202020204" pitchFamily="34" charset="0"/>
                        </a:rPr>
                        <a:t>yes / yes</a:t>
                      </a:r>
                    </a:p>
                  </a:txBody>
                  <a:tcPr/>
                </a:tc>
                <a:extLst>
                  <a:ext uri="{0D108BD9-81ED-4DB2-BD59-A6C34878D82A}">
                    <a16:rowId xmlns:a16="http://schemas.microsoft.com/office/drawing/2014/main" val="10004"/>
                  </a:ext>
                </a:extLst>
              </a:tr>
              <a:tr h="250060">
                <a:tc>
                  <a:txBody>
                    <a:bodyPr/>
                    <a:lstStyle/>
                    <a:p>
                      <a:r>
                        <a:rPr lang="en-US" sz="1200" b="0" baseline="0" noProof="0" dirty="0">
                          <a:latin typeface="Arial" panose="020B0604020202020204" pitchFamily="34" charset="0"/>
                          <a:cs typeface="Arial" panose="020B0604020202020204" pitchFamily="34" charset="0"/>
                        </a:rPr>
                        <a:t>Relays (monitored 48VDC/250mA) </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4 (+16)</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7 (+256)</a:t>
                      </a:r>
                    </a:p>
                  </a:txBody>
                  <a:tcPr/>
                </a:tc>
                <a:extLst>
                  <a:ext uri="{0D108BD9-81ED-4DB2-BD59-A6C34878D82A}">
                    <a16:rowId xmlns:a16="http://schemas.microsoft.com/office/drawing/2014/main" val="10005"/>
                  </a:ext>
                </a:extLst>
              </a:tr>
              <a:tr h="250060">
                <a:tc>
                  <a:txBody>
                    <a:bodyPr/>
                    <a:lstStyle/>
                    <a:p>
                      <a:r>
                        <a:rPr lang="en-US" sz="1200" b="0" baseline="0" noProof="0" dirty="0">
                          <a:latin typeface="Arial" panose="020B0604020202020204" pitchFamily="34" charset="0"/>
                          <a:cs typeface="Arial" panose="020B0604020202020204" pitchFamily="34" charset="0"/>
                        </a:rPr>
                        <a:t>Measurement Temp. Range</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-40°C to +120°C</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panose="020B0604020202020204" pitchFamily="34" charset="0"/>
                          <a:cs typeface="Arial" panose="020B0604020202020204" pitchFamily="34" charset="0"/>
                        </a:rPr>
                        <a:t>-40°C to +200°C</a:t>
                      </a:r>
                    </a:p>
                  </a:txBody>
                  <a:tcPr/>
                </a:tc>
                <a:extLst>
                  <a:ext uri="{0D108BD9-81ED-4DB2-BD59-A6C34878D82A}">
                    <a16:rowId xmlns:a16="http://schemas.microsoft.com/office/drawing/2014/main" val="10006"/>
                  </a:ext>
                </a:extLst>
              </a:tr>
              <a:tr h="250060">
                <a:tc>
                  <a:txBody>
                    <a:bodyPr/>
                    <a:lstStyle/>
                    <a:p>
                      <a:r>
                        <a:rPr lang="en-US" sz="1200" b="0" noProof="0" dirty="0">
                          <a:latin typeface="Arial" panose="020B0604020202020204" pitchFamily="34" charset="0"/>
                          <a:cs typeface="Arial" panose="020B0604020202020204" pitchFamily="34" charset="0"/>
                        </a:rPr>
                        <a:t>Operating Temp.</a:t>
                      </a:r>
                      <a:r>
                        <a:rPr lang="en-US" sz="1200" b="0" baseline="0" noProof="0" dirty="0">
                          <a:latin typeface="Arial" panose="020B0604020202020204" pitchFamily="34" charset="0"/>
                          <a:cs typeface="Arial" panose="020B0604020202020204" pitchFamily="34" charset="0"/>
                        </a:rPr>
                        <a:t> Range</a:t>
                      </a:r>
                      <a:endParaRPr lang="en-US" sz="1200" b="0" noProof="0" dirty="0">
                        <a:latin typeface="Arial" panose="020B0604020202020204" pitchFamily="34" charset="0"/>
                        <a:cs typeface="Arial" panose="020B0604020202020204" pitchFamily="34" charset="0"/>
                      </a:endParaRPr>
                    </a:p>
                  </a:txBody>
                  <a:tcPr/>
                </a:tc>
                <a:tc>
                  <a:txBody>
                    <a:bodyPr/>
                    <a:lstStyle/>
                    <a:p>
                      <a:pPr marL="0" indent="0" algn="ctr">
                        <a:buFont typeface="Arial" pitchFamily="34" charset="0"/>
                        <a:buNone/>
                      </a:pPr>
                      <a:r>
                        <a:rPr lang="en-US" sz="1200" b="0" baseline="0" noProof="0" dirty="0">
                          <a:latin typeface="Arial" panose="020B0604020202020204" pitchFamily="34" charset="0"/>
                          <a:cs typeface="Arial" panose="020B0604020202020204" pitchFamily="34" charset="0"/>
                        </a:rPr>
                        <a:t>-25°c to +70°C</a:t>
                      </a:r>
                    </a:p>
                  </a:txBody>
                  <a:tcPr/>
                </a:tc>
                <a:tc>
                  <a:txBody>
                    <a:bodyPr/>
                    <a:lstStyle/>
                    <a:p>
                      <a:pPr algn="ctr"/>
                      <a:r>
                        <a:rPr lang="en-US" sz="1200" b="0" noProof="0" dirty="0">
                          <a:latin typeface="Arial" panose="020B0604020202020204" pitchFamily="34" charset="0"/>
                          <a:cs typeface="Arial" panose="020B0604020202020204" pitchFamily="34" charset="0"/>
                        </a:rPr>
                        <a:t>-25°C to +70°C</a:t>
                      </a:r>
                    </a:p>
                  </a:txBody>
                  <a:tcPr/>
                </a:tc>
                <a:extLst>
                  <a:ext uri="{0D108BD9-81ED-4DB2-BD59-A6C34878D82A}">
                    <a16:rowId xmlns:a16="http://schemas.microsoft.com/office/drawing/2014/main" val="10007"/>
                  </a:ext>
                </a:extLst>
              </a:tr>
              <a:tr h="250060">
                <a:tc>
                  <a:txBody>
                    <a:bodyPr/>
                    <a:lstStyle/>
                    <a:p>
                      <a:r>
                        <a:rPr lang="en-US" sz="1200" b="0" baseline="0" noProof="0" dirty="0">
                          <a:latin typeface="Arial" panose="020B0604020202020204" pitchFamily="34" charset="0"/>
                          <a:cs typeface="Arial" panose="020B0604020202020204" pitchFamily="34" charset="0"/>
                        </a:rPr>
                        <a:t>Protection Class</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IP 65</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IP 54</a:t>
                      </a:r>
                    </a:p>
                  </a:txBody>
                  <a:tcPr/>
                </a:tc>
                <a:extLst>
                  <a:ext uri="{0D108BD9-81ED-4DB2-BD59-A6C34878D82A}">
                    <a16:rowId xmlns:a16="http://schemas.microsoft.com/office/drawing/2014/main" val="10008"/>
                  </a:ext>
                </a:extLst>
              </a:tr>
              <a:tr h="250060">
                <a:tc>
                  <a:txBody>
                    <a:bodyPr/>
                    <a:lstStyle/>
                    <a:p>
                      <a:r>
                        <a:rPr lang="en-US" sz="1200" b="0" baseline="0" noProof="0" dirty="0">
                          <a:latin typeface="Arial" panose="020B0604020202020204" pitchFamily="34" charset="0"/>
                          <a:cs typeface="Arial" panose="020B0604020202020204" pitchFamily="34" charset="0"/>
                        </a:rPr>
                        <a:t>Power Requirements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200" b="0" noProof="0" dirty="0">
                          <a:latin typeface="Arial" panose="020B0604020202020204" pitchFamily="34" charset="0"/>
                          <a:cs typeface="Arial" panose="020B0604020202020204" pitchFamily="34" charset="0"/>
                        </a:rPr>
                        <a:t>10.5 … 30 VDC / 5.5 W</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9.5 … 36 VDC / 5 W</a:t>
                      </a:r>
                    </a:p>
                  </a:txBody>
                  <a:tcPr/>
                </a:tc>
                <a:extLst>
                  <a:ext uri="{0D108BD9-81ED-4DB2-BD59-A6C34878D82A}">
                    <a16:rowId xmlns:a16="http://schemas.microsoft.com/office/drawing/2014/main" val="10009"/>
                  </a:ext>
                </a:extLst>
              </a:tr>
              <a:tr h="250060">
                <a:tc>
                  <a:txBody>
                    <a:bodyPr/>
                    <a:lstStyle/>
                    <a:p>
                      <a:r>
                        <a:rPr lang="en-US" sz="1200" b="0" baseline="0" noProof="0" dirty="0">
                          <a:latin typeface="Arial" panose="020B0604020202020204" pitchFamily="34" charset="0"/>
                          <a:cs typeface="Arial" panose="020B0604020202020204" pitchFamily="34" charset="0"/>
                        </a:rPr>
                        <a:t>Networking (</a:t>
                      </a:r>
                      <a:r>
                        <a:rPr lang="en-US" sz="1200" b="0" baseline="0" noProof="0" dirty="0" err="1">
                          <a:latin typeface="Arial" panose="020B0604020202020204" pitchFamily="34" charset="0"/>
                          <a:cs typeface="Arial" panose="020B0604020202020204" pitchFamily="34" charset="0"/>
                        </a:rPr>
                        <a:t>LISTnet</a:t>
                      </a:r>
                      <a:r>
                        <a:rPr lang="en-US" sz="1200" b="0" baseline="0" noProof="0" dirty="0">
                          <a:latin typeface="Arial" panose="020B0604020202020204" pitchFamily="34" charset="0"/>
                          <a:cs typeface="Arial" panose="020B0604020202020204" pitchFamily="34" charset="0"/>
                        </a:rPr>
                        <a:t>, up to </a:t>
                      </a:r>
                      <a:r>
                        <a:rPr lang="en-US" sz="1200" b="0" baseline="0" noProof="0" dirty="0" err="1">
                          <a:latin typeface="Arial" panose="020B0604020202020204" pitchFamily="34" charset="0"/>
                          <a:cs typeface="Arial" panose="020B0604020202020204" pitchFamily="34" charset="0"/>
                        </a:rPr>
                        <a:t>nn</a:t>
                      </a:r>
                      <a:r>
                        <a:rPr lang="en-US" sz="1200" b="0" baseline="0" noProof="0" dirty="0">
                          <a:latin typeface="Arial" panose="020B0604020202020204" pitchFamily="34" charset="0"/>
                          <a:cs typeface="Arial" panose="020B0604020202020204" pitchFamily="34" charset="0"/>
                        </a:rPr>
                        <a:t> units) </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RS485 or Ethernet, up 247 units</a:t>
                      </a:r>
                    </a:p>
                  </a:txBody>
                  <a:tcPr/>
                </a:tc>
                <a:tc>
                  <a:txBody>
                    <a:bodyPr/>
                    <a:lstStyle/>
                    <a:p>
                      <a:pPr algn="ctr"/>
                      <a:r>
                        <a:rPr lang="en-US" sz="1200" b="0" noProof="0" dirty="0">
                          <a:latin typeface="Arial" panose="020B0604020202020204" pitchFamily="34" charset="0"/>
                          <a:cs typeface="Arial" panose="020B0604020202020204" pitchFamily="34" charset="0"/>
                        </a:rPr>
                        <a:t>RS485 or Ethernet, up to 32 units</a:t>
                      </a:r>
                    </a:p>
                  </a:txBody>
                  <a:tcPr/>
                </a:tc>
                <a:extLst>
                  <a:ext uri="{0D108BD9-81ED-4DB2-BD59-A6C34878D82A}">
                    <a16:rowId xmlns:a16="http://schemas.microsoft.com/office/drawing/2014/main" val="10010"/>
                  </a:ext>
                </a:extLst>
              </a:tr>
              <a:tr h="250060">
                <a:tc>
                  <a:txBody>
                    <a:bodyPr/>
                    <a:lstStyle/>
                    <a:p>
                      <a:r>
                        <a:rPr lang="en-US" sz="1200" b="0" baseline="0" noProof="0" dirty="0">
                          <a:latin typeface="Arial" panose="020B0604020202020204" pitchFamily="34" charset="0"/>
                          <a:cs typeface="Arial" panose="020B0604020202020204" pitchFamily="34" charset="0"/>
                        </a:rPr>
                        <a:t>Management System I/F</a:t>
                      </a:r>
                    </a:p>
                  </a:txBody>
                  <a:tcPr/>
                </a:tc>
                <a:tc>
                  <a:txBody>
                    <a:bodyPr/>
                    <a:lstStyle/>
                    <a:p>
                      <a:pPr marL="0" indent="180975" algn="ctr">
                        <a:buFont typeface="Arial" pitchFamily="34" charset="0"/>
                        <a:buNone/>
                        <a:tabLst>
                          <a:tab pos="1168400" algn="l"/>
                        </a:tabLst>
                      </a:pPr>
                      <a:r>
                        <a:rPr lang="en-US" sz="1200" b="0" noProof="0" dirty="0">
                          <a:latin typeface="Arial" panose="020B0604020202020204" pitchFamily="34" charset="0"/>
                          <a:cs typeface="Arial" panose="020B0604020202020204" pitchFamily="34" charset="0"/>
                        </a:rPr>
                        <a:t>RS232 / RS485</a:t>
                      </a:r>
                      <a:r>
                        <a:rPr lang="en-US" sz="1200" b="0" baseline="0" noProof="0" dirty="0">
                          <a:latin typeface="Arial" panose="020B0604020202020204" pitchFamily="34" charset="0"/>
                          <a:cs typeface="Arial" panose="020B0604020202020204" pitchFamily="34" charset="0"/>
                        </a:rPr>
                        <a:t> / Ethernet</a:t>
                      </a:r>
                      <a:endParaRPr lang="en-US" sz="1050" b="0" noProof="0" dirty="0">
                        <a:latin typeface="Arial" panose="020B0604020202020204" pitchFamily="34" charset="0"/>
                        <a:cs typeface="Arial" panose="020B0604020202020204" pitchFamily="34" charset="0"/>
                      </a:endParaRPr>
                    </a:p>
                  </a:txBody>
                  <a:tcPr/>
                </a:tc>
                <a:tc>
                  <a:txBody>
                    <a:bodyPr/>
                    <a:lstStyle/>
                    <a:p>
                      <a:pPr marL="0" indent="180975" algn="ctr">
                        <a:buFont typeface="Arial" pitchFamily="34" charset="0"/>
                        <a:buNone/>
                        <a:tabLst>
                          <a:tab pos="1168400" algn="l"/>
                        </a:tabLst>
                      </a:pPr>
                      <a:r>
                        <a:rPr lang="en-US" sz="1200" b="0" baseline="0" noProof="0" dirty="0">
                          <a:latin typeface="Arial" panose="020B0604020202020204" pitchFamily="34" charset="0"/>
                          <a:cs typeface="Arial" panose="020B0604020202020204" pitchFamily="34" charset="0"/>
                        </a:rPr>
                        <a:t>RS232 / Ethernet</a:t>
                      </a:r>
                      <a:endParaRPr lang="en-US" sz="1200" b="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11"/>
                  </a:ext>
                </a:extLst>
              </a:tr>
              <a:tr h="250060">
                <a:tc>
                  <a:txBody>
                    <a:bodyPr/>
                    <a:lstStyle/>
                    <a:p>
                      <a:r>
                        <a:rPr lang="en-US" sz="1200" b="0" baseline="0" noProof="0" dirty="0">
                          <a:latin typeface="Arial" panose="020B0604020202020204" pitchFamily="34" charset="0"/>
                          <a:cs typeface="Arial" panose="020B0604020202020204" pitchFamily="34" charset="0"/>
                        </a:rPr>
                        <a:t>Programming &amp; Data Communication</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RS232 / RS485 / Ethernet / USB</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RS232 / Ethernet / USB</a:t>
                      </a:r>
                    </a:p>
                  </a:txBody>
                  <a:tcPr/>
                </a:tc>
                <a:extLst>
                  <a:ext uri="{0D108BD9-81ED-4DB2-BD59-A6C34878D82A}">
                    <a16:rowId xmlns:a16="http://schemas.microsoft.com/office/drawing/2014/main" val="10012"/>
                  </a:ext>
                </a:extLst>
              </a:tr>
              <a:tr h="250060">
                <a:tc>
                  <a:txBody>
                    <a:bodyPr/>
                    <a:lstStyle/>
                    <a:p>
                      <a:r>
                        <a:rPr lang="en-US" sz="1200" b="0" baseline="0" noProof="0" dirty="0">
                          <a:latin typeface="Arial" panose="020B0604020202020204" pitchFamily="34" charset="0"/>
                          <a:cs typeface="Arial" panose="020B0604020202020204" pitchFamily="34" charset="0"/>
                        </a:rPr>
                        <a:t>Data Logging Port</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RS232 / RS 485 / Ethernet</a:t>
                      </a:r>
                    </a:p>
                  </a:txBody>
                  <a:tcPr/>
                </a:tc>
                <a:tc>
                  <a:txBody>
                    <a:bodyPr/>
                    <a:lstStyle/>
                    <a:p>
                      <a:pPr algn="ctr"/>
                      <a:r>
                        <a:rPr lang="en-US" sz="1200" b="0" noProof="0" dirty="0">
                          <a:latin typeface="Arial" panose="020B0604020202020204" pitchFamily="34" charset="0"/>
                          <a:cs typeface="Arial" panose="020B0604020202020204" pitchFamily="34" charset="0"/>
                        </a:rPr>
                        <a:t>RS232 </a:t>
                      </a:r>
                      <a:r>
                        <a:rPr lang="en-US" sz="1200" b="0" noProof="0">
                          <a:latin typeface="Arial" panose="020B0604020202020204" pitchFamily="34" charset="0"/>
                          <a:cs typeface="Arial" panose="020B0604020202020204" pitchFamily="34" charset="0"/>
                        </a:rPr>
                        <a:t>/ Ethernet</a:t>
                      </a:r>
                      <a:endParaRPr lang="en-US" sz="12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3"/>
                  </a:ext>
                </a:extLst>
              </a:tr>
              <a:tr h="250060">
                <a:tc>
                  <a:txBody>
                    <a:bodyPr/>
                    <a:lstStyle/>
                    <a:p>
                      <a:r>
                        <a:rPr lang="en-US" sz="1200" b="0" baseline="0" noProof="0" dirty="0">
                          <a:latin typeface="Arial" panose="020B0604020202020204" pitchFamily="34" charset="0"/>
                          <a:cs typeface="Arial" panose="020B0604020202020204" pitchFamily="34" charset="0"/>
                        </a:rPr>
                        <a:t>Max. Number of Events in Memory</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1000</a:t>
                      </a:r>
                    </a:p>
                  </a:txBody>
                  <a:tcPr/>
                </a:tc>
                <a:tc>
                  <a:txBody>
                    <a:bodyPr/>
                    <a:lstStyle/>
                    <a:p>
                      <a:pPr algn="ctr"/>
                      <a:r>
                        <a:rPr lang="en-US" sz="1200" dirty="0">
                          <a:latin typeface="Arial" panose="020B0604020202020204" pitchFamily="34" charset="0"/>
                          <a:cs typeface="Arial" panose="020B0604020202020204" pitchFamily="34" charset="0"/>
                        </a:rPr>
                        <a:t>450</a:t>
                      </a:r>
                    </a:p>
                  </a:txBody>
                  <a:tcPr/>
                </a:tc>
                <a:extLst>
                  <a:ext uri="{0D108BD9-81ED-4DB2-BD59-A6C34878D82A}">
                    <a16:rowId xmlns:a16="http://schemas.microsoft.com/office/drawing/2014/main" val="10014"/>
                  </a:ext>
                </a:extLst>
              </a:tr>
              <a:tr h="250060">
                <a:tc>
                  <a:txBody>
                    <a:bodyPr/>
                    <a:lstStyle/>
                    <a:p>
                      <a:r>
                        <a:rPr lang="en-US" sz="1200" b="0" baseline="0" noProof="0" dirty="0">
                          <a:latin typeface="Arial" panose="020B0604020202020204" pitchFamily="34" charset="0"/>
                          <a:cs typeface="Arial" panose="020B0604020202020204" pitchFamily="34" charset="0"/>
                        </a:rPr>
                        <a:t>Approvals</a:t>
                      </a:r>
                    </a:p>
                  </a:txBody>
                  <a:tcPr/>
                </a:tc>
                <a:tc>
                  <a:txBody>
                    <a:bodyPr/>
                    <a:lstStyle/>
                    <a:p>
                      <a:pPr marL="0" indent="0" algn="ctr">
                        <a:buFont typeface="Arial" pitchFamily="34" charset="0"/>
                        <a:buNone/>
                      </a:pPr>
                      <a:r>
                        <a:rPr lang="en-US" sz="1200" b="0" noProof="0" dirty="0">
                          <a:latin typeface="Arial" panose="020B0604020202020204" pitchFamily="34" charset="0"/>
                          <a:cs typeface="Arial" panose="020B0604020202020204" pitchFamily="34" charset="0"/>
                        </a:rPr>
                        <a:t>VdS</a:t>
                      </a:r>
                    </a:p>
                  </a:txBody>
                  <a:tcPr/>
                </a:tc>
                <a:tc>
                  <a:txBody>
                    <a:bodyPr/>
                    <a:lstStyle/>
                    <a:p>
                      <a:pPr algn="ctr"/>
                      <a:r>
                        <a:rPr lang="en-US" sz="1200" dirty="0" err="1">
                          <a:latin typeface="Arial" panose="020B0604020202020204" pitchFamily="34" charset="0"/>
                          <a:cs typeface="Arial" panose="020B0604020202020204" pitchFamily="34" charset="0"/>
                        </a:rPr>
                        <a:t>VdS</a:t>
                      </a:r>
                      <a:r>
                        <a:rPr lang="en-US" sz="1200" dirty="0">
                          <a:latin typeface="Arial" panose="020B0604020202020204" pitchFamily="34" charset="0"/>
                          <a:cs typeface="Arial" panose="020B0604020202020204" pitchFamily="34" charset="0"/>
                        </a:rPr>
                        <a:t>, ATEX</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668486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6878560-3289-458D-9764-09423CF36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SPECIFICATIONS	Sensor Cables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32</a:t>
            </a:fld>
            <a:endParaRPr lang="en-US"/>
          </a:p>
        </p:txBody>
      </p:sp>
      <p:graphicFrame>
        <p:nvGraphicFramePr>
          <p:cNvPr id="21" name="Tabelle 20">
            <a:extLst>
              <a:ext uri="{FF2B5EF4-FFF2-40B4-BE49-F238E27FC236}">
                <a16:creationId xmlns:a16="http://schemas.microsoft.com/office/drawing/2014/main" id="{85C5434B-684D-444E-9BE7-796CBCAB57B2}"/>
              </a:ext>
            </a:extLst>
          </p:cNvPr>
          <p:cNvGraphicFramePr>
            <a:graphicFrameLocks noGrp="1"/>
          </p:cNvGraphicFramePr>
          <p:nvPr>
            <p:extLst>
              <p:ext uri="{D42A27DB-BD31-4B8C-83A1-F6EECF244321}">
                <p14:modId xmlns:p14="http://schemas.microsoft.com/office/powerpoint/2010/main" val="3398223308"/>
              </p:ext>
            </p:extLst>
          </p:nvPr>
        </p:nvGraphicFramePr>
        <p:xfrm>
          <a:off x="144000" y="2318958"/>
          <a:ext cx="11880003" cy="4084320"/>
        </p:xfrm>
        <a:graphic>
          <a:graphicData uri="http://schemas.openxmlformats.org/drawingml/2006/table">
            <a:tbl>
              <a:tblPr firstRow="1" bandRow="1">
                <a:tableStyleId>{5C22544A-7EE6-4342-B048-85BDC9FD1C3A}</a:tableStyleId>
              </a:tblPr>
              <a:tblGrid>
                <a:gridCol w="3127025">
                  <a:extLst>
                    <a:ext uri="{9D8B030D-6E8A-4147-A177-3AD203B41FA5}">
                      <a16:colId xmlns:a16="http://schemas.microsoft.com/office/drawing/2014/main" val="20000"/>
                    </a:ext>
                  </a:extLst>
                </a:gridCol>
                <a:gridCol w="4584106">
                  <a:extLst>
                    <a:ext uri="{9D8B030D-6E8A-4147-A177-3AD203B41FA5}">
                      <a16:colId xmlns:a16="http://schemas.microsoft.com/office/drawing/2014/main" val="20001"/>
                    </a:ext>
                  </a:extLst>
                </a:gridCol>
                <a:gridCol w="4168872">
                  <a:extLst>
                    <a:ext uri="{9D8B030D-6E8A-4147-A177-3AD203B41FA5}">
                      <a16:colId xmlns:a16="http://schemas.microsoft.com/office/drawing/2014/main" val="1901846366"/>
                    </a:ext>
                  </a:extLst>
                </a:gridCol>
              </a:tblGrid>
              <a:tr h="201685">
                <a:tc>
                  <a:txBody>
                    <a:bodyPr/>
                    <a:lstStyle/>
                    <a:p>
                      <a:pPr algn="l"/>
                      <a:r>
                        <a:rPr lang="en-US" sz="2000" noProof="0" dirty="0">
                          <a:solidFill>
                            <a:schemeClr val="tx1"/>
                          </a:solidFill>
                          <a:latin typeface="+mn-lt"/>
                        </a:rPr>
                        <a:t>Criteria</a:t>
                      </a:r>
                    </a:p>
                  </a:txBody>
                  <a:tcPr/>
                </a:tc>
                <a:tc>
                  <a:txBody>
                    <a:bodyPr/>
                    <a:lstStyle/>
                    <a:p>
                      <a:pPr algn="ctr"/>
                      <a:r>
                        <a:rPr lang="de-CH" sz="2000" baseline="0" noProof="0" dirty="0">
                          <a:solidFill>
                            <a:srgbClr val="353535"/>
                          </a:solidFill>
                          <a:latin typeface="+mn-lt"/>
                        </a:rPr>
                        <a:t>SEC 15 </a:t>
                      </a:r>
                      <a:r>
                        <a:rPr lang="de-CH" sz="1800" b="0" baseline="0" noProof="0" dirty="0">
                          <a:solidFill>
                            <a:srgbClr val="353535"/>
                          </a:solidFill>
                          <a:latin typeface="+mn-lt"/>
                        </a:rPr>
                        <a:t>(d-LIST)</a:t>
                      </a:r>
                      <a:endParaRPr lang="en-US" sz="2000" b="0" noProof="0" dirty="0">
                        <a:solidFill>
                          <a:srgbClr val="353535"/>
                        </a:solidFill>
                        <a:latin typeface="+mn-lt"/>
                      </a:endParaRPr>
                    </a:p>
                  </a:txBody>
                  <a:tcPr marL="0" marR="0"/>
                </a:tc>
                <a:tc>
                  <a:txBody>
                    <a:bodyPr/>
                    <a:lstStyle/>
                    <a:p>
                      <a:pPr algn="ctr"/>
                      <a:r>
                        <a:rPr lang="en-US" sz="2000" baseline="0" noProof="0">
                          <a:solidFill>
                            <a:srgbClr val="353535"/>
                          </a:solidFill>
                          <a:latin typeface="+mn-lt"/>
                        </a:rPr>
                        <a:t>SEC 20</a:t>
                      </a:r>
                      <a:endParaRPr lang="en-US" sz="2000" b="0" noProof="0" dirty="0">
                        <a:solidFill>
                          <a:srgbClr val="353535"/>
                        </a:solidFill>
                        <a:latin typeface="+mn-lt"/>
                      </a:endParaRPr>
                    </a:p>
                  </a:txBody>
                  <a:tcPr marL="0" marR="0"/>
                </a:tc>
                <a:extLst>
                  <a:ext uri="{0D108BD9-81ED-4DB2-BD59-A6C34878D82A}">
                    <a16:rowId xmlns:a16="http://schemas.microsoft.com/office/drawing/2014/main" val="10000"/>
                  </a:ext>
                </a:extLst>
              </a:tr>
              <a:tr h="137160">
                <a:tc>
                  <a:txBody>
                    <a:bodyPr/>
                    <a:lstStyle/>
                    <a:p>
                      <a:r>
                        <a:rPr lang="en-US" sz="1600" baseline="0" noProof="0" dirty="0">
                          <a:latin typeface="Arial" panose="020B0604020202020204" pitchFamily="34" charset="0"/>
                          <a:cs typeface="Arial" panose="020B0604020202020204" pitchFamily="34" charset="0"/>
                        </a:rPr>
                        <a:t>Max. Cable Length</a:t>
                      </a:r>
                    </a:p>
                  </a:txBody>
                  <a:tcPr/>
                </a:tc>
                <a:tc>
                  <a:txBody>
                    <a:bodyPr/>
                    <a:lstStyle/>
                    <a:p>
                      <a:pPr marL="0" indent="0" algn="ctr">
                        <a:buFont typeface="Arial" pitchFamily="34" charset="0"/>
                        <a:buNone/>
                      </a:pPr>
                      <a:r>
                        <a:rPr lang="en-US" sz="1600" noProof="0" dirty="0">
                          <a:latin typeface="Arial" panose="020B0604020202020204" pitchFamily="34" charset="0"/>
                          <a:cs typeface="Arial" panose="020B0604020202020204" pitchFamily="34" charset="0"/>
                        </a:rPr>
                        <a:t>700 m (2x350 m)</a:t>
                      </a:r>
                    </a:p>
                  </a:txBody>
                  <a:tcPr marL="0" marR="0"/>
                </a:tc>
                <a:tc>
                  <a:txBody>
                    <a:bodyPr/>
                    <a:lstStyle/>
                    <a:p>
                      <a:pPr marL="0" indent="0" algn="ctr">
                        <a:buFont typeface="Arial" pitchFamily="34" charset="0"/>
                        <a:buNone/>
                      </a:pPr>
                      <a:r>
                        <a:rPr lang="en-US" sz="1600" noProof="0">
                          <a:latin typeface="Arial" panose="020B0604020202020204" pitchFamily="34" charset="0"/>
                          <a:cs typeface="Arial" panose="020B0604020202020204" pitchFamily="34" charset="0"/>
                        </a:rPr>
                        <a:t>3’200 m</a:t>
                      </a:r>
                      <a:endParaRPr lang="en-US" sz="1600" noProof="0" dirty="0">
                        <a:latin typeface="Arial" panose="020B0604020202020204" pitchFamily="34" charset="0"/>
                        <a:cs typeface="Arial" panose="020B0604020202020204" pitchFamily="34" charset="0"/>
                      </a:endParaRPr>
                    </a:p>
                  </a:txBody>
                  <a:tcPr marL="0" marR="0"/>
                </a:tc>
                <a:extLst>
                  <a:ext uri="{0D108BD9-81ED-4DB2-BD59-A6C34878D82A}">
                    <a16:rowId xmlns:a16="http://schemas.microsoft.com/office/drawing/2014/main" val="10001"/>
                  </a:ext>
                </a:extLst>
              </a:tr>
              <a:tr h="137160">
                <a:tc>
                  <a:txBody>
                    <a:bodyPr/>
                    <a:lstStyle/>
                    <a:p>
                      <a:r>
                        <a:rPr lang="en-US" sz="1600" baseline="0" noProof="0" dirty="0">
                          <a:latin typeface="Arial" panose="020B0604020202020204" pitchFamily="34" charset="0"/>
                          <a:cs typeface="Arial" panose="020B0604020202020204" pitchFamily="34" charset="0"/>
                        </a:rPr>
                        <a:t>Typical use</a:t>
                      </a:r>
                    </a:p>
                  </a:txBody>
                  <a:tcPr/>
                </a:tc>
                <a:tc>
                  <a:txBody>
                    <a:bodyPr/>
                    <a:lstStyle/>
                    <a:p>
                      <a:pPr marL="0" indent="0" algn="ctr">
                        <a:buFont typeface="Arial" pitchFamily="34" charset="0"/>
                        <a:buNone/>
                      </a:pPr>
                      <a:r>
                        <a:rPr lang="en-US" sz="1600" noProof="0" dirty="0">
                          <a:latin typeface="Arial" panose="020B0604020202020204" pitchFamily="34" charset="0"/>
                          <a:cs typeface="Arial" panose="020B0604020202020204" pitchFamily="34" charset="0"/>
                        </a:rPr>
                        <a:t>Industry, belt conveyors, elevators</a:t>
                      </a:r>
                    </a:p>
                  </a:txBody>
                  <a:tcPr marL="0" marR="0"/>
                </a:tc>
                <a:tc>
                  <a:txBody>
                    <a:bodyPr/>
                    <a:lstStyle/>
                    <a:p>
                      <a:pPr marL="0" indent="0" algn="ctr">
                        <a:buFont typeface="Arial" pitchFamily="34" charset="0"/>
                        <a:buNone/>
                      </a:pPr>
                      <a:r>
                        <a:rPr lang="en-US" sz="1600" noProof="0">
                          <a:latin typeface="Arial" panose="020B0604020202020204" pitchFamily="34" charset="0"/>
                          <a:cs typeface="Arial" panose="020B0604020202020204" pitchFamily="34" charset="0"/>
                        </a:rPr>
                        <a:t>Road &amp; Rail Tunnels, long belt conveyors</a:t>
                      </a:r>
                      <a:endParaRPr lang="en-US" sz="1600" noProof="0" dirty="0">
                        <a:latin typeface="Arial" panose="020B0604020202020204" pitchFamily="34" charset="0"/>
                        <a:cs typeface="Arial" panose="020B0604020202020204" pitchFamily="34" charset="0"/>
                      </a:endParaRPr>
                    </a:p>
                  </a:txBody>
                  <a:tcPr marL="0" marR="0"/>
                </a:tc>
                <a:extLst>
                  <a:ext uri="{0D108BD9-81ED-4DB2-BD59-A6C34878D82A}">
                    <a16:rowId xmlns:a16="http://schemas.microsoft.com/office/drawing/2014/main" val="10002"/>
                  </a:ext>
                </a:extLst>
              </a:tr>
              <a:tr h="0">
                <a:tc>
                  <a:txBody>
                    <a:bodyPr/>
                    <a:lstStyle/>
                    <a:p>
                      <a:r>
                        <a:rPr lang="en-US" sz="1600" baseline="0" noProof="0" dirty="0">
                          <a:latin typeface="Arial" panose="020B0604020202020204" pitchFamily="34" charset="0"/>
                          <a:cs typeface="Arial" panose="020B0604020202020204" pitchFamily="34" charset="0"/>
                        </a:rPr>
                        <a:t>Sensor Spacing</a:t>
                      </a:r>
                    </a:p>
                  </a:txBody>
                  <a:tcPr/>
                </a:tc>
                <a:tc>
                  <a:txBody>
                    <a:bodyPr/>
                    <a:lstStyle/>
                    <a:p>
                      <a:pPr marL="0" indent="0" algn="ctr">
                        <a:buFont typeface="Arial" pitchFamily="34" charset="0"/>
                        <a:buNone/>
                      </a:pPr>
                      <a:r>
                        <a:rPr lang="en-US" sz="1600" noProof="0" dirty="0">
                          <a:latin typeface="Arial" panose="020B0604020202020204" pitchFamily="34" charset="0"/>
                          <a:cs typeface="Arial" panose="020B0604020202020204" pitchFamily="34" charset="0"/>
                        </a:rPr>
                        <a:t>1 / 2 / 3 / 4</a:t>
                      </a:r>
                      <a:r>
                        <a:rPr lang="en-US" sz="1600" baseline="0" noProof="0" dirty="0">
                          <a:latin typeface="Arial" panose="020B0604020202020204" pitchFamily="34" charset="0"/>
                          <a:cs typeface="Arial" panose="020B0604020202020204" pitchFamily="34" charset="0"/>
                        </a:rPr>
                        <a:t> / 5 / 10 m</a:t>
                      </a:r>
                      <a:endParaRPr lang="en-US" sz="1600" noProof="0" dirty="0">
                        <a:latin typeface="Arial" panose="020B0604020202020204" pitchFamily="34" charset="0"/>
                        <a:cs typeface="Arial" panose="020B0604020202020204" pitchFamily="34" charset="0"/>
                      </a:endParaRPr>
                    </a:p>
                  </a:txBody>
                  <a:tcPr marL="0" marR="0"/>
                </a:tc>
                <a:tc>
                  <a:txBody>
                    <a:bodyPr/>
                    <a:lstStyle/>
                    <a:p>
                      <a:pPr marL="0" indent="0" algn="ctr">
                        <a:buFont typeface="Arial" pitchFamily="34" charset="0"/>
                        <a:buNone/>
                      </a:pPr>
                      <a:r>
                        <a:rPr lang="en-US" sz="1600" noProof="0">
                          <a:latin typeface="Arial" panose="020B0604020202020204" pitchFamily="34" charset="0"/>
                          <a:cs typeface="Arial" panose="020B0604020202020204" pitchFamily="34" charset="0"/>
                        </a:rPr>
                        <a:t>2 / 4 / 5 / 6 / 8 / 10 m</a:t>
                      </a:r>
                      <a:endParaRPr lang="en-US" sz="1600" noProof="0" dirty="0">
                        <a:latin typeface="Arial" panose="020B0604020202020204" pitchFamily="34" charset="0"/>
                        <a:cs typeface="Arial" panose="020B0604020202020204" pitchFamily="34" charset="0"/>
                      </a:endParaRPr>
                    </a:p>
                  </a:txBody>
                  <a:tcPr marL="0" marR="0"/>
                </a:tc>
                <a:extLst>
                  <a:ext uri="{0D108BD9-81ED-4DB2-BD59-A6C34878D82A}">
                    <a16:rowId xmlns:a16="http://schemas.microsoft.com/office/drawing/2014/main" val="10003"/>
                  </a:ext>
                </a:extLst>
              </a:tr>
              <a:tr h="182880">
                <a:tc>
                  <a:txBody>
                    <a:bodyPr/>
                    <a:lstStyle/>
                    <a:p>
                      <a:r>
                        <a:rPr lang="en-US" sz="1600" baseline="0" noProof="0" dirty="0">
                          <a:latin typeface="Arial" panose="020B0604020202020204" pitchFamily="34" charset="0"/>
                          <a:cs typeface="Arial" panose="020B0604020202020204" pitchFamily="34" charset="0"/>
                        </a:rPr>
                        <a:t>Measurement Temp. Range</a:t>
                      </a:r>
                    </a:p>
                  </a:txBody>
                  <a:tcPr/>
                </a:tc>
                <a:tc>
                  <a:txBody>
                    <a:bodyPr/>
                    <a:lstStyle/>
                    <a:p>
                      <a:pPr marL="0" indent="0" algn="ctr">
                        <a:buFont typeface="Arial" pitchFamily="34" charset="0"/>
                        <a:buNone/>
                      </a:pPr>
                      <a:r>
                        <a:rPr lang="en-US" sz="1600" noProof="0" dirty="0">
                          <a:latin typeface="Arial" panose="020B0604020202020204" pitchFamily="34" charset="0"/>
                          <a:cs typeface="Arial" panose="020B0604020202020204" pitchFamily="34" charset="0"/>
                        </a:rPr>
                        <a:t>-40°C to +120°C</a:t>
                      </a:r>
                    </a:p>
                  </a:txBody>
                  <a:tcPr marL="0" marR="0"/>
                </a:tc>
                <a:tc>
                  <a:txBody>
                    <a:bodyPr/>
                    <a:lstStyle/>
                    <a:p>
                      <a:pPr marL="0" indent="0" algn="ctr">
                        <a:buFont typeface="Arial" pitchFamily="34" charset="0"/>
                        <a:buNone/>
                      </a:pPr>
                      <a:r>
                        <a:rPr lang="en-US" sz="1600" noProof="0">
                          <a:latin typeface="Arial" panose="020B0604020202020204" pitchFamily="34" charset="0"/>
                          <a:cs typeface="Arial" panose="020B0604020202020204" pitchFamily="34" charset="0"/>
                        </a:rPr>
                        <a:t>-40°C to +200°C</a:t>
                      </a:r>
                      <a:endParaRPr lang="en-US" sz="1600" noProof="0" dirty="0">
                        <a:latin typeface="Arial" panose="020B0604020202020204" pitchFamily="34" charset="0"/>
                        <a:cs typeface="Arial" panose="020B0604020202020204" pitchFamily="34" charset="0"/>
                      </a:endParaRPr>
                    </a:p>
                  </a:txBody>
                  <a:tcPr marL="0" marR="0"/>
                </a:tc>
                <a:extLst>
                  <a:ext uri="{0D108BD9-81ED-4DB2-BD59-A6C34878D82A}">
                    <a16:rowId xmlns:a16="http://schemas.microsoft.com/office/drawing/2014/main" val="10004"/>
                  </a:ext>
                </a:extLst>
              </a:tr>
              <a:tr h="137160">
                <a:tc>
                  <a:txBody>
                    <a:bodyPr/>
                    <a:lstStyle/>
                    <a:p>
                      <a:r>
                        <a:rPr lang="en-US" sz="1600" baseline="0" noProof="0" dirty="0">
                          <a:latin typeface="Arial" panose="020B0604020202020204" pitchFamily="34" charset="0"/>
                          <a:cs typeface="Arial" panose="020B0604020202020204" pitchFamily="34" charset="0"/>
                        </a:rPr>
                        <a:t>Resolution</a:t>
                      </a:r>
                      <a:r>
                        <a:rPr lang="en-US" sz="1400" baseline="0" noProof="0" dirty="0">
                          <a:latin typeface="Arial" panose="020B0604020202020204" pitchFamily="34" charset="0"/>
                          <a:cs typeface="Arial" panose="020B0604020202020204" pitchFamily="34" charset="0"/>
                        </a:rPr>
                        <a:t> (Measurement Reading)</a:t>
                      </a:r>
                      <a:endParaRPr lang="en-US" sz="1600" baseline="0" noProof="0" dirty="0">
                        <a:latin typeface="Arial" panose="020B0604020202020204" pitchFamily="34" charset="0"/>
                        <a:cs typeface="Arial" panose="020B0604020202020204" pitchFamily="34" charset="0"/>
                      </a:endParaRPr>
                    </a:p>
                  </a:txBody>
                  <a:tcPr/>
                </a:tc>
                <a:tc>
                  <a:txBody>
                    <a:bodyPr/>
                    <a:lstStyle/>
                    <a:p>
                      <a:pPr marL="0" indent="0" algn="ctr">
                        <a:buFont typeface="Arial" pitchFamily="34" charset="0"/>
                        <a:buNone/>
                      </a:pPr>
                      <a:r>
                        <a:rPr lang="en-US" sz="1600" noProof="0" dirty="0">
                          <a:latin typeface="Arial" panose="020B0604020202020204" pitchFamily="34" charset="0"/>
                          <a:cs typeface="Arial" panose="020B0604020202020204" pitchFamily="34" charset="0"/>
                        </a:rPr>
                        <a:t>0.1°C</a:t>
                      </a:r>
                    </a:p>
                  </a:txBody>
                  <a:tcPr marL="0" marR="0"/>
                </a:tc>
                <a:tc>
                  <a:txBody>
                    <a:bodyPr/>
                    <a:lstStyle/>
                    <a:p>
                      <a:pPr marL="0" indent="0" algn="ctr">
                        <a:buFont typeface="Arial" pitchFamily="34" charset="0"/>
                        <a:buNone/>
                      </a:pPr>
                      <a:r>
                        <a:rPr lang="en-US" sz="1600" noProof="0" dirty="0">
                          <a:latin typeface="Arial" panose="020B0604020202020204" pitchFamily="34" charset="0"/>
                          <a:cs typeface="Arial" panose="020B0604020202020204" pitchFamily="34" charset="0"/>
                        </a:rPr>
                        <a:t>0.1°C</a:t>
                      </a:r>
                    </a:p>
                  </a:txBody>
                  <a:tcPr marL="0" marR="0"/>
                </a:tc>
                <a:extLst>
                  <a:ext uri="{0D108BD9-81ED-4DB2-BD59-A6C34878D82A}">
                    <a16:rowId xmlns:a16="http://schemas.microsoft.com/office/drawing/2014/main" val="10005"/>
                  </a:ext>
                </a:extLst>
              </a:tr>
              <a:tr h="137160">
                <a:tc>
                  <a:txBody>
                    <a:bodyPr/>
                    <a:lstStyle/>
                    <a:p>
                      <a:r>
                        <a:rPr lang="en-US" sz="1600" noProof="0" dirty="0">
                          <a:latin typeface="Arial" panose="020B0604020202020204" pitchFamily="34" charset="0"/>
                          <a:cs typeface="Arial" panose="020B0604020202020204" pitchFamily="34" charset="0"/>
                        </a:rPr>
                        <a:t>Operating Temp.</a:t>
                      </a:r>
                      <a:r>
                        <a:rPr lang="en-US" sz="1600" baseline="0" noProof="0" dirty="0">
                          <a:latin typeface="Arial" panose="020B0604020202020204" pitchFamily="34" charset="0"/>
                          <a:cs typeface="Arial" panose="020B0604020202020204" pitchFamily="34" charset="0"/>
                        </a:rPr>
                        <a:t> Range</a:t>
                      </a:r>
                      <a:endParaRPr lang="en-US" sz="1600" noProof="0" dirty="0">
                        <a:latin typeface="Arial" panose="020B0604020202020204" pitchFamily="34" charset="0"/>
                        <a:cs typeface="Arial" panose="020B0604020202020204" pitchFamily="34" charset="0"/>
                      </a:endParaRPr>
                    </a:p>
                  </a:txBody>
                  <a:tcPr/>
                </a:tc>
                <a:tc gridSpan="2">
                  <a:txBody>
                    <a:bodyPr/>
                    <a:lstStyle/>
                    <a:p>
                      <a:pPr marL="0" indent="0" algn="ctr">
                        <a:buFont typeface="Arial" pitchFamily="34" charset="0"/>
                        <a:buNone/>
                      </a:pPr>
                      <a:r>
                        <a:rPr lang="en-US" sz="1600" baseline="0" noProof="0" dirty="0">
                          <a:latin typeface="Arial" panose="020B0604020202020204" pitchFamily="34" charset="0"/>
                          <a:cs typeface="Arial" panose="020B0604020202020204" pitchFamily="34" charset="0"/>
                        </a:rPr>
                        <a:t>Continuous: -40°C to +85°C / Short term: up to max. meas. temperature</a:t>
                      </a:r>
                    </a:p>
                  </a:txBody>
                  <a:tcPr marL="0" marR="0"/>
                </a:tc>
                <a:tc hMerge="1">
                  <a:txBody>
                    <a:bodyPr/>
                    <a:lstStyle/>
                    <a:p>
                      <a:pPr marL="0" indent="0" algn="ctr">
                        <a:buFont typeface="Arial" pitchFamily="34" charset="0"/>
                        <a:buNone/>
                      </a:pPr>
                      <a:endParaRPr lang="en-US" sz="1600" baseline="0" noProof="0" dirty="0">
                        <a:latin typeface="Arial" panose="020B0604020202020204" pitchFamily="34" charset="0"/>
                        <a:cs typeface="Arial" panose="020B0604020202020204" pitchFamily="34" charset="0"/>
                      </a:endParaRPr>
                    </a:p>
                  </a:txBody>
                  <a:tcPr marL="0" marR="0"/>
                </a:tc>
                <a:extLst>
                  <a:ext uri="{0D108BD9-81ED-4DB2-BD59-A6C34878D82A}">
                    <a16:rowId xmlns:a16="http://schemas.microsoft.com/office/drawing/2014/main" val="10006"/>
                  </a:ext>
                </a:extLst>
              </a:tr>
              <a:tr h="137160">
                <a:tc>
                  <a:txBody>
                    <a:bodyPr/>
                    <a:lstStyle/>
                    <a:p>
                      <a:r>
                        <a:rPr lang="en-US" sz="1600" baseline="0" noProof="0" dirty="0">
                          <a:latin typeface="Arial" panose="020B0604020202020204" pitchFamily="34" charset="0"/>
                          <a:cs typeface="Arial" panose="020B0604020202020204" pitchFamily="34" charset="0"/>
                        </a:rPr>
                        <a:t>Cable Diameter</a:t>
                      </a:r>
                    </a:p>
                  </a:txBody>
                  <a:tcPr/>
                </a:tc>
                <a:tc>
                  <a:txBody>
                    <a:bodyPr/>
                    <a:lstStyle/>
                    <a:p>
                      <a:pPr marL="0" indent="0" algn="ctr">
                        <a:buFont typeface="Arial" pitchFamily="34" charset="0"/>
                        <a:buNone/>
                      </a:pPr>
                      <a:r>
                        <a:rPr lang="en-US" sz="1600" noProof="0" dirty="0">
                          <a:latin typeface="Arial" panose="020B0604020202020204" pitchFamily="34" charset="0"/>
                          <a:cs typeface="Arial" panose="020B0604020202020204" pitchFamily="34" charset="0"/>
                        </a:rPr>
                        <a:t>15 mm</a:t>
                      </a:r>
                    </a:p>
                  </a:txBody>
                  <a:tcPr marL="0" marR="0"/>
                </a:tc>
                <a:tc>
                  <a:txBody>
                    <a:bodyPr/>
                    <a:lstStyle/>
                    <a:p>
                      <a:pPr marL="0" indent="0" algn="ctr">
                        <a:buFont typeface="Arial" pitchFamily="34" charset="0"/>
                        <a:buNone/>
                      </a:pPr>
                      <a:r>
                        <a:rPr lang="en-US" sz="1600" noProof="0">
                          <a:latin typeface="Arial" panose="020B0604020202020204" pitchFamily="34" charset="0"/>
                          <a:cs typeface="Arial" panose="020B0604020202020204" pitchFamily="34" charset="0"/>
                        </a:rPr>
                        <a:t>18 mm</a:t>
                      </a:r>
                      <a:endParaRPr lang="en-US" sz="1600" noProof="0" dirty="0">
                        <a:latin typeface="Arial" panose="020B0604020202020204" pitchFamily="34" charset="0"/>
                        <a:cs typeface="Arial" panose="020B0604020202020204" pitchFamily="34" charset="0"/>
                      </a:endParaRPr>
                    </a:p>
                  </a:txBody>
                  <a:tcPr marL="0" marR="0"/>
                </a:tc>
                <a:extLst>
                  <a:ext uri="{0D108BD9-81ED-4DB2-BD59-A6C34878D82A}">
                    <a16:rowId xmlns:a16="http://schemas.microsoft.com/office/drawing/2014/main" val="10007"/>
                  </a:ext>
                </a:extLst>
              </a:tr>
              <a:tr h="137160">
                <a:tc>
                  <a:txBody>
                    <a:bodyPr/>
                    <a:lstStyle/>
                    <a:p>
                      <a:r>
                        <a:rPr lang="en-US" sz="1600" baseline="0" noProof="0" dirty="0">
                          <a:latin typeface="Arial" panose="020B0604020202020204" pitchFamily="34" charset="0"/>
                          <a:cs typeface="Arial" panose="020B0604020202020204" pitchFamily="34" charset="0"/>
                        </a:rPr>
                        <a:t>Min. Bending Radius</a:t>
                      </a:r>
                    </a:p>
                  </a:txBody>
                  <a:tcPr/>
                </a:tc>
                <a:tc>
                  <a:txBody>
                    <a:bodyPr/>
                    <a:lstStyle/>
                    <a:p>
                      <a:pPr marL="0" indent="0" algn="ctr">
                        <a:buFont typeface="Arial" pitchFamily="34" charset="0"/>
                        <a:buNone/>
                      </a:pPr>
                      <a:r>
                        <a:rPr lang="en-US" sz="1600" noProof="0" dirty="0">
                          <a:latin typeface="Arial" panose="020B0604020202020204" pitchFamily="34" charset="0"/>
                          <a:cs typeface="Arial" panose="020B0604020202020204" pitchFamily="34" charset="0"/>
                        </a:rPr>
                        <a:t>25 cm</a:t>
                      </a:r>
                    </a:p>
                  </a:txBody>
                  <a:tcPr marL="0" marR="0"/>
                </a:tc>
                <a:tc>
                  <a:txBody>
                    <a:bodyPr/>
                    <a:lstStyle/>
                    <a:p>
                      <a:pPr marL="0" indent="0" algn="ctr">
                        <a:buFont typeface="Arial" pitchFamily="34" charset="0"/>
                        <a:buNone/>
                      </a:pPr>
                      <a:r>
                        <a:rPr lang="en-US" sz="1600" noProof="0">
                          <a:latin typeface="Arial" panose="020B0604020202020204" pitchFamily="34" charset="0"/>
                          <a:cs typeface="Arial" panose="020B0604020202020204" pitchFamily="34" charset="0"/>
                        </a:rPr>
                        <a:t>30 cm</a:t>
                      </a:r>
                      <a:endParaRPr lang="en-US" sz="1600" noProof="0" dirty="0">
                        <a:latin typeface="Arial" panose="020B0604020202020204" pitchFamily="34" charset="0"/>
                        <a:cs typeface="Arial" panose="020B0604020202020204" pitchFamily="34" charset="0"/>
                      </a:endParaRPr>
                    </a:p>
                  </a:txBody>
                  <a:tcPr marL="0" marR="0"/>
                </a:tc>
                <a:extLst>
                  <a:ext uri="{0D108BD9-81ED-4DB2-BD59-A6C34878D82A}">
                    <a16:rowId xmlns:a16="http://schemas.microsoft.com/office/drawing/2014/main" val="10008"/>
                  </a:ext>
                </a:extLst>
              </a:tr>
              <a:tr h="137160">
                <a:tc>
                  <a:txBody>
                    <a:bodyPr/>
                    <a:lstStyle/>
                    <a:p>
                      <a:r>
                        <a:rPr lang="en-US" sz="1600" baseline="0" noProof="0" dirty="0">
                          <a:latin typeface="Arial" panose="020B0604020202020204" pitchFamily="34" charset="0"/>
                          <a:cs typeface="Arial" panose="020B0604020202020204" pitchFamily="34" charset="0"/>
                        </a:rPr>
                        <a:t>Max. Number of Sensors</a:t>
                      </a:r>
                    </a:p>
                  </a:txBody>
                  <a:tcPr/>
                </a:tc>
                <a:tc>
                  <a:txBody>
                    <a:bodyPr/>
                    <a:lstStyle/>
                    <a:p>
                      <a:pPr marL="0" indent="0" algn="ctr">
                        <a:buFont typeface="Arial" pitchFamily="34" charset="0"/>
                        <a:buNone/>
                      </a:pPr>
                      <a:r>
                        <a:rPr lang="en-US" sz="1600" noProof="0" dirty="0">
                          <a:latin typeface="Arial" panose="020B0604020202020204" pitchFamily="34" charset="0"/>
                          <a:cs typeface="Arial" panose="020B0604020202020204" pitchFamily="34" charset="0"/>
                        </a:rPr>
                        <a:t>200 (2x100)</a:t>
                      </a:r>
                    </a:p>
                  </a:txBody>
                  <a:tcPr marL="0" marR="0"/>
                </a:tc>
                <a:tc>
                  <a:txBody>
                    <a:bodyPr/>
                    <a:lstStyle/>
                    <a:p>
                      <a:pPr marL="0" indent="0" algn="ctr">
                        <a:buFont typeface="Arial" pitchFamily="34" charset="0"/>
                        <a:buNone/>
                      </a:pPr>
                      <a:r>
                        <a:rPr lang="en-US" sz="1600" noProof="0" dirty="0">
                          <a:latin typeface="Arial" panose="020B0604020202020204" pitchFamily="34" charset="0"/>
                          <a:cs typeface="Arial" panose="020B0604020202020204" pitchFamily="34" charset="0"/>
                        </a:rPr>
                        <a:t>350 (320 VdS), 500 temp. monitoring</a:t>
                      </a:r>
                    </a:p>
                  </a:txBody>
                  <a:tcPr marL="0" marR="0"/>
                </a:tc>
                <a:extLst>
                  <a:ext uri="{0D108BD9-81ED-4DB2-BD59-A6C34878D82A}">
                    <a16:rowId xmlns:a16="http://schemas.microsoft.com/office/drawing/2014/main" val="10009"/>
                  </a:ext>
                </a:extLst>
              </a:tr>
              <a:tr h="137160">
                <a:tc>
                  <a:txBody>
                    <a:bodyPr/>
                    <a:lstStyle/>
                    <a:p>
                      <a:r>
                        <a:rPr lang="en-US" sz="1600" baseline="0" noProof="0" dirty="0">
                          <a:latin typeface="Arial" panose="020B0604020202020204" pitchFamily="34" charset="0"/>
                          <a:cs typeface="Arial" panose="020B0604020202020204" pitchFamily="34" charset="0"/>
                        </a:rPr>
                        <a:t>Sensor Type</a:t>
                      </a:r>
                    </a:p>
                  </a:txBody>
                  <a:tcPr/>
                </a:tc>
                <a:tc gridSpan="2">
                  <a:txBody>
                    <a:bodyPr/>
                    <a:lstStyle/>
                    <a:p>
                      <a:pPr marL="0" indent="0" algn="ctr">
                        <a:buFont typeface="Arial" pitchFamily="34" charset="0"/>
                        <a:buNone/>
                      </a:pPr>
                      <a:r>
                        <a:rPr lang="en-US" sz="1600" noProof="0" dirty="0">
                          <a:latin typeface="Arial" panose="020B0604020202020204" pitchFamily="34" charset="0"/>
                          <a:cs typeface="Arial" panose="020B0604020202020204" pitchFamily="34" charset="0"/>
                        </a:rPr>
                        <a:t>Embedded temperature sensor,</a:t>
                      </a:r>
                      <a:r>
                        <a:rPr lang="en-US" sz="1600" baseline="0" noProof="0" dirty="0">
                          <a:latin typeface="Arial" panose="020B0604020202020204" pitchFamily="34" charset="0"/>
                          <a:cs typeface="Arial" panose="020B0604020202020204" pitchFamily="34" charset="0"/>
                        </a:rPr>
                        <a:t> semiconductor</a:t>
                      </a:r>
                      <a:endParaRPr lang="en-US" sz="1600" noProof="0" dirty="0">
                        <a:latin typeface="Arial" panose="020B0604020202020204" pitchFamily="34" charset="0"/>
                        <a:cs typeface="Arial" panose="020B0604020202020204" pitchFamily="34" charset="0"/>
                      </a:endParaRPr>
                    </a:p>
                  </a:txBody>
                  <a:tcPr marL="0" marR="0"/>
                </a:tc>
                <a:tc hMerge="1">
                  <a:txBody>
                    <a:bodyPr/>
                    <a:lstStyle/>
                    <a:p>
                      <a:pPr marL="0" indent="0" algn="ctr">
                        <a:buFont typeface="Arial" pitchFamily="34" charset="0"/>
                        <a:buNone/>
                      </a:pPr>
                      <a:endParaRPr lang="en-US" sz="1600" noProof="0" dirty="0">
                        <a:latin typeface="Arial" panose="020B0604020202020204" pitchFamily="34" charset="0"/>
                        <a:cs typeface="Arial" panose="020B0604020202020204" pitchFamily="34" charset="0"/>
                      </a:endParaRPr>
                    </a:p>
                  </a:txBody>
                  <a:tcPr marL="0" marR="0"/>
                </a:tc>
                <a:extLst>
                  <a:ext uri="{0D108BD9-81ED-4DB2-BD59-A6C34878D82A}">
                    <a16:rowId xmlns:a16="http://schemas.microsoft.com/office/drawing/2014/main" val="10010"/>
                  </a:ext>
                </a:extLst>
              </a:tr>
              <a:tr h="167640">
                <a:tc>
                  <a:txBody>
                    <a:bodyPr/>
                    <a:lstStyle/>
                    <a:p>
                      <a:r>
                        <a:rPr lang="en-US" sz="1600" baseline="0" noProof="0" dirty="0">
                          <a:latin typeface="Arial" panose="020B0604020202020204" pitchFamily="34" charset="0"/>
                          <a:cs typeface="Arial" panose="020B0604020202020204" pitchFamily="34" charset="0"/>
                        </a:rPr>
                        <a:t>Certification</a:t>
                      </a:r>
                    </a:p>
                  </a:txBody>
                  <a:tcPr/>
                </a:tc>
                <a:tc>
                  <a:txBody>
                    <a:bodyPr/>
                    <a:lstStyle/>
                    <a:p>
                      <a:pPr marL="0" indent="0" algn="ctr">
                        <a:buFont typeface="Arial" pitchFamily="34" charset="0"/>
                        <a:buNone/>
                      </a:pPr>
                      <a:r>
                        <a:rPr lang="en-US" sz="1600" noProof="0" dirty="0">
                          <a:latin typeface="Arial" panose="020B0604020202020204" pitchFamily="34" charset="0"/>
                          <a:cs typeface="Arial" panose="020B0604020202020204" pitchFamily="34" charset="0"/>
                        </a:rPr>
                        <a:t>EN54-22 Cl.</a:t>
                      </a:r>
                      <a:r>
                        <a:rPr lang="en-US" sz="1600" baseline="0" noProof="0" dirty="0">
                          <a:latin typeface="Arial" panose="020B0604020202020204" pitchFamily="34" charset="0"/>
                          <a:cs typeface="Arial" panose="020B0604020202020204" pitchFamily="34" charset="0"/>
                        </a:rPr>
                        <a:t> A1N, A2N, BN, CN</a:t>
                      </a:r>
                      <a:r>
                        <a:rPr lang="en-US" sz="1600" noProof="0" dirty="0">
                          <a:latin typeface="Arial" panose="020B0604020202020204" pitchFamily="34" charset="0"/>
                          <a:cs typeface="Arial" panose="020B0604020202020204" pitchFamily="34" charset="0"/>
                        </a:rPr>
                        <a:t>, ATEX Zone 2/22</a:t>
                      </a:r>
                    </a:p>
                  </a:txBody>
                  <a:tcPr marL="0" marR="0"/>
                </a:tc>
                <a:tc>
                  <a:txBody>
                    <a:bodyPr/>
                    <a:lstStyle/>
                    <a:p>
                      <a:pPr marL="0" indent="0" algn="ctr">
                        <a:buFont typeface="Arial" pitchFamily="34" charset="0"/>
                        <a:buNone/>
                      </a:pPr>
                      <a:r>
                        <a:rPr lang="en-US" sz="1600" noProof="0" dirty="0">
                          <a:latin typeface="Arial" panose="020B0604020202020204" pitchFamily="34" charset="0"/>
                          <a:cs typeface="Arial" panose="020B0604020202020204" pitchFamily="34" charset="0"/>
                        </a:rPr>
                        <a:t>EN54-22 Cl.</a:t>
                      </a:r>
                      <a:r>
                        <a:rPr lang="en-US" sz="1600" baseline="0" noProof="0" dirty="0">
                          <a:latin typeface="Arial" panose="020B0604020202020204" pitchFamily="34" charset="0"/>
                          <a:cs typeface="Arial" panose="020B0604020202020204" pitchFamily="34" charset="0"/>
                        </a:rPr>
                        <a:t> A1N, A2N, BN, ATEX Zone 2/22</a:t>
                      </a:r>
                      <a:endParaRPr lang="en-US" sz="1600" noProof="0" dirty="0">
                        <a:latin typeface="Arial" panose="020B0604020202020204" pitchFamily="34" charset="0"/>
                        <a:cs typeface="Arial" panose="020B0604020202020204" pitchFamily="34" charset="0"/>
                      </a:endParaRPr>
                    </a:p>
                  </a:txBody>
                  <a:tcPr marL="0" marR="0"/>
                </a:tc>
                <a:extLst>
                  <a:ext uri="{0D108BD9-81ED-4DB2-BD59-A6C34878D82A}">
                    <a16:rowId xmlns:a16="http://schemas.microsoft.com/office/drawing/2014/main" val="10011"/>
                  </a:ext>
                </a:extLst>
              </a:tr>
            </a:tbl>
          </a:graphicData>
        </a:graphic>
      </p:graphicFrame>
      <p:sp>
        <p:nvSpPr>
          <p:cNvPr id="22" name="Textfeld 21">
            <a:extLst>
              <a:ext uri="{FF2B5EF4-FFF2-40B4-BE49-F238E27FC236}">
                <a16:creationId xmlns:a16="http://schemas.microsoft.com/office/drawing/2014/main" id="{FA90C553-D3D2-41EC-BC96-15ABFF2EB3E9}"/>
              </a:ext>
            </a:extLst>
          </p:cNvPr>
          <p:cNvSpPr txBox="1"/>
          <p:nvPr/>
        </p:nvSpPr>
        <p:spPr>
          <a:xfrm>
            <a:off x="144000" y="766593"/>
            <a:ext cx="3500444" cy="1200329"/>
          </a:xfrm>
          <a:prstGeom prst="rect">
            <a:avLst/>
          </a:prstGeom>
          <a:noFill/>
        </p:spPr>
        <p:txBody>
          <a:bodyPr wrap="square" rtlCol="0">
            <a:spAutoFit/>
          </a:bodyPr>
          <a:lstStyle/>
          <a:p>
            <a:r>
              <a:rPr lang="en-US" sz="2400" dirty="0">
                <a:solidFill>
                  <a:schemeClr val="bg1"/>
                </a:solidFill>
              </a:rPr>
              <a:t>Reinforced, Aluminium shielded, flame retardant and halogen free cables.</a:t>
            </a:r>
          </a:p>
        </p:txBody>
      </p:sp>
    </p:spTree>
    <p:extLst>
      <p:ext uri="{BB962C8B-B14F-4D97-AF65-F5344CB8AC3E}">
        <p14:creationId xmlns:p14="http://schemas.microsoft.com/office/powerpoint/2010/main" val="3851917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9A43E59-5212-4C13-A086-36E57E62E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Fréjus, France - Italy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33</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154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13km</a:t>
            </a:r>
          </a:p>
          <a:p>
            <a:pPr marL="0" lvl="1" algn="ctr">
              <a:spcBef>
                <a:spcPts val="600"/>
              </a:spcBef>
              <a:buClr>
                <a:schemeClr val="tx1">
                  <a:lumMod val="65000"/>
                  <a:lumOff val="35000"/>
                </a:schemeClr>
              </a:buClr>
              <a:buSzPct val="120000"/>
            </a:pPr>
            <a:r>
              <a:rPr lang="en-US" sz="1600" dirty="0">
                <a:solidFill>
                  <a:schemeClr val="bg1"/>
                </a:solidFill>
              </a:rPr>
              <a:t>Sensor Cable Length: 12’800m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335856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A314E6B-E115-4AAB-8EA8-522C74681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Bypass, Neuchâtel, Switzerland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34</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161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7’100m</a:t>
            </a:r>
          </a:p>
          <a:p>
            <a:pPr marL="0" lvl="1" algn="ctr">
              <a:spcBef>
                <a:spcPts val="600"/>
              </a:spcBef>
              <a:buClr>
                <a:schemeClr val="tx1">
                  <a:lumMod val="65000"/>
                  <a:lumOff val="35000"/>
                </a:schemeClr>
              </a:buClr>
              <a:buSzPct val="120000"/>
            </a:pPr>
            <a:r>
              <a:rPr lang="en-US" sz="1600" dirty="0">
                <a:solidFill>
                  <a:schemeClr val="bg1"/>
                </a:solidFill>
              </a:rPr>
              <a:t>Sensor Cable Length: 14’200m</a:t>
            </a:r>
            <a:endParaRPr lang="en-US" sz="2800" b="1" dirty="0"/>
          </a:p>
        </p:txBody>
      </p:sp>
    </p:spTree>
    <p:extLst>
      <p:ext uri="{BB962C8B-B14F-4D97-AF65-F5344CB8AC3E}">
        <p14:creationId xmlns:p14="http://schemas.microsoft.com/office/powerpoint/2010/main" val="2923395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CC43D5D-98B2-4D39-9830-8C8698211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A86, Paris, France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35</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180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300"/>
              </a:spcBef>
              <a:buClr>
                <a:schemeClr val="tx1">
                  <a:lumMod val="65000"/>
                  <a:lumOff val="35000"/>
                </a:schemeClr>
              </a:buClr>
              <a:buSzPct val="120000"/>
            </a:pPr>
            <a:r>
              <a:rPr lang="en-US" sz="2600" b="1" dirty="0">
                <a:solidFill>
                  <a:schemeClr val="bg1"/>
                </a:solidFill>
              </a:rPr>
              <a:t>Double Deck</a:t>
            </a:r>
          </a:p>
          <a:p>
            <a:pPr marL="0" lvl="1" algn="ctr">
              <a:spcBef>
                <a:spcPts val="300"/>
              </a:spcBef>
              <a:buClr>
                <a:schemeClr val="tx1">
                  <a:lumMod val="65000"/>
                  <a:lumOff val="35000"/>
                </a:schemeClr>
              </a:buClr>
              <a:buSzPct val="120000"/>
            </a:pPr>
            <a:r>
              <a:rPr lang="en-US" sz="2600" b="1" dirty="0">
                <a:solidFill>
                  <a:schemeClr val="bg1"/>
                </a:solidFill>
              </a:rPr>
              <a:t>Road Tunnel</a:t>
            </a:r>
          </a:p>
          <a:p>
            <a:pPr marL="0" lvl="1" algn="ctr">
              <a:spcBef>
                <a:spcPts val="300"/>
              </a:spcBef>
              <a:buClr>
                <a:schemeClr val="tx1">
                  <a:lumMod val="65000"/>
                  <a:lumOff val="35000"/>
                </a:schemeClr>
              </a:buClr>
              <a:buSzPct val="120000"/>
            </a:pPr>
            <a:r>
              <a:rPr lang="en-US" sz="2600" b="1" dirty="0">
                <a:solidFill>
                  <a:schemeClr val="bg1"/>
                </a:solidFill>
              </a:rPr>
              <a:t>10km in 2  sections</a:t>
            </a:r>
          </a:p>
          <a:p>
            <a:pPr marL="0" lvl="1" algn="ctr">
              <a:spcBef>
                <a:spcPts val="600"/>
              </a:spcBef>
              <a:buClr>
                <a:schemeClr val="tx1">
                  <a:lumMod val="65000"/>
                  <a:lumOff val="35000"/>
                </a:schemeClr>
              </a:buClr>
              <a:buSzPct val="120000"/>
            </a:pPr>
            <a:r>
              <a:rPr lang="en-US" sz="1600" dirty="0">
                <a:solidFill>
                  <a:schemeClr val="bg1"/>
                </a:solidFill>
              </a:rPr>
              <a:t>Sensor Cable Length: 10’400m</a:t>
            </a:r>
          </a:p>
          <a:p>
            <a:pPr marL="0" lvl="1" algn="ctr">
              <a:spcBef>
                <a:spcPts val="600"/>
              </a:spcBef>
              <a:buClr>
                <a:schemeClr val="tx1">
                  <a:lumMod val="65000"/>
                  <a:lumOff val="35000"/>
                </a:schemeClr>
              </a:buClr>
              <a:buSzPct val="120000"/>
            </a:pPr>
            <a:endParaRPr lang="en-US" sz="2800" b="1" dirty="0">
              <a:solidFill>
                <a:schemeClr val="bg1"/>
              </a:solidFill>
            </a:endParaRPr>
          </a:p>
          <a:p>
            <a:pPr marL="0" lvl="1" algn="ctr">
              <a:spcBef>
                <a:spcPts val="600"/>
              </a:spcBef>
              <a:buClr>
                <a:schemeClr val="tx1">
                  <a:lumMod val="65000"/>
                  <a:lumOff val="35000"/>
                </a:schemeClr>
              </a:buClr>
              <a:buSzPct val="120000"/>
            </a:pPr>
            <a:endParaRPr lang="en-US" sz="2800" b="1" dirty="0">
              <a:solidFill>
                <a:schemeClr val="bg1"/>
              </a:solidFill>
            </a:endParaRP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1146968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AA499D7-A822-4724-BA89-5F5C61EBF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El </a:t>
            </a:r>
            <a:r>
              <a:rPr lang="en-US" dirty="0" err="1"/>
              <a:t>Sinaloense</a:t>
            </a:r>
            <a:r>
              <a:rPr lang="en-US" dirty="0"/>
              <a:t>, Durango, Mexico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36</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149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2’787m</a:t>
            </a:r>
          </a:p>
          <a:p>
            <a:pPr marL="0" lvl="1" algn="ctr">
              <a:spcBef>
                <a:spcPts val="600"/>
              </a:spcBef>
              <a:buClr>
                <a:schemeClr val="tx1">
                  <a:lumMod val="65000"/>
                  <a:lumOff val="35000"/>
                </a:schemeClr>
              </a:buClr>
              <a:buSzPct val="120000"/>
            </a:pPr>
            <a:r>
              <a:rPr lang="en-US" sz="1600" dirty="0">
                <a:solidFill>
                  <a:schemeClr val="bg1"/>
                </a:solidFill>
              </a:rPr>
              <a:t>Sensor Cable Length: 2’794m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4204888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6F9B9F9-5B16-4932-A82F-CE16F9BA7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Senador Nelson Carneiro, Rio de Janeiro, Brazil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37</a:t>
            </a:fld>
            <a:endParaRPr lang="en-US"/>
          </a:p>
        </p:txBody>
      </p:sp>
      <p:sp>
        <p:nvSpPr>
          <p:cNvPr id="13" name="Rectangle 8">
            <a:extLst>
              <a:ext uri="{FF2B5EF4-FFF2-40B4-BE49-F238E27FC236}">
                <a16:creationId xmlns:a16="http://schemas.microsoft.com/office/drawing/2014/main" id="{18B4D397-D0DF-4F13-9ED7-2BF5F8221A1E}"/>
              </a:ext>
            </a:extLst>
          </p:cNvPr>
          <p:cNvSpPr>
            <a:spLocks noChangeArrowheads="1"/>
          </p:cNvSpPr>
          <p:nvPr/>
        </p:nvSpPr>
        <p:spPr bwMode="auto">
          <a:xfrm>
            <a:off x="7953282"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1’800m</a:t>
            </a:r>
          </a:p>
          <a:p>
            <a:pPr marL="0" lvl="1" algn="ctr">
              <a:spcBef>
                <a:spcPts val="600"/>
              </a:spcBef>
              <a:buClr>
                <a:schemeClr val="tx1">
                  <a:lumMod val="65000"/>
                  <a:lumOff val="35000"/>
                </a:schemeClr>
              </a:buClr>
              <a:buSzPct val="120000"/>
            </a:pPr>
            <a:r>
              <a:rPr lang="en-US" sz="1600" dirty="0">
                <a:solidFill>
                  <a:schemeClr val="bg1"/>
                </a:solidFill>
              </a:rPr>
              <a:t>Sensor Cable Length: 3’800m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1315673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E70FD42-1236-4021-9EC8-2FB392408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Södra Länken, Stockholm, Sweden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38</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4’700m</a:t>
            </a:r>
          </a:p>
          <a:p>
            <a:pPr marL="0" lvl="1" algn="ctr">
              <a:spcBef>
                <a:spcPts val="600"/>
              </a:spcBef>
              <a:buClr>
                <a:schemeClr val="tx1">
                  <a:lumMod val="65000"/>
                  <a:lumOff val="35000"/>
                </a:schemeClr>
              </a:buClr>
              <a:buSzPct val="120000"/>
            </a:pPr>
            <a:r>
              <a:rPr lang="en-US" sz="1600" dirty="0">
                <a:solidFill>
                  <a:schemeClr val="bg1"/>
                </a:solidFill>
              </a:rPr>
              <a:t>Sensor Cable Length: 10’400m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2686476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058CADE-E48C-4432-A5FB-B464CE261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Göta, Gothenburg, Sweden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39</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1’600m</a:t>
            </a:r>
          </a:p>
          <a:p>
            <a:pPr marL="0" lvl="1" algn="ctr">
              <a:spcBef>
                <a:spcPts val="600"/>
              </a:spcBef>
              <a:buClr>
                <a:schemeClr val="tx1">
                  <a:lumMod val="65000"/>
                  <a:lumOff val="35000"/>
                </a:schemeClr>
              </a:buClr>
              <a:buSzPct val="120000"/>
            </a:pPr>
            <a:r>
              <a:rPr lang="en-US" sz="1600" dirty="0">
                <a:solidFill>
                  <a:schemeClr val="bg1"/>
                </a:solidFill>
              </a:rPr>
              <a:t>Sensor Cable Length: 3’400m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1243892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F41F2C42-F65F-4832-AA63-207E79763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84" y="630000"/>
            <a:ext cx="11880001" cy="5765014"/>
          </a:xfrm>
          <a:prstGeom prst="rect">
            <a:avLst/>
          </a:prstGeom>
        </p:spPr>
      </p:pic>
      <p:sp>
        <p:nvSpPr>
          <p:cNvPr id="2" name="Titel 1"/>
          <p:cNvSpPr>
            <a:spLocks noGrp="1"/>
          </p:cNvSpPr>
          <p:nvPr>
            <p:ph type="title"/>
          </p:nvPr>
        </p:nvSpPr>
        <p:spPr/>
        <p:txBody>
          <a:bodyPr/>
          <a:lstStyle/>
          <a:p>
            <a:r>
              <a:rPr lang="en-US" dirty="0"/>
              <a:t>PORTFOLIO	System Components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4</a:t>
            </a:fld>
            <a:endParaRPr lang="en-US"/>
          </a:p>
        </p:txBody>
      </p:sp>
      <p:cxnSp>
        <p:nvCxnSpPr>
          <p:cNvPr id="16" name="Gerader Verbinder 15">
            <a:extLst>
              <a:ext uri="{FF2B5EF4-FFF2-40B4-BE49-F238E27FC236}">
                <a16:creationId xmlns:a16="http://schemas.microsoft.com/office/drawing/2014/main" id="{BEFA9375-781F-4926-A4C5-8BDBB49A425B}"/>
              </a:ext>
            </a:extLst>
          </p:cNvPr>
          <p:cNvCxnSpPr>
            <a:cxnSpLocks/>
          </p:cNvCxnSpPr>
          <p:nvPr/>
        </p:nvCxnSpPr>
        <p:spPr>
          <a:xfrm>
            <a:off x="1044990" y="4479902"/>
            <a:ext cx="796967" cy="44075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Bogen 19">
            <a:extLst>
              <a:ext uri="{FF2B5EF4-FFF2-40B4-BE49-F238E27FC236}">
                <a16:creationId xmlns:a16="http://schemas.microsoft.com/office/drawing/2014/main" id="{1ADE3DF9-52E8-4F7E-A4D5-2E72D20772B5}"/>
              </a:ext>
            </a:extLst>
          </p:cNvPr>
          <p:cNvSpPr/>
          <p:nvPr/>
        </p:nvSpPr>
        <p:spPr>
          <a:xfrm>
            <a:off x="1105176" y="4828558"/>
            <a:ext cx="835459" cy="506538"/>
          </a:xfrm>
          <a:prstGeom prst="arc">
            <a:avLst>
              <a:gd name="adj1" fmla="val 19956537"/>
              <a:gd name="adj2" fmla="val 3264774"/>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21" name="Bogen 20">
            <a:extLst>
              <a:ext uri="{FF2B5EF4-FFF2-40B4-BE49-F238E27FC236}">
                <a16:creationId xmlns:a16="http://schemas.microsoft.com/office/drawing/2014/main" id="{8E20BBD0-39BC-4658-9984-5FBB19C1E15A}"/>
              </a:ext>
            </a:extLst>
          </p:cNvPr>
          <p:cNvSpPr/>
          <p:nvPr/>
        </p:nvSpPr>
        <p:spPr>
          <a:xfrm>
            <a:off x="1457117" y="5289050"/>
            <a:ext cx="835459" cy="506538"/>
          </a:xfrm>
          <a:prstGeom prst="arc">
            <a:avLst>
              <a:gd name="adj1" fmla="val 5480870"/>
              <a:gd name="adj2" fmla="val 1387656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23" name="Gerader Verbinder 22">
            <a:extLst>
              <a:ext uri="{FF2B5EF4-FFF2-40B4-BE49-F238E27FC236}">
                <a16:creationId xmlns:a16="http://schemas.microsoft.com/office/drawing/2014/main" id="{91406995-C501-4A02-A8FD-A28DE38D861E}"/>
              </a:ext>
            </a:extLst>
          </p:cNvPr>
          <p:cNvCxnSpPr>
            <a:cxnSpLocks/>
            <a:stCxn id="21" idx="0"/>
            <a:endCxn id="13" idx="2"/>
          </p:cNvCxnSpPr>
          <p:nvPr/>
        </p:nvCxnSpPr>
        <p:spPr>
          <a:xfrm flipV="1">
            <a:off x="1868888" y="5795559"/>
            <a:ext cx="7221068" cy="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Bogen 12">
            <a:extLst>
              <a:ext uri="{FF2B5EF4-FFF2-40B4-BE49-F238E27FC236}">
                <a16:creationId xmlns:a16="http://schemas.microsoft.com/office/drawing/2014/main" id="{468D5E8D-D0D2-43F4-BD45-AB9596761DEA}"/>
              </a:ext>
            </a:extLst>
          </p:cNvPr>
          <p:cNvSpPr/>
          <p:nvPr/>
        </p:nvSpPr>
        <p:spPr>
          <a:xfrm>
            <a:off x="8767373" y="5075562"/>
            <a:ext cx="648000" cy="720000"/>
          </a:xfrm>
          <a:prstGeom prst="arc">
            <a:avLst>
              <a:gd name="adj1" fmla="val 20730913"/>
              <a:gd name="adj2" fmla="val 541353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14" name="Gerader Verbinder 13">
            <a:extLst>
              <a:ext uri="{FF2B5EF4-FFF2-40B4-BE49-F238E27FC236}">
                <a16:creationId xmlns:a16="http://schemas.microsoft.com/office/drawing/2014/main" id="{02F30A4C-8E5B-4BD5-82E6-390E632D9636}"/>
              </a:ext>
            </a:extLst>
          </p:cNvPr>
          <p:cNvCxnSpPr>
            <a:cxnSpLocks/>
            <a:endCxn id="13" idx="0"/>
          </p:cNvCxnSpPr>
          <p:nvPr/>
        </p:nvCxnSpPr>
        <p:spPr>
          <a:xfrm>
            <a:off x="9269940" y="4730873"/>
            <a:ext cx="137016" cy="6231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DE17103-BB99-49C4-BAA1-EF07C996E653}"/>
              </a:ext>
            </a:extLst>
          </p:cNvPr>
          <p:cNvCxnSpPr>
            <a:cxnSpLocks/>
            <a:endCxn id="18" idx="2"/>
          </p:cNvCxnSpPr>
          <p:nvPr/>
        </p:nvCxnSpPr>
        <p:spPr>
          <a:xfrm flipH="1" flipV="1">
            <a:off x="9893186" y="5790084"/>
            <a:ext cx="2130814" cy="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Bogen 17">
            <a:extLst>
              <a:ext uri="{FF2B5EF4-FFF2-40B4-BE49-F238E27FC236}">
                <a16:creationId xmlns:a16="http://schemas.microsoft.com/office/drawing/2014/main" id="{CF2C5248-EC92-4D68-9D76-B9D04B88FF40}"/>
              </a:ext>
            </a:extLst>
          </p:cNvPr>
          <p:cNvSpPr/>
          <p:nvPr/>
        </p:nvSpPr>
        <p:spPr>
          <a:xfrm flipH="1">
            <a:off x="9567769" y="5070087"/>
            <a:ext cx="648000" cy="720000"/>
          </a:xfrm>
          <a:prstGeom prst="arc">
            <a:avLst>
              <a:gd name="adj1" fmla="val 1120913"/>
              <a:gd name="adj2" fmla="val 541353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19" name="Gerader Verbinder 18">
            <a:extLst>
              <a:ext uri="{FF2B5EF4-FFF2-40B4-BE49-F238E27FC236}">
                <a16:creationId xmlns:a16="http://schemas.microsoft.com/office/drawing/2014/main" id="{40847168-DB3B-4F60-8857-63D03DB1A30F}"/>
              </a:ext>
            </a:extLst>
          </p:cNvPr>
          <p:cNvCxnSpPr>
            <a:cxnSpLocks/>
            <a:endCxn id="18" idx="0"/>
          </p:cNvCxnSpPr>
          <p:nvPr/>
        </p:nvCxnSpPr>
        <p:spPr>
          <a:xfrm>
            <a:off x="9341353" y="4730873"/>
            <a:ext cx="240451" cy="80402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A962DADE-FC36-459A-89A1-0A95FFFDC710}"/>
              </a:ext>
            </a:extLst>
          </p:cNvPr>
          <p:cNvCxnSpPr>
            <a:cxnSpLocks/>
            <a:endCxn id="22" idx="2"/>
          </p:cNvCxnSpPr>
          <p:nvPr/>
        </p:nvCxnSpPr>
        <p:spPr>
          <a:xfrm>
            <a:off x="1195922" y="4433559"/>
            <a:ext cx="946966" cy="5046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Bogen 21">
            <a:extLst>
              <a:ext uri="{FF2B5EF4-FFF2-40B4-BE49-F238E27FC236}">
                <a16:creationId xmlns:a16="http://schemas.microsoft.com/office/drawing/2014/main" id="{5095F156-21DF-4035-BBE6-809FF9853DDE}"/>
              </a:ext>
            </a:extLst>
          </p:cNvPr>
          <p:cNvSpPr/>
          <p:nvPr/>
        </p:nvSpPr>
        <p:spPr>
          <a:xfrm>
            <a:off x="2073028" y="4689598"/>
            <a:ext cx="335945" cy="274408"/>
          </a:xfrm>
          <a:prstGeom prst="arc">
            <a:avLst>
              <a:gd name="adj1" fmla="val 18407226"/>
              <a:gd name="adj2" fmla="val 7882788"/>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24" name="Bogen 23">
            <a:extLst>
              <a:ext uri="{FF2B5EF4-FFF2-40B4-BE49-F238E27FC236}">
                <a16:creationId xmlns:a16="http://schemas.microsoft.com/office/drawing/2014/main" id="{A375494A-5A37-4CF2-84A4-3788EEA981C9}"/>
              </a:ext>
            </a:extLst>
          </p:cNvPr>
          <p:cNvSpPr/>
          <p:nvPr/>
        </p:nvSpPr>
        <p:spPr>
          <a:xfrm>
            <a:off x="2267504" y="4530561"/>
            <a:ext cx="335945" cy="200312"/>
          </a:xfrm>
          <a:prstGeom prst="arc">
            <a:avLst>
              <a:gd name="adj1" fmla="val 8468460"/>
              <a:gd name="adj2" fmla="val 16475908"/>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25" name="Gerader Verbinder 24">
            <a:extLst>
              <a:ext uri="{FF2B5EF4-FFF2-40B4-BE49-F238E27FC236}">
                <a16:creationId xmlns:a16="http://schemas.microsoft.com/office/drawing/2014/main" id="{197FE6D9-5553-4E15-B3A1-57C2C3334B2D}"/>
              </a:ext>
            </a:extLst>
          </p:cNvPr>
          <p:cNvCxnSpPr>
            <a:cxnSpLocks/>
          </p:cNvCxnSpPr>
          <p:nvPr/>
        </p:nvCxnSpPr>
        <p:spPr>
          <a:xfrm flipV="1">
            <a:off x="2436089" y="4530557"/>
            <a:ext cx="1150323" cy="11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Bogen 25">
            <a:extLst>
              <a:ext uri="{FF2B5EF4-FFF2-40B4-BE49-F238E27FC236}">
                <a16:creationId xmlns:a16="http://schemas.microsoft.com/office/drawing/2014/main" id="{C2FAEE54-E68F-4D84-9FFB-12C7D8E70868}"/>
              </a:ext>
            </a:extLst>
          </p:cNvPr>
          <p:cNvSpPr/>
          <p:nvPr/>
        </p:nvSpPr>
        <p:spPr>
          <a:xfrm>
            <a:off x="3325310" y="3990561"/>
            <a:ext cx="540000" cy="540000"/>
          </a:xfrm>
          <a:prstGeom prst="arc">
            <a:avLst>
              <a:gd name="adj1" fmla="val 11729"/>
              <a:gd name="adj2" fmla="val 5418645"/>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27" name="Gerader Verbinder 26">
            <a:extLst>
              <a:ext uri="{FF2B5EF4-FFF2-40B4-BE49-F238E27FC236}">
                <a16:creationId xmlns:a16="http://schemas.microsoft.com/office/drawing/2014/main" id="{1B0B2221-E521-4F39-835F-C8A07938B665}"/>
              </a:ext>
            </a:extLst>
          </p:cNvPr>
          <p:cNvCxnSpPr>
            <a:cxnSpLocks/>
            <a:endCxn id="26" idx="0"/>
          </p:cNvCxnSpPr>
          <p:nvPr/>
        </p:nvCxnSpPr>
        <p:spPr>
          <a:xfrm>
            <a:off x="3865308" y="2112290"/>
            <a:ext cx="0" cy="214919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17C96B1C-389A-4207-BD3F-AE0B243BCDC9}"/>
              </a:ext>
            </a:extLst>
          </p:cNvPr>
          <p:cNvCxnSpPr>
            <a:cxnSpLocks/>
            <a:stCxn id="33" idx="1"/>
            <a:endCxn id="31" idx="2"/>
          </p:cNvCxnSpPr>
          <p:nvPr/>
        </p:nvCxnSpPr>
        <p:spPr>
          <a:xfrm flipV="1">
            <a:off x="3254393" y="3637637"/>
            <a:ext cx="177569" cy="218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Bogen 30">
            <a:extLst>
              <a:ext uri="{FF2B5EF4-FFF2-40B4-BE49-F238E27FC236}">
                <a16:creationId xmlns:a16="http://schemas.microsoft.com/office/drawing/2014/main" id="{6BD296FF-27AE-47DB-9FE7-2175609F9E37}"/>
              </a:ext>
            </a:extLst>
          </p:cNvPr>
          <p:cNvSpPr/>
          <p:nvPr/>
        </p:nvSpPr>
        <p:spPr>
          <a:xfrm>
            <a:off x="3163426" y="3097641"/>
            <a:ext cx="540000" cy="540000"/>
          </a:xfrm>
          <a:prstGeom prst="arc">
            <a:avLst>
              <a:gd name="adj1" fmla="val 72363"/>
              <a:gd name="adj2" fmla="val 5418645"/>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32" name="Gerader Verbinder 31">
            <a:extLst>
              <a:ext uri="{FF2B5EF4-FFF2-40B4-BE49-F238E27FC236}">
                <a16:creationId xmlns:a16="http://schemas.microsoft.com/office/drawing/2014/main" id="{FD571870-DB7C-4628-B6D3-B10E51D462E1}"/>
              </a:ext>
            </a:extLst>
          </p:cNvPr>
          <p:cNvCxnSpPr>
            <a:cxnSpLocks/>
          </p:cNvCxnSpPr>
          <p:nvPr/>
        </p:nvCxnSpPr>
        <p:spPr>
          <a:xfrm>
            <a:off x="3702393" y="2112290"/>
            <a:ext cx="1" cy="125535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Geschweifte Klammer rechts 32">
            <a:extLst>
              <a:ext uri="{FF2B5EF4-FFF2-40B4-BE49-F238E27FC236}">
                <a16:creationId xmlns:a16="http://schemas.microsoft.com/office/drawing/2014/main" id="{1FC68C76-29E5-4EAA-A579-6075750A7745}"/>
              </a:ext>
            </a:extLst>
          </p:cNvPr>
          <p:cNvSpPr/>
          <p:nvPr/>
        </p:nvSpPr>
        <p:spPr>
          <a:xfrm>
            <a:off x="2918448" y="3289207"/>
            <a:ext cx="335945" cy="701235"/>
          </a:xfrm>
          <a:prstGeom prst="righ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56" name="Textfeld 55">
            <a:extLst>
              <a:ext uri="{FF2B5EF4-FFF2-40B4-BE49-F238E27FC236}">
                <a16:creationId xmlns:a16="http://schemas.microsoft.com/office/drawing/2014/main" id="{C9766DB6-0262-4FFF-BE6F-EA8511F87DD8}"/>
              </a:ext>
            </a:extLst>
          </p:cNvPr>
          <p:cNvSpPr txBox="1"/>
          <p:nvPr/>
        </p:nvSpPr>
        <p:spPr>
          <a:xfrm>
            <a:off x="2389258" y="3458906"/>
            <a:ext cx="704039" cy="400110"/>
          </a:xfrm>
          <a:prstGeom prst="rect">
            <a:avLst/>
          </a:prstGeom>
          <a:noFill/>
        </p:spPr>
        <p:txBody>
          <a:bodyPr wrap="none" rtlCol="0">
            <a:spAutoFit/>
          </a:bodyPr>
          <a:lstStyle/>
          <a:p>
            <a:pPr algn="ctr"/>
            <a:r>
              <a:rPr lang="en-US" sz="1000" b="1" i="1" dirty="0">
                <a:latin typeface="Arial" panose="020B0604020202020204" pitchFamily="34" charset="0"/>
                <a:cs typeface="Arial" panose="020B0604020202020204" pitchFamily="34" charset="0"/>
              </a:rPr>
              <a:t>4 (+16)</a:t>
            </a:r>
          </a:p>
          <a:p>
            <a:pPr algn="ctr"/>
            <a:r>
              <a:rPr lang="en-US" sz="1000" b="1" i="1" dirty="0">
                <a:latin typeface="Arial" panose="020B0604020202020204" pitchFamily="34" charset="0"/>
                <a:cs typeface="Arial" panose="020B0604020202020204" pitchFamily="34" charset="0"/>
              </a:rPr>
              <a:t>RELAYS</a:t>
            </a:r>
          </a:p>
        </p:txBody>
      </p:sp>
      <p:sp>
        <p:nvSpPr>
          <p:cNvPr id="63" name="Textfeld 62">
            <a:extLst>
              <a:ext uri="{FF2B5EF4-FFF2-40B4-BE49-F238E27FC236}">
                <a16:creationId xmlns:a16="http://schemas.microsoft.com/office/drawing/2014/main" id="{1D280B8B-0524-45D0-8550-E4DB9EE3970E}"/>
              </a:ext>
            </a:extLst>
          </p:cNvPr>
          <p:cNvSpPr txBox="1"/>
          <p:nvPr/>
        </p:nvSpPr>
        <p:spPr>
          <a:xfrm>
            <a:off x="4171304" y="3276229"/>
            <a:ext cx="633508" cy="246221"/>
          </a:xfrm>
          <a:prstGeom prst="rect">
            <a:avLst/>
          </a:prstGeom>
          <a:noFill/>
        </p:spPr>
        <p:txBody>
          <a:bodyPr wrap="square" rtlCol="0">
            <a:spAutoFit/>
          </a:bodyPr>
          <a:lstStyle/>
          <a:p>
            <a:pPr>
              <a:spcAft>
                <a:spcPts val="300"/>
              </a:spcAft>
            </a:pPr>
            <a:r>
              <a:rPr lang="de-CH" sz="1000" b="1" i="1" dirty="0">
                <a:latin typeface="Arial" panose="020B0604020202020204" pitchFamily="34" charset="0"/>
                <a:cs typeface="Arial" panose="020B0604020202020204" pitchFamily="34" charset="0"/>
              </a:rPr>
              <a:t>RS 485</a:t>
            </a:r>
            <a:endParaRPr lang="de-CH" sz="1000" i="1" dirty="0">
              <a:latin typeface="Arial" panose="020B0604020202020204" pitchFamily="34" charset="0"/>
              <a:cs typeface="Arial" panose="020B0604020202020204" pitchFamily="34" charset="0"/>
            </a:endParaRPr>
          </a:p>
        </p:txBody>
      </p:sp>
      <p:sp>
        <p:nvSpPr>
          <p:cNvPr id="64" name="Textfeld 63">
            <a:extLst>
              <a:ext uri="{FF2B5EF4-FFF2-40B4-BE49-F238E27FC236}">
                <a16:creationId xmlns:a16="http://schemas.microsoft.com/office/drawing/2014/main" id="{4C51D646-7697-4587-AB7D-71B160205EF4}"/>
              </a:ext>
            </a:extLst>
          </p:cNvPr>
          <p:cNvSpPr txBox="1"/>
          <p:nvPr/>
        </p:nvSpPr>
        <p:spPr>
          <a:xfrm>
            <a:off x="2027441" y="1801382"/>
            <a:ext cx="601447" cy="230832"/>
          </a:xfrm>
          <a:prstGeom prst="rect">
            <a:avLst/>
          </a:prstGeom>
          <a:noFill/>
        </p:spPr>
        <p:txBody>
          <a:bodyPr wrap="none" rtlCol="0">
            <a:spAutoFit/>
          </a:bodyPr>
          <a:lstStyle/>
          <a:p>
            <a:pPr>
              <a:spcAft>
                <a:spcPts val="300"/>
              </a:spcAft>
            </a:pPr>
            <a:r>
              <a:rPr lang="en-GB" sz="900" b="1" i="1" dirty="0">
                <a:solidFill>
                  <a:schemeClr val="bg1"/>
                </a:solidFill>
                <a:latin typeface="Arial" panose="020B0604020202020204" pitchFamily="34" charset="0"/>
                <a:cs typeface="Arial" panose="020B0604020202020204" pitchFamily="34" charset="0"/>
              </a:rPr>
              <a:t>C</a:t>
            </a:r>
            <a:r>
              <a:rPr lang="de-CH" sz="900" b="1" i="1" dirty="0">
                <a:solidFill>
                  <a:schemeClr val="bg1"/>
                </a:solidFill>
                <a:latin typeface="Arial" panose="020B0604020202020204" pitchFamily="34" charset="0"/>
                <a:cs typeface="Arial" panose="020B0604020202020204" pitchFamily="34" charset="0"/>
              </a:rPr>
              <a:t>BO 15</a:t>
            </a:r>
          </a:p>
        </p:txBody>
      </p:sp>
      <p:sp>
        <p:nvSpPr>
          <p:cNvPr id="65" name="Textfeld 64">
            <a:extLst>
              <a:ext uri="{FF2B5EF4-FFF2-40B4-BE49-F238E27FC236}">
                <a16:creationId xmlns:a16="http://schemas.microsoft.com/office/drawing/2014/main" id="{CED91842-662F-417B-B298-ACD159A46614}"/>
              </a:ext>
            </a:extLst>
          </p:cNvPr>
          <p:cNvSpPr txBox="1"/>
          <p:nvPr/>
        </p:nvSpPr>
        <p:spPr>
          <a:xfrm>
            <a:off x="3291764" y="1203793"/>
            <a:ext cx="652743" cy="230832"/>
          </a:xfrm>
          <a:prstGeom prst="rect">
            <a:avLst/>
          </a:prstGeom>
          <a:noFill/>
        </p:spPr>
        <p:txBody>
          <a:bodyPr wrap="none" rtlCol="0">
            <a:spAutoFit/>
          </a:bodyPr>
          <a:lstStyle/>
          <a:p>
            <a:pPr>
              <a:spcAft>
                <a:spcPts val="300"/>
              </a:spcAft>
            </a:pPr>
            <a:r>
              <a:rPr lang="de-CH" sz="900" b="1" i="1" dirty="0">
                <a:solidFill>
                  <a:schemeClr val="bg1"/>
                </a:solidFill>
                <a:latin typeface="Arial" panose="020B0604020202020204" pitchFamily="34" charset="0"/>
                <a:cs typeface="Arial" panose="020B0604020202020204" pitchFamily="34" charset="0"/>
              </a:rPr>
              <a:t>SCU 835</a:t>
            </a:r>
          </a:p>
        </p:txBody>
      </p:sp>
      <p:sp>
        <p:nvSpPr>
          <p:cNvPr id="66" name="Textfeld 65">
            <a:extLst>
              <a:ext uri="{FF2B5EF4-FFF2-40B4-BE49-F238E27FC236}">
                <a16:creationId xmlns:a16="http://schemas.microsoft.com/office/drawing/2014/main" id="{1CA5F6FF-A713-49B5-90F3-661492B4696B}"/>
              </a:ext>
            </a:extLst>
          </p:cNvPr>
          <p:cNvSpPr txBox="1"/>
          <p:nvPr/>
        </p:nvSpPr>
        <p:spPr>
          <a:xfrm>
            <a:off x="1097766" y="1418396"/>
            <a:ext cx="582211" cy="230832"/>
          </a:xfrm>
          <a:prstGeom prst="rect">
            <a:avLst/>
          </a:prstGeom>
          <a:noFill/>
        </p:spPr>
        <p:txBody>
          <a:bodyPr wrap="none" rtlCol="0">
            <a:spAutoFit/>
          </a:bodyPr>
          <a:lstStyle/>
          <a:p>
            <a:pPr>
              <a:spcAft>
                <a:spcPts val="300"/>
              </a:spcAft>
            </a:pPr>
            <a:r>
              <a:rPr lang="de-CH" sz="900" b="1" i="1" dirty="0">
                <a:solidFill>
                  <a:schemeClr val="bg1"/>
                </a:solidFill>
                <a:latin typeface="Arial" panose="020B0604020202020204" pitchFamily="34" charset="0"/>
                <a:cs typeface="Arial" panose="020B0604020202020204" pitchFamily="34" charset="0"/>
              </a:rPr>
              <a:t>SEC 15</a:t>
            </a:r>
          </a:p>
        </p:txBody>
      </p:sp>
      <p:sp>
        <p:nvSpPr>
          <p:cNvPr id="69" name="Textfeld 68">
            <a:extLst>
              <a:ext uri="{FF2B5EF4-FFF2-40B4-BE49-F238E27FC236}">
                <a16:creationId xmlns:a16="http://schemas.microsoft.com/office/drawing/2014/main" id="{6E08049B-1636-4509-A15D-603E8226FE57}"/>
              </a:ext>
            </a:extLst>
          </p:cNvPr>
          <p:cNvSpPr txBox="1"/>
          <p:nvPr/>
        </p:nvSpPr>
        <p:spPr>
          <a:xfrm>
            <a:off x="4314490" y="1207540"/>
            <a:ext cx="1511952" cy="230832"/>
          </a:xfrm>
          <a:prstGeom prst="rect">
            <a:avLst/>
          </a:prstGeom>
          <a:noFill/>
        </p:spPr>
        <p:txBody>
          <a:bodyPr wrap="none" rtlCol="0">
            <a:spAutoFit/>
          </a:bodyPr>
          <a:lstStyle/>
          <a:p>
            <a:pPr>
              <a:spcAft>
                <a:spcPts val="300"/>
              </a:spcAft>
            </a:pPr>
            <a:r>
              <a:rPr lang="de-CH" sz="900" b="1" i="1" dirty="0">
                <a:solidFill>
                  <a:schemeClr val="bg1"/>
                </a:solidFill>
                <a:latin typeface="Arial" panose="020B0604020202020204" pitchFamily="34" charset="0"/>
                <a:cs typeface="Arial" panose="020B0604020202020204" pitchFamily="34" charset="0"/>
              </a:rPr>
              <a:t>2x350 m, 2x100 Sensors</a:t>
            </a:r>
          </a:p>
        </p:txBody>
      </p:sp>
      <p:sp>
        <p:nvSpPr>
          <p:cNvPr id="70" name="Textfeld 69">
            <a:extLst>
              <a:ext uri="{FF2B5EF4-FFF2-40B4-BE49-F238E27FC236}">
                <a16:creationId xmlns:a16="http://schemas.microsoft.com/office/drawing/2014/main" id="{AB0B63E1-1423-4286-9E9F-5E10CA8366AD}"/>
              </a:ext>
            </a:extLst>
          </p:cNvPr>
          <p:cNvSpPr txBox="1"/>
          <p:nvPr/>
        </p:nvSpPr>
        <p:spPr>
          <a:xfrm>
            <a:off x="195060" y="790169"/>
            <a:ext cx="2079415" cy="400110"/>
          </a:xfrm>
          <a:prstGeom prst="rect">
            <a:avLst/>
          </a:prstGeom>
          <a:noFill/>
        </p:spPr>
        <p:txBody>
          <a:bodyPr wrap="none" rtlCol="0">
            <a:spAutoFit/>
          </a:bodyPr>
          <a:lstStyle/>
          <a:p>
            <a:pPr>
              <a:spcAft>
                <a:spcPts val="300"/>
              </a:spcAft>
            </a:pPr>
            <a:r>
              <a:rPr lang="de-CH" sz="2000" b="1" dirty="0">
                <a:solidFill>
                  <a:schemeClr val="bg1"/>
                </a:solidFill>
                <a:latin typeface="Arial" panose="020B0604020202020204" pitchFamily="34" charset="0"/>
                <a:cs typeface="Arial" panose="020B0604020202020204" pitchFamily="34" charset="0"/>
              </a:rPr>
              <a:t>SEC 15</a:t>
            </a:r>
            <a:r>
              <a:rPr lang="de-CH" sz="2000" dirty="0">
                <a:solidFill>
                  <a:schemeClr val="bg1"/>
                </a:solidFill>
                <a:latin typeface="Arial" panose="020B0604020202020204" pitchFamily="34" charset="0"/>
                <a:cs typeface="Arial" panose="020B0604020202020204" pitchFamily="34" charset="0"/>
              </a:rPr>
              <a:t> (d-LIST)</a:t>
            </a:r>
          </a:p>
        </p:txBody>
      </p:sp>
      <p:sp>
        <p:nvSpPr>
          <p:cNvPr id="71" name="Textfeld 70">
            <a:extLst>
              <a:ext uri="{FF2B5EF4-FFF2-40B4-BE49-F238E27FC236}">
                <a16:creationId xmlns:a16="http://schemas.microsoft.com/office/drawing/2014/main" id="{59839330-57C5-4941-AD55-E72030E3C772}"/>
              </a:ext>
            </a:extLst>
          </p:cNvPr>
          <p:cNvSpPr txBox="1"/>
          <p:nvPr/>
        </p:nvSpPr>
        <p:spPr>
          <a:xfrm>
            <a:off x="6860987" y="790169"/>
            <a:ext cx="1069524" cy="400110"/>
          </a:xfrm>
          <a:prstGeom prst="rect">
            <a:avLst/>
          </a:prstGeom>
          <a:noFill/>
        </p:spPr>
        <p:txBody>
          <a:bodyPr wrap="none" rtlCol="0">
            <a:spAutoFit/>
          </a:bodyPr>
          <a:lstStyle/>
          <a:p>
            <a:pPr>
              <a:spcAft>
                <a:spcPts val="300"/>
              </a:spcAft>
            </a:pPr>
            <a:r>
              <a:rPr lang="de-CH" sz="2000" b="1" dirty="0">
                <a:solidFill>
                  <a:schemeClr val="bg1"/>
                </a:solidFill>
                <a:latin typeface="Arial" panose="020B0604020202020204" pitchFamily="34" charset="0"/>
                <a:cs typeface="Arial" panose="020B0604020202020204" pitchFamily="34" charset="0"/>
              </a:rPr>
              <a:t>SEC 20</a:t>
            </a:r>
            <a:endParaRPr lang="de-CH" sz="2000" dirty="0">
              <a:solidFill>
                <a:schemeClr val="bg1"/>
              </a:solidFill>
              <a:latin typeface="Arial" panose="020B0604020202020204" pitchFamily="34" charset="0"/>
              <a:cs typeface="Arial" panose="020B0604020202020204" pitchFamily="34" charset="0"/>
            </a:endParaRPr>
          </a:p>
        </p:txBody>
      </p:sp>
      <p:sp>
        <p:nvSpPr>
          <p:cNvPr id="72" name="Textfeld 71">
            <a:extLst>
              <a:ext uri="{FF2B5EF4-FFF2-40B4-BE49-F238E27FC236}">
                <a16:creationId xmlns:a16="http://schemas.microsoft.com/office/drawing/2014/main" id="{EB8040DB-EB26-4B1F-8802-28A213AEAE0B}"/>
              </a:ext>
            </a:extLst>
          </p:cNvPr>
          <p:cNvSpPr txBox="1"/>
          <p:nvPr/>
        </p:nvSpPr>
        <p:spPr>
          <a:xfrm>
            <a:off x="3090711" y="5521324"/>
            <a:ext cx="3606118" cy="246221"/>
          </a:xfrm>
          <a:prstGeom prst="rect">
            <a:avLst/>
          </a:prstGeom>
          <a:noFill/>
        </p:spPr>
        <p:txBody>
          <a:bodyPr wrap="square" rtlCol="0">
            <a:spAutoFit/>
          </a:bodyPr>
          <a:lstStyle/>
          <a:p>
            <a:pPr>
              <a:spcAft>
                <a:spcPts val="300"/>
              </a:spcAft>
            </a:pPr>
            <a:r>
              <a:rPr lang="de-CH" sz="1000" b="1" i="1" dirty="0">
                <a:latin typeface="Arial" panose="020B0604020202020204" pitchFamily="34" charset="0"/>
                <a:cs typeface="Arial" panose="020B0604020202020204" pitchFamily="34" charset="0"/>
              </a:rPr>
              <a:t>RS 232</a:t>
            </a:r>
            <a:r>
              <a:rPr lang="de-CH" sz="1000" i="1" dirty="0">
                <a:latin typeface="Arial" panose="020B0604020202020204" pitchFamily="34" charset="0"/>
                <a:cs typeface="Arial" panose="020B0604020202020204" pitchFamily="34" charset="0"/>
              </a:rPr>
              <a:t> (MODBUS RTU)  /  </a:t>
            </a:r>
            <a:r>
              <a:rPr lang="de-CH" sz="1000" b="1" i="1" dirty="0">
                <a:latin typeface="Arial" panose="020B0604020202020204" pitchFamily="34" charset="0"/>
                <a:cs typeface="Arial" panose="020B0604020202020204" pitchFamily="34" charset="0"/>
              </a:rPr>
              <a:t>ETHERNET</a:t>
            </a:r>
            <a:r>
              <a:rPr lang="de-CH" sz="1000" i="1" dirty="0">
                <a:latin typeface="Arial" panose="020B0604020202020204" pitchFamily="34" charset="0"/>
                <a:cs typeface="Arial" panose="020B0604020202020204" pitchFamily="34" charset="0"/>
              </a:rPr>
              <a:t> (Modbus TCP)</a:t>
            </a:r>
          </a:p>
        </p:txBody>
      </p:sp>
      <p:cxnSp>
        <p:nvCxnSpPr>
          <p:cNvPr id="75" name="Gerader Verbinder 74">
            <a:extLst>
              <a:ext uri="{FF2B5EF4-FFF2-40B4-BE49-F238E27FC236}">
                <a16:creationId xmlns:a16="http://schemas.microsoft.com/office/drawing/2014/main" id="{1F6E9661-4FD1-4EB4-97B4-0F44CA3A8321}"/>
              </a:ext>
            </a:extLst>
          </p:cNvPr>
          <p:cNvCxnSpPr>
            <a:cxnSpLocks/>
          </p:cNvCxnSpPr>
          <p:nvPr/>
        </p:nvCxnSpPr>
        <p:spPr>
          <a:xfrm>
            <a:off x="4273166" y="3269102"/>
            <a:ext cx="518770" cy="3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6" name="Bogen 75">
            <a:extLst>
              <a:ext uri="{FF2B5EF4-FFF2-40B4-BE49-F238E27FC236}">
                <a16:creationId xmlns:a16="http://schemas.microsoft.com/office/drawing/2014/main" id="{7C3881E9-0916-46A0-8E16-D267757DC43E}"/>
              </a:ext>
            </a:extLst>
          </p:cNvPr>
          <p:cNvSpPr/>
          <p:nvPr/>
        </p:nvSpPr>
        <p:spPr>
          <a:xfrm>
            <a:off x="4017629" y="2727390"/>
            <a:ext cx="540000" cy="540000"/>
          </a:xfrm>
          <a:prstGeom prst="arc">
            <a:avLst>
              <a:gd name="adj1" fmla="val 5511312"/>
              <a:gd name="adj2" fmla="val 10793451"/>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77" name="Gerader Verbinder 76">
            <a:extLst>
              <a:ext uri="{FF2B5EF4-FFF2-40B4-BE49-F238E27FC236}">
                <a16:creationId xmlns:a16="http://schemas.microsoft.com/office/drawing/2014/main" id="{12712F3E-253E-47B4-917A-CF26839D146B}"/>
              </a:ext>
            </a:extLst>
          </p:cNvPr>
          <p:cNvCxnSpPr>
            <a:cxnSpLocks/>
          </p:cNvCxnSpPr>
          <p:nvPr/>
        </p:nvCxnSpPr>
        <p:spPr>
          <a:xfrm flipH="1">
            <a:off x="4014458" y="2112290"/>
            <a:ext cx="3171" cy="8851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15BB6E90-91E1-44CD-8DC7-96061D880276}"/>
              </a:ext>
            </a:extLst>
          </p:cNvPr>
          <p:cNvCxnSpPr>
            <a:cxnSpLocks/>
            <a:stCxn id="84" idx="0"/>
          </p:cNvCxnSpPr>
          <p:nvPr/>
        </p:nvCxnSpPr>
        <p:spPr>
          <a:xfrm flipV="1">
            <a:off x="5028809" y="2946671"/>
            <a:ext cx="60" cy="5640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Bogen 83">
            <a:extLst>
              <a:ext uri="{FF2B5EF4-FFF2-40B4-BE49-F238E27FC236}">
                <a16:creationId xmlns:a16="http://schemas.microsoft.com/office/drawing/2014/main" id="{43D3B792-CCE3-4B53-BFC5-A13690582627}"/>
              </a:ext>
            </a:extLst>
          </p:cNvPr>
          <p:cNvSpPr/>
          <p:nvPr/>
        </p:nvSpPr>
        <p:spPr>
          <a:xfrm>
            <a:off x="4488869" y="2727390"/>
            <a:ext cx="540000" cy="540000"/>
          </a:xfrm>
          <a:prstGeom prst="arc">
            <a:avLst>
              <a:gd name="adj1" fmla="val 72363"/>
              <a:gd name="adj2" fmla="val 5418645"/>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86" name="Gerader Verbinder 85">
            <a:extLst>
              <a:ext uri="{FF2B5EF4-FFF2-40B4-BE49-F238E27FC236}">
                <a16:creationId xmlns:a16="http://schemas.microsoft.com/office/drawing/2014/main" id="{70518BBE-4301-45EA-9152-B36FC93A2552}"/>
              </a:ext>
            </a:extLst>
          </p:cNvPr>
          <p:cNvCxnSpPr>
            <a:cxnSpLocks/>
          </p:cNvCxnSpPr>
          <p:nvPr/>
        </p:nvCxnSpPr>
        <p:spPr>
          <a:xfrm>
            <a:off x="10073163" y="2216524"/>
            <a:ext cx="0" cy="184235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feld 88">
            <a:extLst>
              <a:ext uri="{FF2B5EF4-FFF2-40B4-BE49-F238E27FC236}">
                <a16:creationId xmlns:a16="http://schemas.microsoft.com/office/drawing/2014/main" id="{72D82C5C-85CC-4E38-A7B2-4AC1D8165DEF}"/>
              </a:ext>
            </a:extLst>
          </p:cNvPr>
          <p:cNvSpPr txBox="1"/>
          <p:nvPr/>
        </p:nvSpPr>
        <p:spPr>
          <a:xfrm>
            <a:off x="10638756" y="1418396"/>
            <a:ext cx="1255472" cy="230832"/>
          </a:xfrm>
          <a:prstGeom prst="rect">
            <a:avLst/>
          </a:prstGeom>
          <a:noFill/>
        </p:spPr>
        <p:txBody>
          <a:bodyPr wrap="none" rtlCol="0">
            <a:spAutoFit/>
          </a:bodyPr>
          <a:lstStyle/>
          <a:p>
            <a:pPr>
              <a:spcAft>
                <a:spcPts val="300"/>
              </a:spcAft>
            </a:pPr>
            <a:r>
              <a:rPr lang="de-CH" sz="900" b="1" i="1" dirty="0">
                <a:solidFill>
                  <a:schemeClr val="bg1"/>
                </a:solidFill>
                <a:latin typeface="Arial" panose="020B0604020202020204" pitchFamily="34" charset="0"/>
                <a:cs typeface="Arial" panose="020B0604020202020204" pitchFamily="34" charset="0"/>
              </a:rPr>
              <a:t>3.2km, 320 Sensors</a:t>
            </a:r>
          </a:p>
        </p:txBody>
      </p:sp>
      <p:sp>
        <p:nvSpPr>
          <p:cNvPr id="90" name="Geschweifte Klammer rechts 89">
            <a:extLst>
              <a:ext uri="{FF2B5EF4-FFF2-40B4-BE49-F238E27FC236}">
                <a16:creationId xmlns:a16="http://schemas.microsoft.com/office/drawing/2014/main" id="{694D22AA-34AF-4DA7-BEBC-0A9CD5A354DA}"/>
              </a:ext>
            </a:extLst>
          </p:cNvPr>
          <p:cNvSpPr/>
          <p:nvPr/>
        </p:nvSpPr>
        <p:spPr>
          <a:xfrm>
            <a:off x="4892770" y="3649275"/>
            <a:ext cx="335945" cy="990000"/>
          </a:xfrm>
          <a:prstGeom prst="righ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91" name="Textfeld 90">
            <a:extLst>
              <a:ext uri="{FF2B5EF4-FFF2-40B4-BE49-F238E27FC236}">
                <a16:creationId xmlns:a16="http://schemas.microsoft.com/office/drawing/2014/main" id="{DA531AFB-1C87-4CC6-A01E-8EB866F3CA2F}"/>
              </a:ext>
            </a:extLst>
          </p:cNvPr>
          <p:cNvSpPr txBox="1"/>
          <p:nvPr/>
        </p:nvSpPr>
        <p:spPr>
          <a:xfrm>
            <a:off x="4313651" y="3946054"/>
            <a:ext cx="704039" cy="400110"/>
          </a:xfrm>
          <a:prstGeom prst="rect">
            <a:avLst/>
          </a:prstGeom>
          <a:noFill/>
        </p:spPr>
        <p:txBody>
          <a:bodyPr wrap="none" rtlCol="0">
            <a:spAutoFit/>
          </a:bodyPr>
          <a:lstStyle/>
          <a:p>
            <a:pPr algn="ctr"/>
            <a:r>
              <a:rPr lang="en-US" sz="1000" b="1" i="1" dirty="0">
                <a:latin typeface="Arial" panose="020B0604020202020204" pitchFamily="34" charset="0"/>
                <a:cs typeface="Arial" panose="020B0604020202020204" pitchFamily="34" charset="0"/>
              </a:rPr>
              <a:t>7 (+256)</a:t>
            </a:r>
          </a:p>
          <a:p>
            <a:pPr algn="ctr"/>
            <a:r>
              <a:rPr lang="en-US" sz="1000" b="1" i="1" dirty="0">
                <a:latin typeface="Arial" panose="020B0604020202020204" pitchFamily="34" charset="0"/>
                <a:cs typeface="Arial" panose="020B0604020202020204" pitchFamily="34" charset="0"/>
              </a:rPr>
              <a:t>RELAYS</a:t>
            </a:r>
          </a:p>
        </p:txBody>
      </p:sp>
      <p:sp>
        <p:nvSpPr>
          <p:cNvPr id="92" name="Bogen 91">
            <a:extLst>
              <a:ext uri="{FF2B5EF4-FFF2-40B4-BE49-F238E27FC236}">
                <a16:creationId xmlns:a16="http://schemas.microsoft.com/office/drawing/2014/main" id="{771C6BB1-AA35-4967-B1B0-EBD9097C491A}"/>
              </a:ext>
            </a:extLst>
          </p:cNvPr>
          <p:cNvSpPr/>
          <p:nvPr/>
        </p:nvSpPr>
        <p:spPr>
          <a:xfrm>
            <a:off x="6211559" y="4615368"/>
            <a:ext cx="335945" cy="201634"/>
          </a:xfrm>
          <a:prstGeom prst="arc">
            <a:avLst>
              <a:gd name="adj1" fmla="val 16086244"/>
              <a:gd name="adj2" fmla="val 1504697"/>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93" name="Gerader Verbinder 92">
            <a:extLst>
              <a:ext uri="{FF2B5EF4-FFF2-40B4-BE49-F238E27FC236}">
                <a16:creationId xmlns:a16="http://schemas.microsoft.com/office/drawing/2014/main" id="{1DB3317D-B091-43D9-AF41-E2BF5F1107BD}"/>
              </a:ext>
            </a:extLst>
          </p:cNvPr>
          <p:cNvCxnSpPr>
            <a:cxnSpLocks/>
            <a:stCxn id="96" idx="2"/>
          </p:cNvCxnSpPr>
          <p:nvPr/>
        </p:nvCxnSpPr>
        <p:spPr>
          <a:xfrm flipV="1">
            <a:off x="6422004" y="4774622"/>
            <a:ext cx="90733" cy="8680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6" name="Bogen 95">
            <a:extLst>
              <a:ext uri="{FF2B5EF4-FFF2-40B4-BE49-F238E27FC236}">
                <a16:creationId xmlns:a16="http://schemas.microsoft.com/office/drawing/2014/main" id="{C4EB98BF-FC51-4786-A9A3-4A3484827758}"/>
              </a:ext>
            </a:extLst>
          </p:cNvPr>
          <p:cNvSpPr/>
          <p:nvPr/>
        </p:nvSpPr>
        <p:spPr>
          <a:xfrm>
            <a:off x="6391418" y="4818831"/>
            <a:ext cx="328786" cy="203296"/>
          </a:xfrm>
          <a:prstGeom prst="arc">
            <a:avLst>
              <a:gd name="adj1" fmla="val 5139696"/>
              <a:gd name="adj2" fmla="val 1222875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98" name="Gerader Verbinder 97">
            <a:extLst>
              <a:ext uri="{FF2B5EF4-FFF2-40B4-BE49-F238E27FC236}">
                <a16:creationId xmlns:a16="http://schemas.microsoft.com/office/drawing/2014/main" id="{CDCBF145-8F52-4FF2-B335-F120699339AA}"/>
              </a:ext>
            </a:extLst>
          </p:cNvPr>
          <p:cNvCxnSpPr>
            <a:cxnSpLocks/>
          </p:cNvCxnSpPr>
          <p:nvPr/>
        </p:nvCxnSpPr>
        <p:spPr>
          <a:xfrm flipV="1">
            <a:off x="6552231" y="5022127"/>
            <a:ext cx="1350992" cy="12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Bogen 98">
            <a:extLst>
              <a:ext uri="{FF2B5EF4-FFF2-40B4-BE49-F238E27FC236}">
                <a16:creationId xmlns:a16="http://schemas.microsoft.com/office/drawing/2014/main" id="{13D2E933-6D3A-4883-AD6D-56049E96DA95}"/>
              </a:ext>
            </a:extLst>
          </p:cNvPr>
          <p:cNvSpPr/>
          <p:nvPr/>
        </p:nvSpPr>
        <p:spPr>
          <a:xfrm>
            <a:off x="7735251" y="4820455"/>
            <a:ext cx="328786" cy="201634"/>
          </a:xfrm>
          <a:prstGeom prst="arc">
            <a:avLst>
              <a:gd name="adj1" fmla="val 21231625"/>
              <a:gd name="adj2" fmla="val 5547075"/>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108" name="Gerader Verbinder 107">
            <a:extLst>
              <a:ext uri="{FF2B5EF4-FFF2-40B4-BE49-F238E27FC236}">
                <a16:creationId xmlns:a16="http://schemas.microsoft.com/office/drawing/2014/main" id="{B78A661E-E74C-46F5-A2C9-B1DE896A1C2C}"/>
              </a:ext>
            </a:extLst>
          </p:cNvPr>
          <p:cNvCxnSpPr>
            <a:cxnSpLocks/>
          </p:cNvCxnSpPr>
          <p:nvPr/>
        </p:nvCxnSpPr>
        <p:spPr>
          <a:xfrm flipV="1">
            <a:off x="8068143" y="4730873"/>
            <a:ext cx="2472" cy="17298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4" name="Textfeld 113">
            <a:extLst>
              <a:ext uri="{FF2B5EF4-FFF2-40B4-BE49-F238E27FC236}">
                <a16:creationId xmlns:a16="http://schemas.microsoft.com/office/drawing/2014/main" id="{900DEE72-6AA3-411E-A9D0-F5E9AE336597}"/>
              </a:ext>
            </a:extLst>
          </p:cNvPr>
          <p:cNvSpPr txBox="1"/>
          <p:nvPr/>
        </p:nvSpPr>
        <p:spPr>
          <a:xfrm>
            <a:off x="8186988" y="1418396"/>
            <a:ext cx="582211" cy="230832"/>
          </a:xfrm>
          <a:prstGeom prst="rect">
            <a:avLst/>
          </a:prstGeom>
          <a:noFill/>
        </p:spPr>
        <p:txBody>
          <a:bodyPr wrap="none" rtlCol="0">
            <a:spAutoFit/>
          </a:bodyPr>
          <a:lstStyle/>
          <a:p>
            <a:pPr>
              <a:spcAft>
                <a:spcPts val="300"/>
              </a:spcAft>
            </a:pPr>
            <a:r>
              <a:rPr lang="de-CH" sz="900" b="1" i="1" dirty="0">
                <a:solidFill>
                  <a:schemeClr val="bg1"/>
                </a:solidFill>
                <a:latin typeface="Arial" panose="020B0604020202020204" pitchFamily="34" charset="0"/>
                <a:cs typeface="Arial" panose="020B0604020202020204" pitchFamily="34" charset="0"/>
              </a:rPr>
              <a:t>SEC 20</a:t>
            </a:r>
          </a:p>
        </p:txBody>
      </p:sp>
      <p:sp>
        <p:nvSpPr>
          <p:cNvPr id="115" name="Textfeld 114">
            <a:extLst>
              <a:ext uri="{FF2B5EF4-FFF2-40B4-BE49-F238E27FC236}">
                <a16:creationId xmlns:a16="http://schemas.microsoft.com/office/drawing/2014/main" id="{ACF6DE1B-CF1D-4FF5-8715-635ADB80EC59}"/>
              </a:ext>
            </a:extLst>
          </p:cNvPr>
          <p:cNvSpPr txBox="1"/>
          <p:nvPr/>
        </p:nvSpPr>
        <p:spPr>
          <a:xfrm>
            <a:off x="9536027" y="1190279"/>
            <a:ext cx="601447" cy="230832"/>
          </a:xfrm>
          <a:prstGeom prst="rect">
            <a:avLst/>
          </a:prstGeom>
          <a:noFill/>
        </p:spPr>
        <p:txBody>
          <a:bodyPr wrap="none" rtlCol="0">
            <a:spAutoFit/>
          </a:bodyPr>
          <a:lstStyle/>
          <a:p>
            <a:pPr>
              <a:spcAft>
                <a:spcPts val="300"/>
              </a:spcAft>
            </a:pPr>
            <a:r>
              <a:rPr lang="de-CH" sz="900" b="1" i="1" dirty="0">
                <a:solidFill>
                  <a:schemeClr val="bg1"/>
                </a:solidFill>
                <a:latin typeface="Arial" panose="020B0604020202020204" pitchFamily="34" charset="0"/>
                <a:cs typeface="Arial" panose="020B0604020202020204" pitchFamily="34" charset="0"/>
              </a:rPr>
              <a:t>CBO 20</a:t>
            </a:r>
          </a:p>
        </p:txBody>
      </p:sp>
      <p:sp>
        <p:nvSpPr>
          <p:cNvPr id="116" name="Textfeld 115">
            <a:extLst>
              <a:ext uri="{FF2B5EF4-FFF2-40B4-BE49-F238E27FC236}">
                <a16:creationId xmlns:a16="http://schemas.microsoft.com/office/drawing/2014/main" id="{2980E146-51FC-4472-9F2B-FE02737E536E}"/>
              </a:ext>
            </a:extLst>
          </p:cNvPr>
          <p:cNvSpPr txBox="1"/>
          <p:nvPr/>
        </p:nvSpPr>
        <p:spPr>
          <a:xfrm>
            <a:off x="4145656" y="2928745"/>
            <a:ext cx="684803" cy="369332"/>
          </a:xfrm>
          <a:prstGeom prst="rect">
            <a:avLst/>
          </a:prstGeom>
          <a:noFill/>
        </p:spPr>
        <p:txBody>
          <a:bodyPr wrap="none" rtlCol="0">
            <a:spAutoFit/>
          </a:bodyPr>
          <a:lstStyle/>
          <a:p>
            <a:pPr algn="ctr"/>
            <a:r>
              <a:rPr lang="de-CH" sz="900" b="1" i="1" dirty="0">
                <a:latin typeface="Arial" panose="020B0604020202020204" pitchFamily="34" charset="0"/>
                <a:cs typeface="Arial" panose="020B0604020202020204" pitchFamily="34" charset="0"/>
              </a:rPr>
              <a:t>1200m</a:t>
            </a:r>
          </a:p>
          <a:p>
            <a:pPr algn="ctr"/>
            <a:r>
              <a:rPr lang="de-CH" sz="900" b="1" i="1" dirty="0">
                <a:latin typeface="Arial" panose="020B0604020202020204" pitchFamily="34" charset="0"/>
                <a:cs typeface="Arial" panose="020B0604020202020204" pitchFamily="34" charset="0"/>
              </a:rPr>
              <a:t>247 </a:t>
            </a:r>
            <a:r>
              <a:rPr lang="de-CH" sz="900" b="1" i="1" dirty="0" err="1">
                <a:latin typeface="Arial" panose="020B0604020202020204" pitchFamily="34" charset="0"/>
                <a:cs typeface="Arial" panose="020B0604020202020204" pitchFamily="34" charset="0"/>
              </a:rPr>
              <a:t>units</a:t>
            </a:r>
            <a:endParaRPr lang="de-CH" sz="900" b="1" i="1" dirty="0">
              <a:latin typeface="Arial" panose="020B0604020202020204" pitchFamily="34" charset="0"/>
              <a:cs typeface="Arial" panose="020B0604020202020204" pitchFamily="34" charset="0"/>
            </a:endParaRPr>
          </a:p>
        </p:txBody>
      </p:sp>
      <p:sp>
        <p:nvSpPr>
          <p:cNvPr id="58" name="Rectangle 8">
            <a:extLst>
              <a:ext uri="{FF2B5EF4-FFF2-40B4-BE49-F238E27FC236}">
                <a16:creationId xmlns:a16="http://schemas.microsoft.com/office/drawing/2014/main" id="{EFC37E20-96D1-4AA3-96B0-2A45C31AD666}"/>
              </a:ext>
            </a:extLst>
          </p:cNvPr>
          <p:cNvSpPr>
            <a:spLocks noChangeArrowheads="1"/>
          </p:cNvSpPr>
          <p:nvPr/>
        </p:nvSpPr>
        <p:spPr bwMode="auto">
          <a:xfrm>
            <a:off x="7192841" y="3776635"/>
            <a:ext cx="1724478" cy="28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1400" b="1" dirty="0">
                <a:solidFill>
                  <a:schemeClr val="bg1">
                    <a:lumMod val="50000"/>
                  </a:schemeClr>
                </a:solidFill>
                <a:latin typeface="Arial" panose="020B0604020202020204" pitchFamily="34" charset="0"/>
                <a:cs typeface="Arial" panose="020B0604020202020204" pitchFamily="34" charset="0"/>
              </a:rPr>
              <a:t>LIST</a:t>
            </a:r>
            <a:r>
              <a:rPr lang="en-US" sz="1400" b="1" baseline="24000" dirty="0">
                <a:solidFill>
                  <a:schemeClr val="bg1">
                    <a:lumMod val="50000"/>
                  </a:schemeClr>
                </a:solidFill>
                <a:latin typeface="Arial" panose="020B0604020202020204" pitchFamily="34" charset="0"/>
                <a:cs typeface="Arial" panose="020B0604020202020204" pitchFamily="34" charset="0"/>
              </a:rPr>
              <a:t>CONTROLLER</a:t>
            </a:r>
          </a:p>
          <a:p>
            <a:pPr marL="0" lvl="1">
              <a:spcBef>
                <a:spcPts val="600"/>
              </a:spcBef>
              <a:buClr>
                <a:schemeClr val="tx1">
                  <a:lumMod val="65000"/>
                  <a:lumOff val="35000"/>
                </a:schemeClr>
              </a:buClr>
              <a:buSzPct val="120000"/>
            </a:pPr>
            <a:endParaRPr lang="en-US" sz="1400" b="1" dirty="0">
              <a:solidFill>
                <a:schemeClr val="bg1">
                  <a:lumMod val="50000"/>
                </a:schemeClr>
              </a:solidFill>
              <a:latin typeface="Arial" panose="020B0604020202020204" pitchFamily="34" charset="0"/>
              <a:cs typeface="Arial" panose="020B0604020202020204" pitchFamily="34" charset="0"/>
            </a:endParaRPr>
          </a:p>
          <a:p>
            <a:pPr marL="0" lvl="1">
              <a:spcBef>
                <a:spcPts val="600"/>
              </a:spcBef>
              <a:buClr>
                <a:schemeClr val="tx1">
                  <a:lumMod val="65000"/>
                  <a:lumOff val="35000"/>
                </a:schemeClr>
              </a:buClr>
              <a:buSzPct val="120000"/>
            </a:pPr>
            <a:endParaRPr lang="en-US" sz="1400" b="1" dirty="0">
              <a:solidFill>
                <a:schemeClr val="bg1">
                  <a:lumMod val="50000"/>
                </a:schemeClr>
              </a:solidFill>
              <a:latin typeface="Arial" panose="020B0604020202020204" pitchFamily="34" charset="0"/>
              <a:cs typeface="Arial" panose="020B0604020202020204" pitchFamily="34" charset="0"/>
            </a:endParaRPr>
          </a:p>
        </p:txBody>
      </p:sp>
      <p:sp>
        <p:nvSpPr>
          <p:cNvPr id="67" name="Textfeld 66">
            <a:extLst>
              <a:ext uri="{FF2B5EF4-FFF2-40B4-BE49-F238E27FC236}">
                <a16:creationId xmlns:a16="http://schemas.microsoft.com/office/drawing/2014/main" id="{F7BB48B6-313A-449A-AD97-3AE7582B54CC}"/>
              </a:ext>
            </a:extLst>
          </p:cNvPr>
          <p:cNvSpPr txBox="1"/>
          <p:nvPr/>
        </p:nvSpPr>
        <p:spPr>
          <a:xfrm>
            <a:off x="2542796" y="4548688"/>
            <a:ext cx="1900784" cy="438582"/>
          </a:xfrm>
          <a:prstGeom prst="rect">
            <a:avLst/>
          </a:prstGeom>
          <a:noFill/>
        </p:spPr>
        <p:txBody>
          <a:bodyPr wrap="square" rtlCol="0">
            <a:spAutoFit/>
          </a:bodyPr>
          <a:lstStyle/>
          <a:p>
            <a:pPr>
              <a:spcAft>
                <a:spcPts val="300"/>
              </a:spcAft>
            </a:pPr>
            <a:r>
              <a:rPr lang="de-CH" sz="1000" b="1" i="1" dirty="0">
                <a:latin typeface="Arial" panose="020B0604020202020204" pitchFamily="34" charset="0"/>
                <a:cs typeface="Arial" panose="020B0604020202020204" pitchFamily="34" charset="0"/>
              </a:rPr>
              <a:t>RS 485</a:t>
            </a:r>
            <a:r>
              <a:rPr lang="de-CH" sz="1000" i="1" dirty="0">
                <a:latin typeface="Arial" panose="020B0604020202020204" pitchFamily="34" charset="0"/>
                <a:cs typeface="Arial" panose="020B0604020202020204" pitchFamily="34" charset="0"/>
              </a:rPr>
              <a:t> (MODBUS RTU)</a:t>
            </a:r>
          </a:p>
          <a:p>
            <a:pPr>
              <a:spcAft>
                <a:spcPts val="300"/>
              </a:spcAft>
            </a:pPr>
            <a:r>
              <a:rPr lang="de-CH" sz="1000" b="1" i="1" dirty="0">
                <a:latin typeface="Arial" panose="020B0604020202020204" pitchFamily="34" charset="0"/>
                <a:cs typeface="Arial" panose="020B0604020202020204" pitchFamily="34" charset="0"/>
              </a:rPr>
              <a:t>ETHERNET</a:t>
            </a:r>
            <a:r>
              <a:rPr lang="de-CH" sz="1000" i="1" dirty="0">
                <a:latin typeface="Arial" panose="020B0604020202020204" pitchFamily="34" charset="0"/>
                <a:cs typeface="Arial" panose="020B0604020202020204" pitchFamily="34" charset="0"/>
              </a:rPr>
              <a:t> (MODBUS TCP)</a:t>
            </a:r>
          </a:p>
        </p:txBody>
      </p:sp>
      <p:sp>
        <p:nvSpPr>
          <p:cNvPr id="73" name="Textfeld 72">
            <a:extLst>
              <a:ext uri="{FF2B5EF4-FFF2-40B4-BE49-F238E27FC236}">
                <a16:creationId xmlns:a16="http://schemas.microsoft.com/office/drawing/2014/main" id="{C88A0FB3-964E-451F-BE56-C805A0ED0E60}"/>
              </a:ext>
            </a:extLst>
          </p:cNvPr>
          <p:cNvSpPr txBox="1"/>
          <p:nvPr/>
        </p:nvSpPr>
        <p:spPr>
          <a:xfrm>
            <a:off x="320835" y="2416728"/>
            <a:ext cx="2054315" cy="438582"/>
          </a:xfrm>
          <a:prstGeom prst="rect">
            <a:avLst/>
          </a:prstGeom>
          <a:noFill/>
        </p:spPr>
        <p:txBody>
          <a:bodyPr wrap="square" rtlCol="0">
            <a:spAutoFit/>
          </a:bodyPr>
          <a:lstStyle/>
          <a:p>
            <a:pPr algn="ctr">
              <a:spcAft>
                <a:spcPts val="300"/>
              </a:spcAft>
            </a:pPr>
            <a:r>
              <a:rPr lang="en-US" sz="1000" b="1" i="1" dirty="0">
                <a:solidFill>
                  <a:schemeClr val="bg1"/>
                </a:solidFill>
                <a:latin typeface="Arial" panose="020B0604020202020204" pitchFamily="34" charset="0"/>
                <a:cs typeface="Arial" panose="020B0604020202020204" pitchFamily="34" charset="0"/>
              </a:rPr>
              <a:t>SCADA System</a:t>
            </a:r>
          </a:p>
          <a:p>
            <a:pPr algn="ctr">
              <a:spcAft>
                <a:spcPts val="300"/>
              </a:spcAft>
            </a:pPr>
            <a:r>
              <a:rPr lang="en-US" sz="1000" b="1" i="1" dirty="0">
                <a:solidFill>
                  <a:schemeClr val="bg1"/>
                </a:solidFill>
                <a:latin typeface="Arial" panose="020B0604020202020204" pitchFamily="34" charset="0"/>
                <a:cs typeface="Arial" panose="020B0604020202020204" pitchFamily="34" charset="0"/>
              </a:rPr>
              <a:t>Building Management System</a:t>
            </a:r>
            <a:endParaRPr lang="en-US" sz="1000" i="1" dirty="0">
              <a:solidFill>
                <a:schemeClr val="bg1"/>
              </a:solidFill>
              <a:latin typeface="Arial" panose="020B0604020202020204" pitchFamily="34" charset="0"/>
              <a:cs typeface="Arial" panose="020B0604020202020204" pitchFamily="34" charset="0"/>
            </a:endParaRPr>
          </a:p>
        </p:txBody>
      </p:sp>
      <p:sp>
        <p:nvSpPr>
          <p:cNvPr id="3" name="Textfeld 2"/>
          <p:cNvSpPr txBox="1"/>
          <p:nvPr/>
        </p:nvSpPr>
        <p:spPr>
          <a:xfrm>
            <a:off x="2714511" y="98916"/>
            <a:ext cx="1836346" cy="369332"/>
          </a:xfrm>
          <a:prstGeom prst="rect">
            <a:avLst/>
          </a:prstGeom>
          <a:noFill/>
        </p:spPr>
        <p:txBody>
          <a:bodyPr wrap="square" rtlCol="0">
            <a:spAutoFit/>
          </a:bodyPr>
          <a:lstStyle/>
          <a:p>
            <a:r>
              <a:rPr lang="de-CH" dirty="0">
                <a:solidFill>
                  <a:srgbClr val="FF0000"/>
                </a:solidFill>
              </a:rPr>
              <a:t>UPDATE</a:t>
            </a:r>
          </a:p>
        </p:txBody>
      </p:sp>
      <p:sp>
        <p:nvSpPr>
          <p:cNvPr id="83" name="Textfeld 63">
            <a:extLst>
              <a:ext uri="{FF2B5EF4-FFF2-40B4-BE49-F238E27FC236}">
                <a16:creationId xmlns:a16="http://schemas.microsoft.com/office/drawing/2014/main" id="{6288AF84-2B65-4D9D-B059-33E3078411AF}"/>
              </a:ext>
            </a:extLst>
          </p:cNvPr>
          <p:cNvSpPr txBox="1"/>
          <p:nvPr/>
        </p:nvSpPr>
        <p:spPr>
          <a:xfrm>
            <a:off x="4620427" y="1825493"/>
            <a:ext cx="601447" cy="230832"/>
          </a:xfrm>
          <a:prstGeom prst="rect">
            <a:avLst/>
          </a:prstGeom>
          <a:noFill/>
        </p:spPr>
        <p:txBody>
          <a:bodyPr wrap="none" rtlCol="0">
            <a:spAutoFit/>
          </a:bodyPr>
          <a:lstStyle/>
          <a:p>
            <a:pPr>
              <a:spcAft>
                <a:spcPts val="300"/>
              </a:spcAft>
            </a:pPr>
            <a:r>
              <a:rPr lang="en-GB" sz="900" b="1" i="1" dirty="0">
                <a:solidFill>
                  <a:schemeClr val="bg1"/>
                </a:solidFill>
                <a:latin typeface="Arial" panose="020B0604020202020204" pitchFamily="34" charset="0"/>
                <a:cs typeface="Arial" panose="020B0604020202020204" pitchFamily="34" charset="0"/>
              </a:rPr>
              <a:t>C</a:t>
            </a:r>
            <a:r>
              <a:rPr lang="de-CH" sz="900" b="1" i="1" dirty="0">
                <a:solidFill>
                  <a:schemeClr val="bg1"/>
                </a:solidFill>
                <a:latin typeface="Arial" panose="020B0604020202020204" pitchFamily="34" charset="0"/>
                <a:cs typeface="Arial" panose="020B0604020202020204" pitchFamily="34" charset="0"/>
              </a:rPr>
              <a:t>BO 15</a:t>
            </a:r>
          </a:p>
        </p:txBody>
      </p:sp>
      <p:sp>
        <p:nvSpPr>
          <p:cNvPr id="85" name="Textfeld 63">
            <a:extLst>
              <a:ext uri="{FF2B5EF4-FFF2-40B4-BE49-F238E27FC236}">
                <a16:creationId xmlns:a16="http://schemas.microsoft.com/office/drawing/2014/main" id="{2958D3CA-D54F-4A84-A902-917724B09AA2}"/>
              </a:ext>
            </a:extLst>
          </p:cNvPr>
          <p:cNvSpPr txBox="1"/>
          <p:nvPr/>
        </p:nvSpPr>
        <p:spPr>
          <a:xfrm>
            <a:off x="2458671" y="2101108"/>
            <a:ext cx="511679" cy="230832"/>
          </a:xfrm>
          <a:prstGeom prst="rect">
            <a:avLst/>
          </a:prstGeom>
          <a:noFill/>
        </p:spPr>
        <p:txBody>
          <a:bodyPr wrap="none" rtlCol="0">
            <a:spAutoFit/>
          </a:bodyPr>
          <a:lstStyle/>
          <a:p>
            <a:pPr>
              <a:spcAft>
                <a:spcPts val="300"/>
              </a:spcAft>
            </a:pPr>
            <a:r>
              <a:rPr lang="en-GB" sz="900" b="1" i="1" dirty="0">
                <a:solidFill>
                  <a:schemeClr val="bg1"/>
                </a:solidFill>
                <a:latin typeface="Arial" panose="020B0604020202020204" pitchFamily="34" charset="0"/>
                <a:cs typeface="Arial" panose="020B0604020202020204" pitchFamily="34" charset="0"/>
              </a:rPr>
              <a:t>C</a:t>
            </a:r>
            <a:r>
              <a:rPr lang="de-CH" sz="900" b="1" i="1" dirty="0">
                <a:solidFill>
                  <a:schemeClr val="bg1"/>
                </a:solidFill>
                <a:latin typeface="Arial" panose="020B0604020202020204" pitchFamily="34" charset="0"/>
                <a:cs typeface="Arial" panose="020B0604020202020204" pitchFamily="34" charset="0"/>
              </a:rPr>
              <a:t>C 15</a:t>
            </a:r>
          </a:p>
        </p:txBody>
      </p:sp>
      <p:cxnSp>
        <p:nvCxnSpPr>
          <p:cNvPr id="87" name="Gerader Verbinder 12">
            <a:extLst>
              <a:ext uri="{FF2B5EF4-FFF2-40B4-BE49-F238E27FC236}">
                <a16:creationId xmlns:a16="http://schemas.microsoft.com/office/drawing/2014/main" id="{B2D0D22E-910F-45B3-BE38-741B763E6179}"/>
              </a:ext>
            </a:extLst>
          </p:cNvPr>
          <p:cNvCxnSpPr>
            <a:cxnSpLocks/>
            <a:stCxn id="85" idx="0"/>
          </p:cNvCxnSpPr>
          <p:nvPr/>
        </p:nvCxnSpPr>
        <p:spPr>
          <a:xfrm flipV="1">
            <a:off x="2714511" y="1773782"/>
            <a:ext cx="136371" cy="327326"/>
          </a:xfrm>
          <a:prstGeom prst="line">
            <a:avLst/>
          </a:prstGeom>
          <a:ln w="1905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427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53A38B6-720F-4BFA-84E3-C6D4FDED2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Port tunnel, Dublin, Ireland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40</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4’500m</a:t>
            </a:r>
          </a:p>
          <a:p>
            <a:pPr marL="0" lvl="1" algn="ctr">
              <a:spcBef>
                <a:spcPts val="600"/>
              </a:spcBef>
              <a:buClr>
                <a:schemeClr val="tx1">
                  <a:lumMod val="65000"/>
                  <a:lumOff val="35000"/>
                </a:schemeClr>
              </a:buClr>
              <a:buSzPct val="120000"/>
            </a:pPr>
            <a:r>
              <a:rPr lang="en-US" sz="1600" dirty="0">
                <a:solidFill>
                  <a:schemeClr val="bg1"/>
                </a:solidFill>
              </a:rPr>
              <a:t>Sensor Cable Length: 8’900m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1592459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169F784-3DB0-42C9-A4C5-A4E5B2B4E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M30 Airport, Madrid, Spain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41</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8216422"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1’306m</a:t>
            </a:r>
          </a:p>
          <a:p>
            <a:pPr marL="0" lvl="1" algn="ctr">
              <a:spcBef>
                <a:spcPts val="600"/>
              </a:spcBef>
              <a:buClr>
                <a:schemeClr val="tx1">
                  <a:lumMod val="65000"/>
                  <a:lumOff val="35000"/>
                </a:schemeClr>
              </a:buClr>
              <a:buSzPct val="120000"/>
            </a:pPr>
            <a:r>
              <a:rPr lang="en-US" sz="1600" dirty="0">
                <a:solidFill>
                  <a:schemeClr val="bg1"/>
                </a:solidFill>
              </a:rPr>
              <a:t>Sensor Cable Length: 2’600m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cxnSp>
        <p:nvCxnSpPr>
          <p:cNvPr id="21" name="Verbinder: gekrümmt 20">
            <a:extLst>
              <a:ext uri="{FF2B5EF4-FFF2-40B4-BE49-F238E27FC236}">
                <a16:creationId xmlns:a16="http://schemas.microsoft.com/office/drawing/2014/main" id="{56E0F272-6CAD-426A-BAB3-08EABB273DCC}"/>
              </a:ext>
            </a:extLst>
          </p:cNvPr>
          <p:cNvCxnSpPr/>
          <p:nvPr/>
        </p:nvCxnSpPr>
        <p:spPr>
          <a:xfrm rot="10800000">
            <a:off x="5012754" y="1335419"/>
            <a:ext cx="3203668" cy="730204"/>
          </a:xfrm>
          <a:prstGeom prst="curvedConnector3">
            <a:avLst/>
          </a:prstGeom>
          <a:ln w="15875">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948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3FD7CC0-8AED-4DBB-821A-C3ECDE5E7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Al-Azhar, Cairo, Egypt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42</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2’700m</a:t>
            </a:r>
          </a:p>
          <a:p>
            <a:pPr marL="0" lvl="1" algn="ctr">
              <a:spcBef>
                <a:spcPts val="600"/>
              </a:spcBef>
              <a:buClr>
                <a:schemeClr val="tx1">
                  <a:lumMod val="65000"/>
                  <a:lumOff val="35000"/>
                </a:schemeClr>
              </a:buClr>
              <a:buSzPct val="120000"/>
            </a:pPr>
            <a:r>
              <a:rPr lang="en-US" sz="1600" dirty="0">
                <a:solidFill>
                  <a:schemeClr val="bg1"/>
                </a:solidFill>
              </a:rPr>
              <a:t>Sensor Cable Length: 2’330m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3322442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6B8C348-6E44-4DCB-978F-9C6085FF5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Elbtunnel, Hamburg, Germany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43</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12’400m</a:t>
            </a:r>
          </a:p>
          <a:p>
            <a:pPr marL="0" lvl="1" algn="ctr">
              <a:spcBef>
                <a:spcPts val="600"/>
              </a:spcBef>
              <a:buClr>
                <a:schemeClr val="tx1">
                  <a:lumMod val="65000"/>
                  <a:lumOff val="35000"/>
                </a:schemeClr>
              </a:buClr>
              <a:buSzPct val="120000"/>
            </a:pPr>
            <a:r>
              <a:rPr lang="en-US" sz="1600" dirty="0">
                <a:solidFill>
                  <a:schemeClr val="bg1"/>
                </a:solidFill>
              </a:rPr>
              <a:t>Sensor Cable Length: 11’600m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3143375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449EACB-0D9E-4B8C-912A-A32C918ED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Engelberg, Stuttgart, Germany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44</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2’530m</a:t>
            </a:r>
          </a:p>
          <a:p>
            <a:pPr marL="0" lvl="1" algn="ctr">
              <a:spcBef>
                <a:spcPts val="600"/>
              </a:spcBef>
              <a:buClr>
                <a:schemeClr val="tx1">
                  <a:lumMod val="65000"/>
                  <a:lumOff val="35000"/>
                </a:schemeClr>
              </a:buClr>
              <a:buSzPct val="120000"/>
            </a:pPr>
            <a:r>
              <a:rPr lang="en-US" sz="1600" dirty="0">
                <a:solidFill>
                  <a:schemeClr val="bg1"/>
                </a:solidFill>
              </a:rPr>
              <a:t>Sensor Cable Length: 5’000m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564241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BBC3358-E09C-4907-8F5C-BB77C3E97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a:t>
            </a:r>
            <a:r>
              <a:rPr lang="en-US" dirty="0" err="1"/>
              <a:t>Coschützer</a:t>
            </a:r>
            <a:r>
              <a:rPr lang="en-US" dirty="0"/>
              <a:t>, Dresden, Germany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45</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8190108"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2’332m</a:t>
            </a:r>
          </a:p>
          <a:p>
            <a:pPr marL="0" lvl="1" algn="ctr">
              <a:spcBef>
                <a:spcPts val="600"/>
              </a:spcBef>
              <a:buClr>
                <a:schemeClr val="tx1">
                  <a:lumMod val="65000"/>
                  <a:lumOff val="35000"/>
                </a:schemeClr>
              </a:buClr>
              <a:buSzPct val="120000"/>
            </a:pPr>
            <a:r>
              <a:rPr lang="en-US" sz="1600" dirty="0">
                <a:solidFill>
                  <a:schemeClr val="bg1"/>
                </a:solidFill>
              </a:rPr>
              <a:t>Sensor Cable Length: 4’600m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652072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556F7B1-E09E-4041-8B05-ED985865E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Königshainer Berge, Görlitz, Germany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46</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3’281m</a:t>
            </a:r>
          </a:p>
          <a:p>
            <a:pPr marL="0" lvl="1" algn="ctr">
              <a:spcBef>
                <a:spcPts val="600"/>
              </a:spcBef>
              <a:buClr>
                <a:schemeClr val="tx1">
                  <a:lumMod val="65000"/>
                  <a:lumOff val="35000"/>
                </a:schemeClr>
              </a:buClr>
              <a:buSzPct val="120000"/>
            </a:pPr>
            <a:r>
              <a:rPr lang="en-US" sz="1600" dirty="0">
                <a:solidFill>
                  <a:schemeClr val="bg1"/>
                </a:solidFill>
              </a:rPr>
              <a:t>Sensor Cable Length: 6’562m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1746441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631F2AD-65D6-4F0D-8C6F-B400393EC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Berg Bock, Suhl, Germany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47</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2’738m</a:t>
            </a:r>
          </a:p>
          <a:p>
            <a:pPr marL="0" lvl="1" algn="ctr">
              <a:spcBef>
                <a:spcPts val="600"/>
              </a:spcBef>
              <a:buClr>
                <a:schemeClr val="tx1">
                  <a:lumMod val="65000"/>
                  <a:lumOff val="35000"/>
                </a:schemeClr>
              </a:buClr>
              <a:buSzPct val="120000"/>
            </a:pPr>
            <a:r>
              <a:rPr lang="en-US" sz="1600" dirty="0">
                <a:solidFill>
                  <a:schemeClr val="bg1"/>
                </a:solidFill>
              </a:rPr>
              <a:t>Sensor Cable Length: 5’500m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2176749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6C32181-B39D-4C3E-A38F-CE9257A3B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Josef Deimer, Landshut, Germany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48</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1’470m</a:t>
            </a:r>
          </a:p>
          <a:p>
            <a:pPr marL="0" lvl="1" algn="ctr">
              <a:spcBef>
                <a:spcPts val="600"/>
              </a:spcBef>
              <a:buClr>
                <a:schemeClr val="tx1">
                  <a:lumMod val="65000"/>
                  <a:lumOff val="35000"/>
                </a:schemeClr>
              </a:buClr>
              <a:buSzPct val="120000"/>
            </a:pPr>
            <a:r>
              <a:rPr lang="en-US" sz="1600" dirty="0">
                <a:solidFill>
                  <a:schemeClr val="bg1"/>
                </a:solidFill>
              </a:rPr>
              <a:t>Sensor Cable Length: 1’470m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237793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2E1D636-AB56-4E96-A383-6B1010902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Wambel, Dortmund, Germany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49</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1’420m</a:t>
            </a:r>
          </a:p>
          <a:p>
            <a:pPr marL="0" lvl="1" algn="ctr">
              <a:spcBef>
                <a:spcPts val="600"/>
              </a:spcBef>
              <a:buClr>
                <a:schemeClr val="tx1">
                  <a:lumMod val="65000"/>
                  <a:lumOff val="35000"/>
                </a:schemeClr>
              </a:buClr>
              <a:buSzPct val="120000"/>
            </a:pPr>
            <a:r>
              <a:rPr lang="en-US" sz="1600" dirty="0">
                <a:solidFill>
                  <a:schemeClr val="bg1"/>
                </a:solidFill>
              </a:rPr>
              <a:t>Sensor Cable Length: 3’260m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113065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projector&#10;&#10;Description automatically generated">
            <a:extLst>
              <a:ext uri="{FF2B5EF4-FFF2-40B4-BE49-F238E27FC236}">
                <a16:creationId xmlns:a16="http://schemas.microsoft.com/office/drawing/2014/main" id="{6E56B4EA-A3F4-49A3-A87E-EFB670C71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84" y="630000"/>
            <a:ext cx="11880000" cy="5765014"/>
          </a:xfrm>
          <a:prstGeom prst="rect">
            <a:avLst/>
          </a:prstGeom>
        </p:spPr>
      </p:pic>
      <p:sp>
        <p:nvSpPr>
          <p:cNvPr id="2" name="Titel 1"/>
          <p:cNvSpPr>
            <a:spLocks noGrp="1"/>
          </p:cNvSpPr>
          <p:nvPr>
            <p:ph type="title"/>
          </p:nvPr>
        </p:nvSpPr>
        <p:spPr/>
        <p:txBody>
          <a:bodyPr/>
          <a:lstStyle/>
          <a:p>
            <a:r>
              <a:rPr lang="en-US" dirty="0"/>
              <a:t>PORTFOLIO	System Overview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5</a:t>
            </a:fld>
            <a:endParaRPr lang="en-US"/>
          </a:p>
        </p:txBody>
      </p:sp>
      <p:sp>
        <p:nvSpPr>
          <p:cNvPr id="64" name="Textfeld 63">
            <a:extLst>
              <a:ext uri="{FF2B5EF4-FFF2-40B4-BE49-F238E27FC236}">
                <a16:creationId xmlns:a16="http://schemas.microsoft.com/office/drawing/2014/main" id="{4C51D646-7697-4587-AB7D-71B160205EF4}"/>
              </a:ext>
            </a:extLst>
          </p:cNvPr>
          <p:cNvSpPr txBox="1"/>
          <p:nvPr/>
        </p:nvSpPr>
        <p:spPr>
          <a:xfrm>
            <a:off x="1256114" y="1798781"/>
            <a:ext cx="601447" cy="230832"/>
          </a:xfrm>
          <a:prstGeom prst="rect">
            <a:avLst/>
          </a:prstGeom>
          <a:noFill/>
        </p:spPr>
        <p:txBody>
          <a:bodyPr wrap="none" rtlCol="0">
            <a:spAutoFit/>
          </a:bodyPr>
          <a:lstStyle/>
          <a:p>
            <a:pPr>
              <a:spcAft>
                <a:spcPts val="300"/>
              </a:spcAft>
            </a:pPr>
            <a:r>
              <a:rPr lang="de-CH" sz="900" b="1" i="1" dirty="0">
                <a:solidFill>
                  <a:schemeClr val="bg1"/>
                </a:solidFill>
                <a:latin typeface="Arial" panose="020B0604020202020204" pitchFamily="34" charset="0"/>
                <a:cs typeface="Arial" panose="020B0604020202020204" pitchFamily="34" charset="0"/>
              </a:rPr>
              <a:t>CBO 15</a:t>
            </a:r>
          </a:p>
        </p:txBody>
      </p:sp>
      <p:sp>
        <p:nvSpPr>
          <p:cNvPr id="65" name="Textfeld 64">
            <a:extLst>
              <a:ext uri="{FF2B5EF4-FFF2-40B4-BE49-F238E27FC236}">
                <a16:creationId xmlns:a16="http://schemas.microsoft.com/office/drawing/2014/main" id="{CED91842-662F-417B-B298-ACD159A46614}"/>
              </a:ext>
            </a:extLst>
          </p:cNvPr>
          <p:cNvSpPr txBox="1"/>
          <p:nvPr/>
        </p:nvSpPr>
        <p:spPr>
          <a:xfrm>
            <a:off x="2216939" y="2049826"/>
            <a:ext cx="1274708" cy="484748"/>
          </a:xfrm>
          <a:prstGeom prst="rect">
            <a:avLst/>
          </a:prstGeom>
          <a:noFill/>
        </p:spPr>
        <p:txBody>
          <a:bodyPr wrap="none" rtlCol="0">
            <a:spAutoFit/>
          </a:bodyPr>
          <a:lstStyle/>
          <a:p>
            <a:pPr>
              <a:spcAft>
                <a:spcPts val="300"/>
              </a:spcAft>
            </a:pPr>
            <a:r>
              <a:rPr lang="de-CH" sz="900" b="1" i="1" dirty="0">
                <a:solidFill>
                  <a:schemeClr val="bg1"/>
                </a:solidFill>
                <a:latin typeface="Arial" panose="020B0604020202020204" pitchFamily="34" charset="0"/>
                <a:cs typeface="Arial" panose="020B0604020202020204" pitchFamily="34" charset="0"/>
              </a:rPr>
              <a:t>Sensor Control Unit</a:t>
            </a:r>
          </a:p>
          <a:p>
            <a:pPr>
              <a:spcAft>
                <a:spcPts val="300"/>
              </a:spcAft>
            </a:pPr>
            <a:r>
              <a:rPr lang="de-CH" sz="1400" b="1" i="1" dirty="0">
                <a:solidFill>
                  <a:schemeClr val="bg1"/>
                </a:solidFill>
                <a:latin typeface="Arial" panose="020B0604020202020204" pitchFamily="34" charset="0"/>
                <a:cs typeface="Arial" panose="020B0604020202020204" pitchFamily="34" charset="0"/>
              </a:rPr>
              <a:t>SCU 835</a:t>
            </a:r>
          </a:p>
        </p:txBody>
      </p:sp>
      <p:sp>
        <p:nvSpPr>
          <p:cNvPr id="69" name="Textfeld 68">
            <a:extLst>
              <a:ext uri="{FF2B5EF4-FFF2-40B4-BE49-F238E27FC236}">
                <a16:creationId xmlns:a16="http://schemas.microsoft.com/office/drawing/2014/main" id="{6E08049B-1636-4509-A15D-603E8226FE57}"/>
              </a:ext>
            </a:extLst>
          </p:cNvPr>
          <p:cNvSpPr txBox="1"/>
          <p:nvPr/>
        </p:nvSpPr>
        <p:spPr>
          <a:xfrm>
            <a:off x="488102" y="1037840"/>
            <a:ext cx="2392886" cy="307777"/>
          </a:xfrm>
          <a:prstGeom prst="rect">
            <a:avLst/>
          </a:prstGeom>
          <a:noFill/>
        </p:spPr>
        <p:txBody>
          <a:bodyPr wrap="square" rtlCol="0">
            <a:spAutoFit/>
          </a:bodyPr>
          <a:lstStyle/>
          <a:p>
            <a:pPr>
              <a:spcAft>
                <a:spcPts val="300"/>
              </a:spcAft>
            </a:pPr>
            <a:r>
              <a:rPr lang="de-CH" sz="1400" b="1" i="1" dirty="0">
                <a:solidFill>
                  <a:schemeClr val="bg1"/>
                </a:solidFill>
                <a:latin typeface="Arial" panose="020B0604020202020204" pitchFamily="34" charset="0"/>
                <a:cs typeface="Arial" panose="020B0604020202020204" pitchFamily="34" charset="0"/>
              </a:rPr>
              <a:t>Max. 750 m, 200 Sensors</a:t>
            </a:r>
          </a:p>
        </p:txBody>
      </p:sp>
      <p:sp>
        <p:nvSpPr>
          <p:cNvPr id="70" name="Textfeld 69">
            <a:extLst>
              <a:ext uri="{FF2B5EF4-FFF2-40B4-BE49-F238E27FC236}">
                <a16:creationId xmlns:a16="http://schemas.microsoft.com/office/drawing/2014/main" id="{AB0B63E1-1423-4286-9E9F-5E10CA8366AD}"/>
              </a:ext>
            </a:extLst>
          </p:cNvPr>
          <p:cNvSpPr txBox="1"/>
          <p:nvPr/>
        </p:nvSpPr>
        <p:spPr>
          <a:xfrm>
            <a:off x="276375" y="4080312"/>
            <a:ext cx="2203831" cy="400110"/>
          </a:xfrm>
          <a:prstGeom prst="rect">
            <a:avLst/>
          </a:prstGeom>
          <a:noFill/>
        </p:spPr>
        <p:txBody>
          <a:bodyPr wrap="square" rtlCol="0">
            <a:spAutoFit/>
          </a:bodyPr>
          <a:lstStyle/>
          <a:p>
            <a:pPr>
              <a:spcAft>
                <a:spcPts val="300"/>
              </a:spcAft>
            </a:pPr>
            <a:r>
              <a:rPr lang="de-CH" sz="2000" b="1" dirty="0">
                <a:latin typeface="Arial" panose="020B0604020202020204" pitchFamily="34" charset="0"/>
                <a:cs typeface="Arial" panose="020B0604020202020204" pitchFamily="34" charset="0"/>
              </a:rPr>
              <a:t>SEC 15</a:t>
            </a:r>
            <a:r>
              <a:rPr lang="de-CH" sz="2000" dirty="0">
                <a:latin typeface="Arial" panose="020B0604020202020204" pitchFamily="34" charset="0"/>
                <a:cs typeface="Arial" panose="020B0604020202020204" pitchFamily="34" charset="0"/>
              </a:rPr>
              <a:t> (d-LIST)</a:t>
            </a:r>
          </a:p>
        </p:txBody>
      </p:sp>
      <p:sp>
        <p:nvSpPr>
          <p:cNvPr id="71" name="Textfeld 70">
            <a:extLst>
              <a:ext uri="{FF2B5EF4-FFF2-40B4-BE49-F238E27FC236}">
                <a16:creationId xmlns:a16="http://schemas.microsoft.com/office/drawing/2014/main" id="{59839330-57C5-4941-AD55-E72030E3C772}"/>
              </a:ext>
            </a:extLst>
          </p:cNvPr>
          <p:cNvSpPr txBox="1"/>
          <p:nvPr/>
        </p:nvSpPr>
        <p:spPr>
          <a:xfrm>
            <a:off x="9269940" y="4085954"/>
            <a:ext cx="2461208" cy="400110"/>
          </a:xfrm>
          <a:prstGeom prst="rect">
            <a:avLst/>
          </a:prstGeom>
          <a:noFill/>
        </p:spPr>
        <p:txBody>
          <a:bodyPr wrap="square" rtlCol="0">
            <a:spAutoFit/>
          </a:bodyPr>
          <a:lstStyle/>
          <a:p>
            <a:pPr algn="r">
              <a:spcAft>
                <a:spcPts val="300"/>
              </a:spcAft>
            </a:pPr>
            <a:r>
              <a:rPr lang="de-CH" sz="2000" b="1" dirty="0">
                <a:latin typeface="Arial" panose="020B0604020202020204" pitchFamily="34" charset="0"/>
                <a:cs typeface="Arial" panose="020B0604020202020204" pitchFamily="34" charset="0"/>
              </a:rPr>
              <a:t>SEC 20</a:t>
            </a:r>
            <a:endParaRPr lang="de-CH" sz="2000" dirty="0">
              <a:latin typeface="Arial" panose="020B0604020202020204" pitchFamily="34" charset="0"/>
              <a:cs typeface="Arial" panose="020B0604020202020204" pitchFamily="34" charset="0"/>
            </a:endParaRPr>
          </a:p>
        </p:txBody>
      </p:sp>
      <p:cxnSp>
        <p:nvCxnSpPr>
          <p:cNvPr id="86" name="Gerader Verbinder 85">
            <a:extLst>
              <a:ext uri="{FF2B5EF4-FFF2-40B4-BE49-F238E27FC236}">
                <a16:creationId xmlns:a16="http://schemas.microsoft.com/office/drawing/2014/main" id="{70518BBE-4301-45EA-9152-B36FC93A2552}"/>
              </a:ext>
            </a:extLst>
          </p:cNvPr>
          <p:cNvCxnSpPr>
            <a:cxnSpLocks/>
          </p:cNvCxnSpPr>
          <p:nvPr/>
        </p:nvCxnSpPr>
        <p:spPr>
          <a:xfrm>
            <a:off x="9046930" y="2152482"/>
            <a:ext cx="0" cy="309182"/>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Textfeld 88">
            <a:extLst>
              <a:ext uri="{FF2B5EF4-FFF2-40B4-BE49-F238E27FC236}">
                <a16:creationId xmlns:a16="http://schemas.microsoft.com/office/drawing/2014/main" id="{72D82C5C-85CC-4E38-A7B2-4AC1D8165DEF}"/>
              </a:ext>
            </a:extLst>
          </p:cNvPr>
          <p:cNvSpPr txBox="1"/>
          <p:nvPr/>
        </p:nvSpPr>
        <p:spPr>
          <a:xfrm>
            <a:off x="9536496" y="1366874"/>
            <a:ext cx="2343911" cy="307777"/>
          </a:xfrm>
          <a:prstGeom prst="rect">
            <a:avLst/>
          </a:prstGeom>
          <a:noFill/>
        </p:spPr>
        <p:txBody>
          <a:bodyPr wrap="none" rtlCol="0">
            <a:spAutoFit/>
          </a:bodyPr>
          <a:lstStyle/>
          <a:p>
            <a:pPr>
              <a:spcAft>
                <a:spcPts val="300"/>
              </a:spcAft>
            </a:pPr>
            <a:r>
              <a:rPr lang="de-CH" sz="1400" b="1" i="1" dirty="0">
                <a:solidFill>
                  <a:schemeClr val="bg1"/>
                </a:solidFill>
                <a:latin typeface="Arial" panose="020B0604020202020204" pitchFamily="34" charset="0"/>
                <a:cs typeface="Arial" panose="020B0604020202020204" pitchFamily="34" charset="0"/>
              </a:rPr>
              <a:t>Max. 3.2 km, 320 Sensors</a:t>
            </a:r>
          </a:p>
        </p:txBody>
      </p:sp>
      <p:sp>
        <p:nvSpPr>
          <p:cNvPr id="115" name="Textfeld 114">
            <a:extLst>
              <a:ext uri="{FF2B5EF4-FFF2-40B4-BE49-F238E27FC236}">
                <a16:creationId xmlns:a16="http://schemas.microsoft.com/office/drawing/2014/main" id="{ACF6DE1B-CF1D-4FF5-8715-635ADB80EC59}"/>
              </a:ext>
            </a:extLst>
          </p:cNvPr>
          <p:cNvSpPr txBox="1"/>
          <p:nvPr/>
        </p:nvSpPr>
        <p:spPr>
          <a:xfrm>
            <a:off x="7723226" y="2136666"/>
            <a:ext cx="601447" cy="230832"/>
          </a:xfrm>
          <a:prstGeom prst="rect">
            <a:avLst/>
          </a:prstGeom>
          <a:noFill/>
        </p:spPr>
        <p:txBody>
          <a:bodyPr wrap="none" rtlCol="0">
            <a:spAutoFit/>
          </a:bodyPr>
          <a:lstStyle/>
          <a:p>
            <a:pPr>
              <a:spcAft>
                <a:spcPts val="300"/>
              </a:spcAft>
            </a:pPr>
            <a:r>
              <a:rPr lang="de-CH" sz="900" b="1" i="1" dirty="0">
                <a:solidFill>
                  <a:schemeClr val="bg1"/>
                </a:solidFill>
                <a:latin typeface="Arial" panose="020B0604020202020204" pitchFamily="34" charset="0"/>
                <a:cs typeface="Arial" panose="020B0604020202020204" pitchFamily="34" charset="0"/>
              </a:rPr>
              <a:t>CBO 20</a:t>
            </a:r>
          </a:p>
        </p:txBody>
      </p:sp>
      <p:sp>
        <p:nvSpPr>
          <p:cNvPr id="58" name="Rectangle 8">
            <a:extLst>
              <a:ext uri="{FF2B5EF4-FFF2-40B4-BE49-F238E27FC236}">
                <a16:creationId xmlns:a16="http://schemas.microsoft.com/office/drawing/2014/main" id="{EFC37E20-96D1-4AA3-96B0-2A45C31AD666}"/>
              </a:ext>
            </a:extLst>
          </p:cNvPr>
          <p:cNvSpPr>
            <a:spLocks noChangeArrowheads="1"/>
          </p:cNvSpPr>
          <p:nvPr/>
        </p:nvSpPr>
        <p:spPr bwMode="auto">
          <a:xfrm>
            <a:off x="6860987" y="2896393"/>
            <a:ext cx="1724478" cy="28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1400" b="1" dirty="0">
                <a:solidFill>
                  <a:schemeClr val="bg1">
                    <a:lumMod val="50000"/>
                  </a:schemeClr>
                </a:solidFill>
                <a:latin typeface="Arial" panose="020B0604020202020204" pitchFamily="34" charset="0"/>
                <a:cs typeface="Arial" panose="020B0604020202020204" pitchFamily="34" charset="0"/>
              </a:rPr>
              <a:t>LIST</a:t>
            </a:r>
            <a:r>
              <a:rPr lang="en-US" sz="1400" b="1" baseline="24000" dirty="0">
                <a:solidFill>
                  <a:schemeClr val="bg1">
                    <a:lumMod val="50000"/>
                  </a:schemeClr>
                </a:solidFill>
                <a:latin typeface="Arial" panose="020B0604020202020204" pitchFamily="34" charset="0"/>
                <a:cs typeface="Arial" panose="020B0604020202020204" pitchFamily="34" charset="0"/>
              </a:rPr>
              <a:t>CONTROLLER</a:t>
            </a:r>
          </a:p>
          <a:p>
            <a:pPr marL="0" lvl="1">
              <a:spcBef>
                <a:spcPts val="600"/>
              </a:spcBef>
              <a:buClr>
                <a:schemeClr val="tx1">
                  <a:lumMod val="65000"/>
                  <a:lumOff val="35000"/>
                </a:schemeClr>
              </a:buClr>
              <a:buSzPct val="120000"/>
            </a:pPr>
            <a:endParaRPr lang="en-US" sz="1400" b="1" dirty="0">
              <a:solidFill>
                <a:schemeClr val="bg1">
                  <a:lumMod val="50000"/>
                </a:schemeClr>
              </a:solidFill>
              <a:latin typeface="Arial" panose="020B0604020202020204" pitchFamily="34" charset="0"/>
              <a:cs typeface="Arial" panose="020B0604020202020204" pitchFamily="34" charset="0"/>
            </a:endParaRPr>
          </a:p>
          <a:p>
            <a:pPr marL="0" lvl="1">
              <a:spcBef>
                <a:spcPts val="600"/>
              </a:spcBef>
              <a:buClr>
                <a:schemeClr val="tx1">
                  <a:lumMod val="65000"/>
                  <a:lumOff val="35000"/>
                </a:schemeClr>
              </a:buClr>
              <a:buSzPct val="120000"/>
            </a:pPr>
            <a:endParaRPr lang="en-US" sz="1400" b="1" dirty="0">
              <a:solidFill>
                <a:schemeClr val="bg1">
                  <a:lumMod val="50000"/>
                </a:schemeClr>
              </a:solidFill>
              <a:latin typeface="Arial" panose="020B060402020202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B505BE4D-7564-4516-A37A-6C25E74D4A04}"/>
              </a:ext>
            </a:extLst>
          </p:cNvPr>
          <p:cNvCxnSpPr/>
          <p:nvPr/>
        </p:nvCxnSpPr>
        <p:spPr>
          <a:xfrm flipV="1">
            <a:off x="150884" y="4629764"/>
            <a:ext cx="118731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468B9042-1806-4519-BBE7-37DAED050523}"/>
              </a:ext>
            </a:extLst>
          </p:cNvPr>
          <p:cNvSpPr txBox="1"/>
          <p:nvPr/>
        </p:nvSpPr>
        <p:spPr>
          <a:xfrm>
            <a:off x="161116" y="4738397"/>
            <a:ext cx="4349531" cy="1631216"/>
          </a:xfrm>
          <a:prstGeom prst="rect">
            <a:avLst/>
          </a:prstGeom>
          <a:noFill/>
        </p:spPr>
        <p:txBody>
          <a:bodyPr wrap="square" rtlCol="0">
            <a:spAutoFit/>
          </a:bodyPr>
          <a:lstStyle/>
          <a:p>
            <a:pPr>
              <a:spcAft>
                <a:spcPts val="300"/>
              </a:spcAft>
            </a:pPr>
            <a:r>
              <a:rPr lang="en-US" b="1" dirty="0"/>
              <a:t>TEMPERATURE MONITORING </a:t>
            </a:r>
          </a:p>
          <a:p>
            <a:pPr>
              <a:spcAft>
                <a:spcPts val="300"/>
              </a:spcAft>
            </a:pPr>
            <a:r>
              <a:rPr lang="en-US" dirty="0"/>
              <a:t>EN54-22 A1N, A2N, BN, CN, ATEX Zone 2/22</a:t>
            </a:r>
          </a:p>
          <a:p>
            <a:pPr>
              <a:spcAft>
                <a:spcPts val="300"/>
              </a:spcAft>
            </a:pPr>
            <a:r>
              <a:rPr lang="en-US" dirty="0"/>
              <a:t>700 m (2 x 350 m)</a:t>
            </a:r>
          </a:p>
          <a:p>
            <a:pPr>
              <a:spcAft>
                <a:spcPts val="300"/>
              </a:spcAft>
            </a:pPr>
            <a:r>
              <a:rPr lang="en-US" dirty="0"/>
              <a:t>1 / 2 / 3 / 4 / 5 / 10 m or to specification</a:t>
            </a:r>
          </a:p>
          <a:p>
            <a:pPr>
              <a:spcAft>
                <a:spcPts val="300"/>
              </a:spcAft>
            </a:pPr>
            <a:r>
              <a:rPr lang="en-US" dirty="0"/>
              <a:t>15 mm</a:t>
            </a:r>
          </a:p>
        </p:txBody>
      </p:sp>
      <p:sp>
        <p:nvSpPr>
          <p:cNvPr id="80" name="Textfeld 79">
            <a:extLst>
              <a:ext uri="{FF2B5EF4-FFF2-40B4-BE49-F238E27FC236}">
                <a16:creationId xmlns:a16="http://schemas.microsoft.com/office/drawing/2014/main" id="{4A08A1A7-7A7A-4E34-AF4C-FFF8425080DE}"/>
              </a:ext>
            </a:extLst>
          </p:cNvPr>
          <p:cNvSpPr txBox="1"/>
          <p:nvPr/>
        </p:nvSpPr>
        <p:spPr>
          <a:xfrm>
            <a:off x="4620198" y="4732963"/>
            <a:ext cx="2517386" cy="1631216"/>
          </a:xfrm>
          <a:prstGeom prst="rect">
            <a:avLst/>
          </a:prstGeom>
          <a:noFill/>
        </p:spPr>
        <p:txBody>
          <a:bodyPr wrap="square" rtlCol="0">
            <a:spAutoFit/>
          </a:bodyPr>
          <a:lstStyle/>
          <a:p>
            <a:pPr algn="ctr">
              <a:spcAft>
                <a:spcPts val="300"/>
              </a:spcAft>
            </a:pPr>
            <a:r>
              <a:rPr lang="en-US" dirty="0"/>
              <a:t>Typical Application</a:t>
            </a:r>
          </a:p>
          <a:p>
            <a:pPr algn="ctr">
              <a:spcAft>
                <a:spcPts val="300"/>
              </a:spcAft>
            </a:pPr>
            <a:r>
              <a:rPr lang="en-US" dirty="0"/>
              <a:t>Compliance</a:t>
            </a:r>
          </a:p>
          <a:p>
            <a:pPr algn="ctr">
              <a:spcAft>
                <a:spcPts val="300"/>
              </a:spcAft>
            </a:pPr>
            <a:r>
              <a:rPr lang="en-US" dirty="0"/>
              <a:t>Max. Length</a:t>
            </a:r>
          </a:p>
          <a:p>
            <a:pPr algn="ctr">
              <a:spcAft>
                <a:spcPts val="300"/>
              </a:spcAft>
            </a:pPr>
            <a:r>
              <a:rPr lang="en-US" dirty="0"/>
              <a:t>Sensor Spacing</a:t>
            </a:r>
          </a:p>
          <a:p>
            <a:pPr algn="ctr">
              <a:spcAft>
                <a:spcPts val="300"/>
              </a:spcAft>
            </a:pPr>
            <a:r>
              <a:rPr lang="en-US" dirty="0"/>
              <a:t>Cable Diameter</a:t>
            </a:r>
          </a:p>
        </p:txBody>
      </p:sp>
      <p:sp>
        <p:nvSpPr>
          <p:cNvPr id="81" name="Textfeld 80">
            <a:extLst>
              <a:ext uri="{FF2B5EF4-FFF2-40B4-BE49-F238E27FC236}">
                <a16:creationId xmlns:a16="http://schemas.microsoft.com/office/drawing/2014/main" id="{D15C8164-1E25-428B-9C18-D118A25D0722}"/>
              </a:ext>
            </a:extLst>
          </p:cNvPr>
          <p:cNvSpPr txBox="1"/>
          <p:nvPr/>
        </p:nvSpPr>
        <p:spPr>
          <a:xfrm>
            <a:off x="7231873" y="4731189"/>
            <a:ext cx="4737102" cy="1631216"/>
          </a:xfrm>
          <a:prstGeom prst="rect">
            <a:avLst/>
          </a:prstGeom>
          <a:noFill/>
        </p:spPr>
        <p:txBody>
          <a:bodyPr wrap="square" rtlCol="0">
            <a:spAutoFit/>
          </a:bodyPr>
          <a:lstStyle/>
          <a:p>
            <a:pPr algn="r">
              <a:spcAft>
                <a:spcPts val="300"/>
              </a:spcAft>
            </a:pPr>
            <a:r>
              <a:rPr lang="en-US" b="1" dirty="0"/>
              <a:t>FIRE DETECTION</a:t>
            </a:r>
          </a:p>
          <a:p>
            <a:pPr algn="r">
              <a:spcAft>
                <a:spcPts val="300"/>
              </a:spcAft>
            </a:pPr>
            <a:r>
              <a:rPr lang="en-US" dirty="0"/>
              <a:t>EN54-22 A1N, A2N, BN, ATEX Zone 2/22</a:t>
            </a:r>
          </a:p>
          <a:p>
            <a:pPr algn="r">
              <a:spcAft>
                <a:spcPts val="300"/>
              </a:spcAft>
            </a:pPr>
            <a:r>
              <a:rPr lang="en-US" dirty="0"/>
              <a:t>3’200 m</a:t>
            </a:r>
          </a:p>
          <a:p>
            <a:pPr algn="r">
              <a:spcAft>
                <a:spcPts val="300"/>
              </a:spcAft>
            </a:pPr>
            <a:r>
              <a:rPr lang="en-US" dirty="0"/>
              <a:t>2 / 3 / 4 / 5 / 8 / 10 m or to specification</a:t>
            </a:r>
          </a:p>
          <a:p>
            <a:pPr algn="r">
              <a:spcAft>
                <a:spcPts val="300"/>
              </a:spcAft>
            </a:pPr>
            <a:r>
              <a:rPr lang="en-US" dirty="0"/>
              <a:t>18 mm</a:t>
            </a:r>
          </a:p>
        </p:txBody>
      </p:sp>
      <p:cxnSp>
        <p:nvCxnSpPr>
          <p:cNvPr id="82" name="Gerader Verbinder 81">
            <a:extLst>
              <a:ext uri="{FF2B5EF4-FFF2-40B4-BE49-F238E27FC236}">
                <a16:creationId xmlns:a16="http://schemas.microsoft.com/office/drawing/2014/main" id="{6E8B80D4-5830-4028-8482-987B66EEBD5F}"/>
              </a:ext>
            </a:extLst>
          </p:cNvPr>
          <p:cNvCxnSpPr>
            <a:cxnSpLocks/>
          </p:cNvCxnSpPr>
          <p:nvPr/>
        </p:nvCxnSpPr>
        <p:spPr>
          <a:xfrm flipV="1">
            <a:off x="4565422" y="4137822"/>
            <a:ext cx="0" cy="22169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D6708E0F-0CDE-4F45-92DD-1A9A3958CF56}"/>
              </a:ext>
            </a:extLst>
          </p:cNvPr>
          <p:cNvCxnSpPr>
            <a:cxnSpLocks/>
          </p:cNvCxnSpPr>
          <p:nvPr/>
        </p:nvCxnSpPr>
        <p:spPr>
          <a:xfrm flipV="1">
            <a:off x="7184728" y="4137822"/>
            <a:ext cx="0" cy="22169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259ED741-FC15-4266-BF76-0BABE4B6E6A6}"/>
              </a:ext>
            </a:extLst>
          </p:cNvPr>
          <p:cNvSpPr/>
          <p:nvPr/>
        </p:nvSpPr>
        <p:spPr>
          <a:xfrm>
            <a:off x="161116" y="4795666"/>
            <a:ext cx="4326705" cy="276294"/>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8" name="Rechteck 27">
            <a:extLst>
              <a:ext uri="{FF2B5EF4-FFF2-40B4-BE49-F238E27FC236}">
                <a16:creationId xmlns:a16="http://schemas.microsoft.com/office/drawing/2014/main" id="{6EFC980E-6C35-4CAC-81C9-6C98B688431B}"/>
              </a:ext>
            </a:extLst>
          </p:cNvPr>
          <p:cNvSpPr/>
          <p:nvPr/>
        </p:nvSpPr>
        <p:spPr>
          <a:xfrm>
            <a:off x="7247135" y="4795666"/>
            <a:ext cx="4673044" cy="276294"/>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254464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90AC6C0-994D-4C55-880D-3F89A541E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Bypass Tunnel, Sochi, Russia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50</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Road Tunnel</a:t>
            </a:r>
          </a:p>
          <a:p>
            <a:pPr marL="0" lvl="1" algn="ctr">
              <a:spcBef>
                <a:spcPts val="600"/>
              </a:spcBef>
              <a:buClr>
                <a:schemeClr val="tx1">
                  <a:lumMod val="65000"/>
                  <a:lumOff val="35000"/>
                </a:schemeClr>
              </a:buClr>
              <a:buSzPct val="120000"/>
            </a:pPr>
            <a:r>
              <a:rPr lang="en-US" sz="2800" b="1" dirty="0">
                <a:solidFill>
                  <a:schemeClr val="bg1"/>
                </a:solidFill>
              </a:rPr>
              <a:t>2’600m</a:t>
            </a:r>
          </a:p>
          <a:p>
            <a:pPr marL="0" lvl="1" algn="ctr">
              <a:spcBef>
                <a:spcPts val="600"/>
              </a:spcBef>
              <a:buClr>
                <a:schemeClr val="tx1">
                  <a:lumMod val="65000"/>
                  <a:lumOff val="35000"/>
                </a:schemeClr>
              </a:buClr>
              <a:buSzPct val="120000"/>
            </a:pPr>
            <a:r>
              <a:rPr lang="en-US" sz="1600" dirty="0">
                <a:solidFill>
                  <a:schemeClr val="bg1"/>
                </a:solidFill>
              </a:rPr>
              <a:t>Sensor Cable Length: 5’350m</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1836816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A57B40D-342A-49EC-878D-D101A1671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Metro Station, Düsseldorf, Germany</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51</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2" y="901432"/>
            <a:ext cx="4565421" cy="103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Fire Detection at the Station “Heinrich-Heine-Allee”</a:t>
            </a:r>
            <a:endParaRPr lang="en-US" sz="2800" b="1" dirty="0"/>
          </a:p>
        </p:txBody>
      </p:sp>
    </p:spTree>
    <p:extLst>
      <p:ext uri="{BB962C8B-B14F-4D97-AF65-F5344CB8AC3E}">
        <p14:creationId xmlns:p14="http://schemas.microsoft.com/office/powerpoint/2010/main" val="3765631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C0BCB82-C354-46C9-82AC-5C8FCC620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Garbage Incinerator, Bremerhaven, Germany</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52</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103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Heat Monitoring of Conveying Systems</a:t>
            </a:r>
            <a:endParaRPr lang="en-US" sz="2800" b="1" dirty="0"/>
          </a:p>
        </p:txBody>
      </p:sp>
    </p:spTree>
    <p:extLst>
      <p:ext uri="{BB962C8B-B14F-4D97-AF65-F5344CB8AC3E}">
        <p14:creationId xmlns:p14="http://schemas.microsoft.com/office/powerpoint/2010/main" val="1732644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640C7C1-1102-4149-9802-14E2FB797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Saarbergwerke, Völklingen, Germany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53</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124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Heat Monitoring of Conveying Systems</a:t>
            </a:r>
          </a:p>
          <a:p>
            <a:pPr marL="0" lvl="1" algn="ctr">
              <a:spcBef>
                <a:spcPts val="600"/>
              </a:spcBef>
              <a:buClr>
                <a:schemeClr val="tx1">
                  <a:lumMod val="65000"/>
                  <a:lumOff val="35000"/>
                </a:schemeClr>
              </a:buClr>
              <a:buSzPct val="120000"/>
            </a:pPr>
            <a:endParaRPr lang="en-US" sz="2800" b="1" dirty="0"/>
          </a:p>
          <a:p>
            <a:pPr marL="0" lvl="1" algn="ctr">
              <a:spcBef>
                <a:spcPts val="600"/>
              </a:spcBef>
              <a:buClr>
                <a:schemeClr val="tx1">
                  <a:lumMod val="65000"/>
                  <a:lumOff val="35000"/>
                </a:schemeClr>
              </a:buClr>
              <a:buSzPct val="120000"/>
            </a:pPr>
            <a:endParaRPr lang="en-US" sz="2800" b="1" dirty="0"/>
          </a:p>
        </p:txBody>
      </p:sp>
    </p:spTree>
    <p:extLst>
      <p:ext uri="{BB962C8B-B14F-4D97-AF65-F5344CB8AC3E}">
        <p14:creationId xmlns:p14="http://schemas.microsoft.com/office/powerpoint/2010/main" val="4138151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04AD5C-495A-456A-8E11-6E319871B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SUCCESS STORIES 	Coal Power Station, Patnow, Poland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54</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736783" y="901432"/>
            <a:ext cx="3105014" cy="103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800" b="1" dirty="0">
                <a:solidFill>
                  <a:schemeClr val="bg1"/>
                </a:solidFill>
              </a:rPr>
              <a:t>Heat Monitoring of Conveying Systems</a:t>
            </a:r>
            <a:endParaRPr lang="en-US" sz="2800" b="1" dirty="0"/>
          </a:p>
        </p:txBody>
      </p:sp>
    </p:spTree>
    <p:extLst>
      <p:ext uri="{BB962C8B-B14F-4D97-AF65-F5344CB8AC3E}">
        <p14:creationId xmlns:p14="http://schemas.microsoft.com/office/powerpoint/2010/main" val="95752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17A597D-2C65-400B-BD80-43F9BD61C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55</a:t>
            </a:fld>
            <a:endParaRPr lang="en-US"/>
          </a:p>
        </p:txBody>
      </p:sp>
      <p:sp>
        <p:nvSpPr>
          <p:cNvPr id="13" name="Titel 1">
            <a:extLst>
              <a:ext uri="{FF2B5EF4-FFF2-40B4-BE49-F238E27FC236}">
                <a16:creationId xmlns:a16="http://schemas.microsoft.com/office/drawing/2014/main" id="{5E1B2BA1-FD86-40D9-8BBE-DE051B70468A}"/>
              </a:ext>
            </a:extLst>
          </p:cNvPr>
          <p:cNvSpPr txBox="1">
            <a:spLocks/>
          </p:cNvSpPr>
          <p:nvPr/>
        </p:nvSpPr>
        <p:spPr>
          <a:xfrm>
            <a:off x="0" y="3211000"/>
            <a:ext cx="12192000" cy="589104"/>
          </a:xfrm>
          <a:prstGeom prst="rect">
            <a:avLst/>
          </a:prstGeom>
        </p:spPr>
        <p:txBody>
          <a:bodyPr vert="horz" lIns="91440" tIns="45720" rIns="91440" bIns="45720" rtlCol="0" anchor="ctr">
            <a:noAutofit/>
          </a:bodyPr>
          <a:lstStyle>
            <a:lvl1pPr marL="144000" algn="l" defTabSz="914400" rtl="0" eaLnBrk="1" latinLnBrk="0" hangingPunct="1">
              <a:spcBef>
                <a:spcPts val="0"/>
              </a:spcBef>
              <a:buNone/>
              <a:tabLst>
                <a:tab pos="11839575" algn="r"/>
              </a:tabLst>
              <a:defRPr sz="2800" kern="1200" baseline="0">
                <a:solidFill>
                  <a:schemeClr val="bg1"/>
                </a:solidFill>
                <a:latin typeface="Arial" panose="020B0604020202020204" pitchFamily="34" charset="0"/>
                <a:ea typeface="+mj-ea"/>
                <a:cs typeface="Arial" panose="020B0604020202020204" pitchFamily="34" charset="0"/>
              </a:defRPr>
            </a:lvl1pPr>
          </a:lstStyle>
          <a:p>
            <a:r>
              <a:rPr lang="en-US" b="1" dirty="0"/>
              <a:t>      </a:t>
            </a:r>
            <a:r>
              <a:rPr lang="en-US" b="1" spc="100" dirty="0"/>
              <a:t>Thank You!</a:t>
            </a:r>
          </a:p>
        </p:txBody>
      </p:sp>
      <p:sp>
        <p:nvSpPr>
          <p:cNvPr id="15" name="Untertitel 3">
            <a:extLst>
              <a:ext uri="{FF2B5EF4-FFF2-40B4-BE49-F238E27FC236}">
                <a16:creationId xmlns:a16="http://schemas.microsoft.com/office/drawing/2014/main" id="{8485EC91-57CD-4C8D-BF6E-927B3FB17786}"/>
              </a:ext>
            </a:extLst>
          </p:cNvPr>
          <p:cNvSpPr txBox="1">
            <a:spLocks/>
          </p:cNvSpPr>
          <p:nvPr/>
        </p:nvSpPr>
        <p:spPr>
          <a:xfrm>
            <a:off x="533586" y="4401718"/>
            <a:ext cx="4907658" cy="1752600"/>
          </a:xfrm>
          <a:prstGeom prst="rect">
            <a:avLst/>
          </a:prstGeom>
        </p:spPr>
        <p:txBody>
          <a:bodyPr>
            <a:normAutofit/>
          </a:bodyPr>
          <a:lstStyle>
            <a:lvl1pPr marL="0" indent="0" algn="l" defTabSz="914400" rtl="0" eaLnBrk="1" latinLnBrk="0" hangingPunct="1">
              <a:spcBef>
                <a:spcPct val="20000"/>
              </a:spcBef>
              <a:buClrTx/>
              <a:buSzPct val="110000"/>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SzPct val="110000"/>
              <a:buFont typeface="Arial" panose="020B0604020202020204" pitchFamily="34" charset="0"/>
              <a:buChar char="●"/>
              <a:defRPr sz="2400" kern="1200">
                <a:solidFill>
                  <a:schemeClr val="tx1"/>
                </a:solidFill>
                <a:latin typeface="+mn-lt"/>
                <a:ea typeface="+mn-ea"/>
                <a:cs typeface="+mn-cs"/>
              </a:defRPr>
            </a:lvl2pPr>
            <a:lvl3pPr marL="1073150" indent="-176213"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522413" indent="-1778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US" sz="1800" dirty="0"/>
              <a:t>Securiton AG</a:t>
            </a:r>
          </a:p>
          <a:p>
            <a:pPr>
              <a:spcBef>
                <a:spcPts val="300"/>
              </a:spcBef>
              <a:tabLst>
                <a:tab pos="985838" algn="l"/>
              </a:tabLst>
            </a:pPr>
            <a:r>
              <a:rPr lang="en-US" sz="1600" dirty="0" err="1"/>
              <a:t>Alpenstrasse</a:t>
            </a:r>
            <a:r>
              <a:rPr lang="en-US" sz="1600" dirty="0"/>
              <a:t> 20</a:t>
            </a:r>
          </a:p>
          <a:p>
            <a:pPr>
              <a:spcBef>
                <a:spcPts val="300"/>
              </a:spcBef>
              <a:tabLst>
                <a:tab pos="985838" algn="l"/>
              </a:tabLst>
            </a:pPr>
            <a:r>
              <a:rPr lang="en-US" sz="1600" dirty="0"/>
              <a:t>CH – 3052 Zollikofen</a:t>
            </a:r>
          </a:p>
          <a:p>
            <a:pPr>
              <a:spcBef>
                <a:spcPts val="300"/>
              </a:spcBef>
              <a:tabLst>
                <a:tab pos="985838" algn="l"/>
              </a:tabLst>
            </a:pPr>
            <a:r>
              <a:rPr lang="en-US" sz="1600" dirty="0"/>
              <a:t>www.securiton.com</a:t>
            </a:r>
          </a:p>
          <a:p>
            <a:pPr>
              <a:spcBef>
                <a:spcPts val="300"/>
              </a:spcBef>
              <a:tabLst>
                <a:tab pos="985838" algn="l"/>
              </a:tabLst>
            </a:pPr>
            <a:r>
              <a:rPr lang="en-US" sz="1600" dirty="0"/>
              <a:t>+41 58 910 50 50</a:t>
            </a:r>
          </a:p>
        </p:txBody>
      </p:sp>
      <p:pic>
        <p:nvPicPr>
          <p:cNvPr id="16" name="Picture 25" descr="TON_e">
            <a:extLst>
              <a:ext uri="{FF2B5EF4-FFF2-40B4-BE49-F238E27FC236}">
                <a16:creationId xmlns:a16="http://schemas.microsoft.com/office/drawing/2014/main" id="{713EDCA0-D629-40F9-9EB4-A3197E2849BE}"/>
              </a:ext>
            </a:extLst>
          </p:cNvPr>
          <p:cNvPicPr>
            <a:picLocks noChangeAspect="1" noChangeArrowheads="1"/>
          </p:cNvPicPr>
          <p:nvPr/>
        </p:nvPicPr>
        <p:blipFill>
          <a:blip r:embed="rId4" cstate="print"/>
          <a:srcRect/>
          <a:stretch>
            <a:fillRect/>
          </a:stretch>
        </p:blipFill>
        <p:spPr bwMode="auto">
          <a:xfrm>
            <a:off x="8677413" y="5754468"/>
            <a:ext cx="2836800" cy="631745"/>
          </a:xfrm>
          <a:prstGeom prst="rect">
            <a:avLst/>
          </a:prstGeom>
          <a:noFill/>
          <a:ln w="9525">
            <a:noFill/>
            <a:miter lim="800000"/>
            <a:headEnd/>
            <a:tailEnd/>
          </a:ln>
        </p:spPr>
      </p:pic>
      <p:sp>
        <p:nvSpPr>
          <p:cNvPr id="17" name="Titel 1">
            <a:extLst>
              <a:ext uri="{FF2B5EF4-FFF2-40B4-BE49-F238E27FC236}">
                <a16:creationId xmlns:a16="http://schemas.microsoft.com/office/drawing/2014/main" id="{1B54F801-F68B-4B5F-B187-4A95933514A5}"/>
              </a:ext>
            </a:extLst>
          </p:cNvPr>
          <p:cNvSpPr txBox="1">
            <a:spLocks/>
          </p:cNvSpPr>
          <p:nvPr/>
        </p:nvSpPr>
        <p:spPr>
          <a:xfrm>
            <a:off x="150884" y="153104"/>
            <a:ext cx="4190871" cy="2767713"/>
          </a:xfrm>
          <a:prstGeom prst="rect">
            <a:avLst/>
          </a:prstGeom>
        </p:spPr>
        <p:txBody>
          <a:bodyPr vert="horz" lIns="91440" tIns="45720" rIns="91440" bIns="45720" rtlCol="0" anchor="ctr">
            <a:noAutofit/>
          </a:bodyPr>
          <a:lstStyle>
            <a:lvl1pPr marL="144000" algn="l" defTabSz="914400" rtl="0" eaLnBrk="1" latinLnBrk="0" hangingPunct="1">
              <a:spcBef>
                <a:spcPts val="0"/>
              </a:spcBef>
              <a:buNone/>
              <a:tabLst>
                <a:tab pos="11839575" algn="r"/>
              </a:tabLst>
              <a:defRPr sz="2800" kern="1200" baseline="0">
                <a:solidFill>
                  <a:schemeClr val="bg1"/>
                </a:solidFill>
                <a:latin typeface="Arial" panose="020B0604020202020204" pitchFamily="34" charset="0"/>
                <a:ea typeface="+mj-ea"/>
                <a:cs typeface="Arial" panose="020B0604020202020204" pitchFamily="34" charset="0"/>
              </a:defRPr>
            </a:lvl1pPr>
          </a:lstStyle>
          <a:p>
            <a:r>
              <a:rPr lang="en-US" sz="2400" spc="100" dirty="0"/>
              <a:t>Industrial grade</a:t>
            </a:r>
          </a:p>
          <a:p>
            <a:r>
              <a:rPr lang="en-US" b="1" spc="100" dirty="0"/>
              <a:t>HEAT MONITORING</a:t>
            </a:r>
          </a:p>
          <a:p>
            <a:r>
              <a:rPr lang="en-US" sz="2400" spc="100" dirty="0"/>
              <a:t>and</a:t>
            </a:r>
          </a:p>
          <a:p>
            <a:r>
              <a:rPr lang="en-US" b="1" spc="100" dirty="0"/>
              <a:t>FIRE DETECTION</a:t>
            </a:r>
          </a:p>
        </p:txBody>
      </p:sp>
    </p:spTree>
    <p:extLst>
      <p:ext uri="{BB962C8B-B14F-4D97-AF65-F5344CB8AC3E}">
        <p14:creationId xmlns:p14="http://schemas.microsoft.com/office/powerpoint/2010/main" val="142128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240CDC5-EA5D-4141-8719-4272BF13D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APPLICATION DRIVER	Long Distances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6</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994485" y="901431"/>
            <a:ext cx="2899938" cy="387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800" b="1" dirty="0">
                <a:solidFill>
                  <a:schemeClr val="bg1"/>
                </a:solidFill>
              </a:rPr>
              <a:t>Long Distance Monitoring</a:t>
            </a:r>
          </a:p>
          <a:p>
            <a:pPr marL="0" lvl="1">
              <a:spcBef>
                <a:spcPts val="600"/>
              </a:spcBef>
              <a:buClr>
                <a:schemeClr val="tx1">
                  <a:lumMod val="65000"/>
                  <a:lumOff val="35000"/>
                </a:schemeClr>
              </a:buClr>
              <a:buSzPct val="120000"/>
            </a:pPr>
            <a:endParaRPr lang="en-US" sz="2800" b="1" dirty="0"/>
          </a:p>
          <a:p>
            <a:pPr marL="0" lvl="1">
              <a:spcBef>
                <a:spcPts val="600"/>
              </a:spcBef>
              <a:buClr>
                <a:schemeClr val="tx1">
                  <a:lumMod val="65000"/>
                  <a:lumOff val="35000"/>
                </a:schemeClr>
              </a:buClr>
              <a:buSzPct val="120000"/>
            </a:pPr>
            <a:endParaRPr lang="en-US" sz="2800" b="1" dirty="0"/>
          </a:p>
          <a:p>
            <a:pPr marL="268288" lvl="2" indent="-268288">
              <a:spcAft>
                <a:spcPts val="600"/>
              </a:spcAft>
              <a:buSzPct val="120000"/>
              <a:buFont typeface="Arial" panose="020B0604020202020204" pitchFamily="34" charset="0"/>
              <a:buChar char="■"/>
            </a:pPr>
            <a:r>
              <a:rPr lang="en-US" sz="2000" b="1" dirty="0"/>
              <a:t>Road / Rail Tunnels</a:t>
            </a:r>
          </a:p>
          <a:p>
            <a:pPr marL="268288" lvl="2" indent="-268288">
              <a:spcAft>
                <a:spcPts val="600"/>
              </a:spcAft>
              <a:buSzPct val="120000"/>
              <a:buFont typeface="Arial" panose="020B0604020202020204" pitchFamily="34" charset="0"/>
              <a:buChar char="■"/>
            </a:pPr>
            <a:r>
              <a:rPr lang="en-US" sz="2000" b="1" dirty="0"/>
              <a:t>Utility Tunnels</a:t>
            </a:r>
          </a:p>
          <a:p>
            <a:pPr marL="268288" lvl="2" indent="-268288">
              <a:spcAft>
                <a:spcPts val="600"/>
              </a:spcAft>
              <a:buSzPct val="120000"/>
              <a:buFont typeface="Arial" panose="020B0604020202020204" pitchFamily="34" charset="0"/>
              <a:buChar char="■"/>
            </a:pPr>
            <a:r>
              <a:rPr lang="en-US" sz="2000" b="1" dirty="0"/>
              <a:t>Cable Trays</a:t>
            </a:r>
          </a:p>
          <a:p>
            <a:pPr marL="268288" lvl="2" indent="-268288">
              <a:spcAft>
                <a:spcPts val="600"/>
              </a:spcAft>
              <a:buSzPct val="120000"/>
              <a:buFont typeface="Arial" panose="020B0604020202020204" pitchFamily="34" charset="0"/>
              <a:buChar char="■"/>
            </a:pPr>
            <a:r>
              <a:rPr lang="en-US" sz="2000" b="1" dirty="0"/>
              <a:t>Pipelines</a:t>
            </a:r>
          </a:p>
          <a:p>
            <a:pPr marL="268288" lvl="2" indent="-268288">
              <a:spcAft>
                <a:spcPts val="600"/>
              </a:spcAft>
              <a:buSzPct val="120000"/>
              <a:buFont typeface="Arial" panose="020B0604020202020204" pitchFamily="34" charset="0"/>
              <a:buChar char="■"/>
            </a:pPr>
            <a:r>
              <a:rPr lang="en-US" sz="2000" b="1" dirty="0"/>
              <a:t>Conveyor Belts</a:t>
            </a:r>
          </a:p>
        </p:txBody>
      </p:sp>
    </p:spTree>
    <p:extLst>
      <p:ext uri="{BB962C8B-B14F-4D97-AF65-F5344CB8AC3E}">
        <p14:creationId xmlns:p14="http://schemas.microsoft.com/office/powerpoint/2010/main" val="389394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F98E9B3-57B0-4ADC-9A4A-297CF38D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APPLICATION DRIVER	Harsh Environment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7</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961595" y="901432"/>
            <a:ext cx="2893358" cy="351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800" b="1" dirty="0">
                <a:solidFill>
                  <a:schemeClr val="bg1"/>
                </a:solidFill>
              </a:rPr>
              <a:t>Works under extreme conditions</a:t>
            </a:r>
          </a:p>
          <a:p>
            <a:pPr marL="0" lvl="1">
              <a:spcBef>
                <a:spcPts val="600"/>
              </a:spcBef>
              <a:buClr>
                <a:schemeClr val="tx1">
                  <a:lumMod val="65000"/>
                  <a:lumOff val="35000"/>
                </a:schemeClr>
              </a:buClr>
              <a:buSzPct val="120000"/>
            </a:pPr>
            <a:endParaRPr lang="en-US" sz="2800" b="1" dirty="0"/>
          </a:p>
          <a:p>
            <a:pPr marL="268288" lvl="2" indent="-268288">
              <a:spcAft>
                <a:spcPts val="600"/>
              </a:spcAft>
              <a:buSzPct val="120000"/>
              <a:buFont typeface="Arial" panose="020B0604020202020204" pitchFamily="34" charset="0"/>
              <a:buChar char="■"/>
            </a:pPr>
            <a:r>
              <a:rPr lang="en-US" sz="2000" b="1" dirty="0"/>
              <a:t>Rain / Moisture</a:t>
            </a:r>
          </a:p>
          <a:p>
            <a:pPr marL="268288" lvl="2" indent="-268288">
              <a:spcAft>
                <a:spcPts val="600"/>
              </a:spcAft>
              <a:buSzPct val="120000"/>
              <a:buFont typeface="Arial" panose="020B0604020202020204" pitchFamily="34" charset="0"/>
              <a:buChar char="■"/>
            </a:pPr>
            <a:r>
              <a:rPr lang="en-US" sz="2000" b="1" dirty="0"/>
              <a:t>Dirt / Dust</a:t>
            </a:r>
          </a:p>
          <a:p>
            <a:pPr marL="268288" lvl="2" indent="-268288">
              <a:spcAft>
                <a:spcPts val="600"/>
              </a:spcAft>
              <a:buSzPct val="120000"/>
              <a:buFont typeface="Arial" panose="020B0604020202020204" pitchFamily="34" charset="0"/>
              <a:buChar char="■"/>
            </a:pPr>
            <a:r>
              <a:rPr lang="en-US" sz="2000" b="1" dirty="0"/>
              <a:t>Heat / Frost</a:t>
            </a:r>
          </a:p>
          <a:p>
            <a:pPr marL="268288" lvl="2" indent="-268288">
              <a:spcAft>
                <a:spcPts val="600"/>
              </a:spcAft>
              <a:buSzPct val="120000"/>
              <a:buFont typeface="Arial" panose="020B0604020202020204" pitchFamily="34" charset="0"/>
              <a:buChar char="■"/>
            </a:pPr>
            <a:r>
              <a:rPr lang="en-US" sz="2000" b="1" dirty="0"/>
              <a:t>Wind</a:t>
            </a:r>
          </a:p>
          <a:p>
            <a:pPr marL="268288" lvl="2" indent="-268288">
              <a:spcAft>
                <a:spcPts val="600"/>
              </a:spcAft>
              <a:buSzPct val="120000"/>
              <a:buFont typeface="Arial" panose="020B0604020202020204" pitchFamily="34" charset="0"/>
              <a:buChar char="■"/>
            </a:pPr>
            <a:r>
              <a:rPr lang="de-CH" sz="2000" b="1" dirty="0"/>
              <a:t>Aggressive Gases</a:t>
            </a:r>
          </a:p>
          <a:p>
            <a:pPr marL="268288" lvl="2" indent="-268288">
              <a:spcAft>
                <a:spcPts val="600"/>
              </a:spcAft>
              <a:buSzPct val="120000"/>
              <a:buFont typeface="Arial" panose="020B0604020202020204" pitchFamily="34" charset="0"/>
              <a:buChar char="■"/>
            </a:pPr>
            <a:r>
              <a:rPr lang="de-CH" sz="2000" b="1" dirty="0"/>
              <a:t>EMI</a:t>
            </a:r>
            <a:endParaRPr lang="en-US" sz="2000" b="1" dirty="0"/>
          </a:p>
          <a:p>
            <a:pPr marL="268288" lvl="2" indent="-268288">
              <a:spcAft>
                <a:spcPts val="600"/>
              </a:spcAft>
              <a:buSzPct val="120000"/>
              <a:buFont typeface="Arial" panose="020B0604020202020204" pitchFamily="34" charset="0"/>
              <a:buChar char="■"/>
            </a:pPr>
            <a:r>
              <a:rPr lang="en-US" sz="2000" b="1" dirty="0"/>
              <a:t>Insects</a:t>
            </a:r>
            <a:endParaRPr lang="en-US" sz="1600" dirty="0">
              <a:solidFill>
                <a:schemeClr val="bg1"/>
              </a:solidFill>
            </a:endParaRPr>
          </a:p>
        </p:txBody>
      </p:sp>
    </p:spTree>
    <p:extLst>
      <p:ext uri="{BB962C8B-B14F-4D97-AF65-F5344CB8AC3E}">
        <p14:creationId xmlns:p14="http://schemas.microsoft.com/office/powerpoint/2010/main" val="243117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0A44427-CCE4-4456-A9F0-C29F0340F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APPLICATION DRIVER	Large Area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8</a:t>
            </a:fld>
            <a:endParaRPr lang="en-US"/>
          </a:p>
        </p:txBody>
      </p:sp>
      <p:sp>
        <p:nvSpPr>
          <p:cNvPr id="14" name="Rectangle 8">
            <a:extLst>
              <a:ext uri="{FF2B5EF4-FFF2-40B4-BE49-F238E27FC236}">
                <a16:creationId xmlns:a16="http://schemas.microsoft.com/office/drawing/2014/main" id="{B3E163B7-0BCF-46F7-A465-743166BF3F13}"/>
              </a:ext>
            </a:extLst>
          </p:cNvPr>
          <p:cNvSpPr>
            <a:spLocks noChangeArrowheads="1"/>
          </p:cNvSpPr>
          <p:nvPr/>
        </p:nvSpPr>
        <p:spPr bwMode="auto">
          <a:xfrm>
            <a:off x="981329" y="901432"/>
            <a:ext cx="3084132" cy="35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spcBef>
                <a:spcPts val="600"/>
              </a:spcBef>
              <a:buClr>
                <a:schemeClr val="tx1">
                  <a:lumMod val="65000"/>
                  <a:lumOff val="35000"/>
                </a:schemeClr>
              </a:buClr>
              <a:buSzPct val="120000"/>
            </a:pPr>
            <a:r>
              <a:rPr lang="en-US" sz="2800" b="1" dirty="0">
                <a:solidFill>
                  <a:schemeClr val="bg1"/>
                </a:solidFill>
              </a:rPr>
              <a:t>Up to 320 parking lots per cable</a:t>
            </a:r>
            <a:endParaRPr lang="en-US" sz="2800" b="1" baseline="30000" dirty="0">
              <a:solidFill>
                <a:schemeClr val="bg1"/>
              </a:solidFill>
            </a:endParaRPr>
          </a:p>
          <a:p>
            <a:pPr marL="0" lvl="1">
              <a:spcBef>
                <a:spcPts val="600"/>
              </a:spcBef>
              <a:buClr>
                <a:schemeClr val="tx1">
                  <a:lumMod val="65000"/>
                  <a:lumOff val="35000"/>
                </a:schemeClr>
              </a:buClr>
              <a:buSzPct val="120000"/>
            </a:pPr>
            <a:endParaRPr lang="en-US" sz="2800" b="1" dirty="0"/>
          </a:p>
          <a:p>
            <a:pPr marL="342900" lvl="2" indent="-342900">
              <a:spcAft>
                <a:spcPts val="600"/>
              </a:spcAft>
              <a:buSzPct val="120000"/>
              <a:buFont typeface="Wingdings" panose="05000000000000000000" pitchFamily="2" charset="2"/>
              <a:buChar char=""/>
            </a:pPr>
            <a:r>
              <a:rPr lang="en-US" sz="2000" b="1" dirty="0"/>
              <a:t>Extensive Coverage</a:t>
            </a:r>
          </a:p>
          <a:p>
            <a:pPr marL="342900" lvl="2" indent="-342900">
              <a:spcAft>
                <a:spcPts val="600"/>
              </a:spcAft>
              <a:buSzPct val="120000"/>
              <a:buFont typeface="Wingdings" panose="05000000000000000000" pitchFamily="2" charset="2"/>
              <a:buChar char=""/>
            </a:pPr>
            <a:r>
              <a:rPr lang="en-US" sz="2000" b="1" dirty="0"/>
              <a:t>Pollution resistant</a:t>
            </a:r>
          </a:p>
          <a:p>
            <a:pPr marL="342900" lvl="2" indent="-342900">
              <a:spcAft>
                <a:spcPts val="600"/>
              </a:spcAft>
              <a:buSzPct val="120000"/>
              <a:buFont typeface="Wingdings" panose="05000000000000000000" pitchFamily="2" charset="2"/>
              <a:buChar char=""/>
            </a:pPr>
            <a:r>
              <a:rPr lang="en-US" sz="2000" b="1" dirty="0"/>
              <a:t>Humidity resistance</a:t>
            </a:r>
          </a:p>
          <a:p>
            <a:pPr marL="342900" lvl="2" indent="-342900">
              <a:spcAft>
                <a:spcPts val="600"/>
              </a:spcAft>
              <a:buSzPct val="120000"/>
              <a:buFont typeface="Wingdings" panose="05000000000000000000" pitchFamily="2" charset="2"/>
              <a:buChar char=""/>
            </a:pPr>
            <a:r>
              <a:rPr lang="en-US" sz="2000" b="1" dirty="0"/>
              <a:t>Maintenance friendly</a:t>
            </a:r>
          </a:p>
          <a:p>
            <a:pPr marL="342900" lvl="2" indent="-342900">
              <a:spcAft>
                <a:spcPts val="600"/>
              </a:spcAft>
              <a:buSzPct val="120000"/>
              <a:buFont typeface="Wingdings" panose="05000000000000000000" pitchFamily="2" charset="2"/>
              <a:buChar char=""/>
            </a:pPr>
            <a:r>
              <a:rPr lang="en-US" sz="2000" b="1" dirty="0"/>
              <a:t>Zero nuisance alarms</a:t>
            </a:r>
          </a:p>
        </p:txBody>
      </p:sp>
    </p:spTree>
    <p:extLst>
      <p:ext uri="{BB962C8B-B14F-4D97-AF65-F5344CB8AC3E}">
        <p14:creationId xmlns:p14="http://schemas.microsoft.com/office/powerpoint/2010/main" val="351484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07DB208-03E7-4D7D-925A-58D0ED641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630000"/>
            <a:ext cx="11880000" cy="5765014"/>
          </a:xfrm>
          <a:prstGeom prst="rect">
            <a:avLst/>
          </a:prstGeom>
        </p:spPr>
      </p:pic>
      <p:sp>
        <p:nvSpPr>
          <p:cNvPr id="2" name="Titel 1"/>
          <p:cNvSpPr>
            <a:spLocks noGrp="1"/>
          </p:cNvSpPr>
          <p:nvPr>
            <p:ph type="title"/>
          </p:nvPr>
        </p:nvSpPr>
        <p:spPr/>
        <p:txBody>
          <a:bodyPr/>
          <a:lstStyle/>
          <a:p>
            <a:r>
              <a:rPr lang="en-US" dirty="0"/>
              <a:t>STRENGTH	Flame retardant	</a:t>
            </a:r>
          </a:p>
        </p:txBody>
      </p:sp>
      <p:sp>
        <p:nvSpPr>
          <p:cNvPr id="10" name="Datumsplatzhalter 9"/>
          <p:cNvSpPr>
            <a:spLocks noGrp="1"/>
          </p:cNvSpPr>
          <p:nvPr>
            <p:ph type="dt" sz="half" idx="2"/>
          </p:nvPr>
        </p:nvSpPr>
        <p:spPr/>
        <p:txBody>
          <a:bodyPr/>
          <a:lstStyle/>
          <a:p>
            <a:fld id="{A4B4C5C9-A6F6-4D55-A8B3-8BEC55BD505E}" type="datetime4">
              <a:rPr lang="en-US" smtClean="0"/>
              <a:pPr/>
              <a:t>May 4, 2021</a:t>
            </a:fld>
            <a:endParaRPr lang="en-US"/>
          </a:p>
        </p:txBody>
      </p:sp>
      <p:sp>
        <p:nvSpPr>
          <p:cNvPr id="11" name="Fußzeilenplatzhalter 10"/>
          <p:cNvSpPr>
            <a:spLocks noGrp="1"/>
          </p:cNvSpPr>
          <p:nvPr>
            <p:ph type="ftr" sz="quarter" idx="3"/>
          </p:nvPr>
        </p:nvSpPr>
        <p:spPr/>
        <p:txBody>
          <a:bodyPr/>
          <a:lstStyle/>
          <a:p>
            <a:r>
              <a:rPr lang="en-US"/>
              <a:t>Sales Presentation</a:t>
            </a:r>
          </a:p>
        </p:txBody>
      </p:sp>
      <p:sp>
        <p:nvSpPr>
          <p:cNvPr id="12" name="Foliennummernplatzhalter 11"/>
          <p:cNvSpPr>
            <a:spLocks noGrp="1"/>
          </p:cNvSpPr>
          <p:nvPr>
            <p:ph type="sldNum" sz="quarter" idx="4"/>
          </p:nvPr>
        </p:nvSpPr>
        <p:spPr/>
        <p:txBody>
          <a:bodyPr/>
          <a:lstStyle/>
          <a:p>
            <a:fld id="{E55C4FCD-3376-4DC5-8C3B-80D922D799E5}" type="slidenum">
              <a:rPr lang="en-US" smtClean="0"/>
              <a:pPr/>
              <a:t>9</a:t>
            </a:fld>
            <a:endParaRPr lang="en-US"/>
          </a:p>
        </p:txBody>
      </p:sp>
      <p:sp>
        <p:nvSpPr>
          <p:cNvPr id="14" name="Rectangle 8">
            <a:extLst>
              <a:ext uri="{FF2B5EF4-FFF2-40B4-BE49-F238E27FC236}">
                <a16:creationId xmlns:a16="http://schemas.microsoft.com/office/drawing/2014/main" id="{5DB3C90C-4B57-48D0-AF1E-3754B8A1CEB9}"/>
              </a:ext>
            </a:extLst>
          </p:cNvPr>
          <p:cNvSpPr>
            <a:spLocks noChangeArrowheads="1"/>
          </p:cNvSpPr>
          <p:nvPr/>
        </p:nvSpPr>
        <p:spPr bwMode="auto">
          <a:xfrm>
            <a:off x="8637450" y="1036479"/>
            <a:ext cx="2801039" cy="103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lvl="1" algn="ctr">
              <a:spcBef>
                <a:spcPts val="600"/>
              </a:spcBef>
              <a:buClr>
                <a:schemeClr val="tx1">
                  <a:lumMod val="65000"/>
                  <a:lumOff val="35000"/>
                </a:schemeClr>
              </a:buClr>
              <a:buSzPct val="120000"/>
            </a:pPr>
            <a:r>
              <a:rPr lang="en-US" sz="2400" b="1" dirty="0">
                <a:solidFill>
                  <a:schemeClr val="bg1"/>
                </a:solidFill>
                <a:latin typeface="Arial" panose="020B0604020202020204" pitchFamily="34" charset="0"/>
                <a:cs typeface="Arial" panose="020B0604020202020204" pitchFamily="34" charset="0"/>
              </a:rPr>
              <a:t>Flame retardant </a:t>
            </a:r>
            <a:r>
              <a:rPr lang="en-US" sz="2300" b="1" dirty="0">
                <a:solidFill>
                  <a:schemeClr val="bg1"/>
                </a:solidFill>
                <a:latin typeface="Arial" panose="020B0604020202020204" pitchFamily="34" charset="0"/>
                <a:cs typeface="Arial" panose="020B0604020202020204" pitchFamily="34" charset="0"/>
              </a:rPr>
              <a:t>and halogen free </a:t>
            </a:r>
            <a:endParaRPr lang="en-US" sz="2300" b="1" dirty="0">
              <a:latin typeface="Arial" panose="020B0604020202020204" pitchFamily="34" charset="0"/>
              <a:cs typeface="Arial" panose="020B0604020202020204" pitchFamily="34" charset="0"/>
            </a:endParaRPr>
          </a:p>
        </p:txBody>
      </p:sp>
      <p:sp>
        <p:nvSpPr>
          <p:cNvPr id="15" name="Rectangle 8">
            <a:extLst>
              <a:ext uri="{FF2B5EF4-FFF2-40B4-BE49-F238E27FC236}">
                <a16:creationId xmlns:a16="http://schemas.microsoft.com/office/drawing/2014/main" id="{775C21FA-15CB-4254-A60A-74DC7901FB97}"/>
              </a:ext>
            </a:extLst>
          </p:cNvPr>
          <p:cNvSpPr>
            <a:spLocks noChangeArrowheads="1"/>
          </p:cNvSpPr>
          <p:nvPr/>
        </p:nvSpPr>
        <p:spPr bwMode="auto">
          <a:xfrm>
            <a:off x="9130636" y="2227171"/>
            <a:ext cx="2250023" cy="166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lvl="2" indent="-342900">
              <a:spcAft>
                <a:spcPts val="600"/>
              </a:spcAft>
              <a:buSzPct val="120000"/>
              <a:buFont typeface="Wingdings" panose="05000000000000000000" pitchFamily="2" charset="2"/>
              <a:buChar char=""/>
            </a:pPr>
            <a:r>
              <a:rPr lang="en-US" sz="2000" b="1" dirty="0">
                <a:solidFill>
                  <a:schemeClr val="bg1"/>
                </a:solidFill>
                <a:latin typeface="Arial" panose="020B0604020202020204" pitchFamily="34" charset="0"/>
                <a:cs typeface="Arial" panose="020B0604020202020204" pitchFamily="34" charset="0"/>
              </a:rPr>
              <a:t>Hospitals</a:t>
            </a:r>
          </a:p>
          <a:p>
            <a:pPr marL="342900" lvl="2" indent="-342900">
              <a:spcAft>
                <a:spcPts val="600"/>
              </a:spcAft>
              <a:buSzPct val="120000"/>
              <a:buFont typeface="Wingdings" panose="05000000000000000000" pitchFamily="2" charset="2"/>
              <a:buChar char=""/>
            </a:pPr>
            <a:r>
              <a:rPr lang="en-US" sz="2000" b="1" dirty="0">
                <a:solidFill>
                  <a:schemeClr val="bg1"/>
                </a:solidFill>
                <a:latin typeface="Arial" panose="020B0604020202020204" pitchFamily="34" charset="0"/>
                <a:cs typeface="Arial" panose="020B0604020202020204" pitchFamily="34" charset="0"/>
              </a:rPr>
              <a:t>Rail Stations</a:t>
            </a:r>
          </a:p>
          <a:p>
            <a:pPr marL="342900" lvl="2" indent="-342900">
              <a:spcAft>
                <a:spcPts val="600"/>
              </a:spcAft>
              <a:buSzPct val="120000"/>
              <a:buFont typeface="Wingdings" panose="05000000000000000000" pitchFamily="2" charset="2"/>
              <a:buChar char=""/>
            </a:pPr>
            <a:r>
              <a:rPr lang="en-US" sz="2000" b="1" dirty="0">
                <a:solidFill>
                  <a:schemeClr val="bg1"/>
                </a:solidFill>
                <a:latin typeface="Arial" panose="020B0604020202020204" pitchFamily="34" charset="0"/>
                <a:cs typeface="Arial" panose="020B0604020202020204" pitchFamily="34" charset="0"/>
              </a:rPr>
              <a:t>Car Parks</a:t>
            </a:r>
          </a:p>
          <a:p>
            <a:pPr marL="342900" lvl="2" indent="-342900">
              <a:spcAft>
                <a:spcPts val="600"/>
              </a:spcAft>
              <a:buSzPct val="120000"/>
              <a:buFont typeface="Wingdings" panose="05000000000000000000" pitchFamily="2" charset="2"/>
              <a:buChar char=""/>
            </a:pPr>
            <a:r>
              <a:rPr lang="en-US" sz="2000" b="1" dirty="0">
                <a:solidFill>
                  <a:schemeClr val="bg1"/>
                </a:solidFill>
                <a:latin typeface="Arial" panose="020B0604020202020204" pitchFamily="34" charset="0"/>
                <a:cs typeface="Arial" panose="020B0604020202020204" pitchFamily="34" charset="0"/>
              </a:rPr>
              <a:t>Assembly Halls</a:t>
            </a:r>
          </a:p>
          <a:p>
            <a:pPr marL="342900" lvl="2" indent="-342900">
              <a:spcAft>
                <a:spcPts val="600"/>
              </a:spcAft>
              <a:buSzPct val="120000"/>
              <a:buFont typeface="Wingdings" panose="05000000000000000000" pitchFamily="2" charset="2"/>
              <a:buChar char=""/>
            </a:pPr>
            <a:endParaRPr lang="en-US" sz="2000" b="1" dirty="0">
              <a:solidFill>
                <a:schemeClr val="bg1"/>
              </a:solidFill>
              <a:latin typeface="Arial" panose="020B0604020202020204" pitchFamily="34" charset="0"/>
              <a:cs typeface="Arial" panose="020B0604020202020204" pitchFamily="34" charset="0"/>
            </a:endParaRPr>
          </a:p>
        </p:txBody>
      </p:sp>
      <p:cxnSp>
        <p:nvCxnSpPr>
          <p:cNvPr id="8" name="Gerader Verbinder 7">
            <a:extLst>
              <a:ext uri="{FF2B5EF4-FFF2-40B4-BE49-F238E27FC236}">
                <a16:creationId xmlns:a16="http://schemas.microsoft.com/office/drawing/2014/main" id="{6490155E-0BCC-4D94-81A1-763A6B99DC87}"/>
              </a:ext>
            </a:extLst>
          </p:cNvPr>
          <p:cNvCxnSpPr/>
          <p:nvPr/>
        </p:nvCxnSpPr>
        <p:spPr>
          <a:xfrm flipV="1">
            <a:off x="2223506" y="4275967"/>
            <a:ext cx="0" cy="46049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EBF395BF-3354-4DA3-ACEC-81F568B435D0}"/>
              </a:ext>
            </a:extLst>
          </p:cNvPr>
          <p:cNvCxnSpPr/>
          <p:nvPr/>
        </p:nvCxnSpPr>
        <p:spPr>
          <a:xfrm flipV="1">
            <a:off x="4809913" y="4275967"/>
            <a:ext cx="0" cy="46049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180EACCE-7588-4B95-825A-95145B27203B}"/>
              </a:ext>
            </a:extLst>
          </p:cNvPr>
          <p:cNvCxnSpPr>
            <a:cxnSpLocks/>
          </p:cNvCxnSpPr>
          <p:nvPr/>
        </p:nvCxnSpPr>
        <p:spPr>
          <a:xfrm flipV="1">
            <a:off x="2223506" y="4525939"/>
            <a:ext cx="2578740" cy="7"/>
          </a:xfrm>
          <a:prstGeom prst="straightConnector1">
            <a:avLst/>
          </a:prstGeom>
          <a:ln w="19050">
            <a:solidFill>
              <a:schemeClr val="bg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14298AB7-CF28-4A61-8D3D-84D503DF060C}"/>
              </a:ext>
            </a:extLst>
          </p:cNvPr>
          <p:cNvCxnSpPr>
            <a:cxnSpLocks/>
          </p:cNvCxnSpPr>
          <p:nvPr/>
        </p:nvCxnSpPr>
        <p:spPr>
          <a:xfrm flipV="1">
            <a:off x="4809904" y="4527040"/>
            <a:ext cx="2578740" cy="7"/>
          </a:xfrm>
          <a:prstGeom prst="straightConnector1">
            <a:avLst/>
          </a:prstGeom>
          <a:ln w="19050">
            <a:solidFill>
              <a:schemeClr val="bg1"/>
            </a:solidFill>
            <a:headEnd type="non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D6D5DFF3-8BEB-4646-83A6-1807AB256749}"/>
              </a:ext>
            </a:extLst>
          </p:cNvPr>
          <p:cNvCxnSpPr/>
          <p:nvPr/>
        </p:nvCxnSpPr>
        <p:spPr>
          <a:xfrm>
            <a:off x="426465" y="5627968"/>
            <a:ext cx="11314878" cy="0"/>
          </a:xfrm>
          <a:prstGeom prst="line">
            <a:avLst/>
          </a:prstGeom>
          <a:ln w="12700">
            <a:solidFill>
              <a:schemeClr val="bg1">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5E6D7C54-0DBD-4431-87DB-C8A85A10BF0C}"/>
              </a:ext>
            </a:extLst>
          </p:cNvPr>
          <p:cNvCxnSpPr>
            <a:cxnSpLocks/>
          </p:cNvCxnSpPr>
          <p:nvPr/>
        </p:nvCxnSpPr>
        <p:spPr>
          <a:xfrm flipV="1">
            <a:off x="429378" y="5547425"/>
            <a:ext cx="0" cy="144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1DD96E1D-6136-44F6-BCFE-682C45D84F98}"/>
              </a:ext>
            </a:extLst>
          </p:cNvPr>
          <p:cNvCxnSpPr>
            <a:cxnSpLocks/>
          </p:cNvCxnSpPr>
          <p:nvPr/>
        </p:nvCxnSpPr>
        <p:spPr>
          <a:xfrm flipV="1">
            <a:off x="2238856" y="5548524"/>
            <a:ext cx="0" cy="144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77507E14-7C8D-4394-90A9-0829F5DF13FC}"/>
              </a:ext>
            </a:extLst>
          </p:cNvPr>
          <p:cNvCxnSpPr>
            <a:cxnSpLocks/>
          </p:cNvCxnSpPr>
          <p:nvPr/>
        </p:nvCxnSpPr>
        <p:spPr>
          <a:xfrm flipV="1">
            <a:off x="4017732" y="5552571"/>
            <a:ext cx="0" cy="144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7F877B5C-D31B-405C-AFE8-9AC92960C108}"/>
              </a:ext>
            </a:extLst>
          </p:cNvPr>
          <p:cNvCxnSpPr>
            <a:cxnSpLocks/>
          </p:cNvCxnSpPr>
          <p:nvPr/>
        </p:nvCxnSpPr>
        <p:spPr>
          <a:xfrm flipV="1">
            <a:off x="5741760" y="5573058"/>
            <a:ext cx="0" cy="144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D62F57C8-2695-4BC6-90AB-64C58B2E0861}"/>
              </a:ext>
            </a:extLst>
          </p:cNvPr>
          <p:cNvCxnSpPr>
            <a:cxnSpLocks/>
          </p:cNvCxnSpPr>
          <p:nvPr/>
        </p:nvCxnSpPr>
        <p:spPr>
          <a:xfrm flipV="1">
            <a:off x="7553846" y="5562805"/>
            <a:ext cx="0" cy="144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DD36605-623F-4BFA-9B16-2BD8629BDAAF}"/>
              </a:ext>
            </a:extLst>
          </p:cNvPr>
          <p:cNvCxnSpPr>
            <a:cxnSpLocks/>
          </p:cNvCxnSpPr>
          <p:nvPr/>
        </p:nvCxnSpPr>
        <p:spPr>
          <a:xfrm flipV="1">
            <a:off x="9332722" y="5566852"/>
            <a:ext cx="0" cy="144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F2C2C83F-1179-459C-B1DF-69D9D7C7B33A}"/>
              </a:ext>
            </a:extLst>
          </p:cNvPr>
          <p:cNvCxnSpPr>
            <a:cxnSpLocks/>
          </p:cNvCxnSpPr>
          <p:nvPr/>
        </p:nvCxnSpPr>
        <p:spPr>
          <a:xfrm flipV="1">
            <a:off x="11056750" y="5571025"/>
            <a:ext cx="0" cy="144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B27B479-B292-4BD1-B163-110853DA62EC}"/>
              </a:ext>
            </a:extLst>
          </p:cNvPr>
          <p:cNvSpPr txBox="1"/>
          <p:nvPr/>
        </p:nvSpPr>
        <p:spPr>
          <a:xfrm>
            <a:off x="1913286" y="5850535"/>
            <a:ext cx="651140" cy="307777"/>
          </a:xfrm>
          <a:prstGeom prst="rect">
            <a:avLst/>
          </a:prstGeom>
          <a:noFill/>
        </p:spPr>
        <p:txBody>
          <a:bodyPr wrap="none" rtlCol="0">
            <a:spAutoFit/>
          </a:bodyPr>
          <a:lstStyle/>
          <a:p>
            <a:r>
              <a:rPr lang="de-CH" sz="1400" dirty="0"/>
              <a:t>5 Min.</a:t>
            </a:r>
          </a:p>
        </p:txBody>
      </p:sp>
      <p:sp>
        <p:nvSpPr>
          <p:cNvPr id="33" name="Textfeld 32">
            <a:extLst>
              <a:ext uri="{FF2B5EF4-FFF2-40B4-BE49-F238E27FC236}">
                <a16:creationId xmlns:a16="http://schemas.microsoft.com/office/drawing/2014/main" id="{602518CF-5F03-4C85-AF18-323B568868D2}"/>
              </a:ext>
            </a:extLst>
          </p:cNvPr>
          <p:cNvSpPr txBox="1"/>
          <p:nvPr/>
        </p:nvSpPr>
        <p:spPr>
          <a:xfrm>
            <a:off x="3682572" y="5848863"/>
            <a:ext cx="742511" cy="307777"/>
          </a:xfrm>
          <a:prstGeom prst="rect">
            <a:avLst/>
          </a:prstGeom>
          <a:noFill/>
        </p:spPr>
        <p:txBody>
          <a:bodyPr wrap="none" rtlCol="0">
            <a:spAutoFit/>
          </a:bodyPr>
          <a:lstStyle/>
          <a:p>
            <a:r>
              <a:rPr lang="de-CH" sz="1400" dirty="0"/>
              <a:t>10 Min.</a:t>
            </a:r>
          </a:p>
        </p:txBody>
      </p:sp>
      <p:sp>
        <p:nvSpPr>
          <p:cNvPr id="34" name="Textfeld 33">
            <a:extLst>
              <a:ext uri="{FF2B5EF4-FFF2-40B4-BE49-F238E27FC236}">
                <a16:creationId xmlns:a16="http://schemas.microsoft.com/office/drawing/2014/main" id="{DDF9C850-51B9-419A-9565-D982D99DF29E}"/>
              </a:ext>
            </a:extLst>
          </p:cNvPr>
          <p:cNvSpPr txBox="1"/>
          <p:nvPr/>
        </p:nvSpPr>
        <p:spPr>
          <a:xfrm>
            <a:off x="5370504" y="5854472"/>
            <a:ext cx="742511" cy="307777"/>
          </a:xfrm>
          <a:prstGeom prst="rect">
            <a:avLst/>
          </a:prstGeom>
          <a:noFill/>
        </p:spPr>
        <p:txBody>
          <a:bodyPr wrap="none" rtlCol="0">
            <a:spAutoFit/>
          </a:bodyPr>
          <a:lstStyle/>
          <a:p>
            <a:r>
              <a:rPr lang="de-CH" sz="1400" dirty="0"/>
              <a:t>15 Min.</a:t>
            </a:r>
          </a:p>
        </p:txBody>
      </p:sp>
      <p:sp>
        <p:nvSpPr>
          <p:cNvPr id="35" name="Textfeld 34">
            <a:extLst>
              <a:ext uri="{FF2B5EF4-FFF2-40B4-BE49-F238E27FC236}">
                <a16:creationId xmlns:a16="http://schemas.microsoft.com/office/drawing/2014/main" id="{E095FB62-9D2C-45CD-ADE4-AB06CECFCCF4}"/>
              </a:ext>
            </a:extLst>
          </p:cNvPr>
          <p:cNvSpPr txBox="1"/>
          <p:nvPr/>
        </p:nvSpPr>
        <p:spPr>
          <a:xfrm>
            <a:off x="7182590" y="5857603"/>
            <a:ext cx="742511" cy="307777"/>
          </a:xfrm>
          <a:prstGeom prst="rect">
            <a:avLst/>
          </a:prstGeom>
          <a:noFill/>
        </p:spPr>
        <p:txBody>
          <a:bodyPr wrap="none" rtlCol="0">
            <a:spAutoFit/>
          </a:bodyPr>
          <a:lstStyle/>
          <a:p>
            <a:r>
              <a:rPr lang="de-CH" sz="1400" dirty="0"/>
              <a:t>20 Min.</a:t>
            </a:r>
          </a:p>
        </p:txBody>
      </p:sp>
      <p:sp>
        <p:nvSpPr>
          <p:cNvPr id="36" name="Textfeld 35">
            <a:extLst>
              <a:ext uri="{FF2B5EF4-FFF2-40B4-BE49-F238E27FC236}">
                <a16:creationId xmlns:a16="http://schemas.microsoft.com/office/drawing/2014/main" id="{8F128298-5066-4887-BBC7-4B8CCE5A51C0}"/>
              </a:ext>
            </a:extLst>
          </p:cNvPr>
          <p:cNvSpPr txBox="1"/>
          <p:nvPr/>
        </p:nvSpPr>
        <p:spPr>
          <a:xfrm>
            <a:off x="8994676" y="5848863"/>
            <a:ext cx="742511" cy="307777"/>
          </a:xfrm>
          <a:prstGeom prst="rect">
            <a:avLst/>
          </a:prstGeom>
          <a:noFill/>
        </p:spPr>
        <p:txBody>
          <a:bodyPr wrap="none" rtlCol="0">
            <a:spAutoFit/>
          </a:bodyPr>
          <a:lstStyle/>
          <a:p>
            <a:r>
              <a:rPr lang="de-CH" sz="1400" dirty="0"/>
              <a:t>25 Min.</a:t>
            </a:r>
          </a:p>
        </p:txBody>
      </p:sp>
      <p:sp>
        <p:nvSpPr>
          <p:cNvPr id="37" name="Textfeld 36">
            <a:extLst>
              <a:ext uri="{FF2B5EF4-FFF2-40B4-BE49-F238E27FC236}">
                <a16:creationId xmlns:a16="http://schemas.microsoft.com/office/drawing/2014/main" id="{1ECD8BB3-08F6-488B-B68B-1063C5C25FBA}"/>
              </a:ext>
            </a:extLst>
          </p:cNvPr>
          <p:cNvSpPr txBox="1"/>
          <p:nvPr/>
        </p:nvSpPr>
        <p:spPr>
          <a:xfrm>
            <a:off x="10695978" y="5857602"/>
            <a:ext cx="742511" cy="307777"/>
          </a:xfrm>
          <a:prstGeom prst="rect">
            <a:avLst/>
          </a:prstGeom>
          <a:noFill/>
        </p:spPr>
        <p:txBody>
          <a:bodyPr wrap="none" rtlCol="0">
            <a:spAutoFit/>
          </a:bodyPr>
          <a:lstStyle/>
          <a:p>
            <a:r>
              <a:rPr lang="de-CH" sz="1400" dirty="0"/>
              <a:t>30 Min.</a:t>
            </a:r>
          </a:p>
        </p:txBody>
      </p:sp>
      <p:sp>
        <p:nvSpPr>
          <p:cNvPr id="38" name="Textfeld 37">
            <a:extLst>
              <a:ext uri="{FF2B5EF4-FFF2-40B4-BE49-F238E27FC236}">
                <a16:creationId xmlns:a16="http://schemas.microsoft.com/office/drawing/2014/main" id="{326D4422-2DFB-4ACF-95B7-E4E3B180064A}"/>
              </a:ext>
            </a:extLst>
          </p:cNvPr>
          <p:cNvSpPr txBox="1"/>
          <p:nvPr/>
        </p:nvSpPr>
        <p:spPr>
          <a:xfrm>
            <a:off x="288789" y="5860836"/>
            <a:ext cx="276038" cy="307777"/>
          </a:xfrm>
          <a:prstGeom prst="rect">
            <a:avLst/>
          </a:prstGeom>
          <a:noFill/>
        </p:spPr>
        <p:txBody>
          <a:bodyPr wrap="none" rtlCol="0">
            <a:spAutoFit/>
          </a:bodyPr>
          <a:lstStyle/>
          <a:p>
            <a:r>
              <a:rPr lang="de-CH" sz="1400" dirty="0"/>
              <a:t>0</a:t>
            </a:r>
          </a:p>
        </p:txBody>
      </p:sp>
      <p:sp>
        <p:nvSpPr>
          <p:cNvPr id="39" name="Textfeld 38">
            <a:extLst>
              <a:ext uri="{FF2B5EF4-FFF2-40B4-BE49-F238E27FC236}">
                <a16:creationId xmlns:a16="http://schemas.microsoft.com/office/drawing/2014/main" id="{605EB75A-648D-4ECC-97D7-10D56C45046E}"/>
              </a:ext>
            </a:extLst>
          </p:cNvPr>
          <p:cNvSpPr txBox="1"/>
          <p:nvPr/>
        </p:nvSpPr>
        <p:spPr>
          <a:xfrm>
            <a:off x="5335610" y="4148998"/>
            <a:ext cx="2099998" cy="307777"/>
          </a:xfrm>
          <a:prstGeom prst="rect">
            <a:avLst/>
          </a:prstGeom>
          <a:noFill/>
        </p:spPr>
        <p:txBody>
          <a:bodyPr wrap="none" rtlCol="0">
            <a:spAutoFit/>
          </a:bodyPr>
          <a:lstStyle/>
          <a:p>
            <a:r>
              <a:rPr lang="de-CH" sz="1400" i="1" dirty="0">
                <a:solidFill>
                  <a:schemeClr val="bg1"/>
                </a:solidFill>
                <a:latin typeface="Arial" panose="020B0604020202020204" pitchFamily="34" charset="0"/>
                <a:cs typeface="Arial" panose="020B0604020202020204" pitchFamily="34" charset="0"/>
              </a:rPr>
              <a:t>LIFE SAVING QUALITY</a:t>
            </a:r>
          </a:p>
        </p:txBody>
      </p:sp>
    </p:spTree>
    <p:extLst>
      <p:ext uri="{BB962C8B-B14F-4D97-AF65-F5344CB8AC3E}">
        <p14:creationId xmlns:p14="http://schemas.microsoft.com/office/powerpoint/2010/main" val="2910705108"/>
      </p:ext>
    </p:extLst>
  </p:cSld>
  <p:clrMapOvr>
    <a:masterClrMapping/>
  </p:clrMapOvr>
</p:sld>
</file>

<file path=ppt/theme/theme1.xml><?xml version="1.0" encoding="utf-8"?>
<a:theme xmlns:a="http://schemas.openxmlformats.org/drawingml/2006/main" name="1_Office Theme">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x9_Grauverlauf.potx" id="{6784B018-7326-43CC-9BF7-6E96C47D143C}" vid="{1996C7B8-ED5B-4275-865F-8995A304FE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2354</Words>
  <Application>Microsoft Office PowerPoint</Application>
  <PresentationFormat>Widescreen</PresentationFormat>
  <Paragraphs>716</Paragraphs>
  <Slides>55</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Wingdings</vt:lpstr>
      <vt:lpstr>1_Office Theme</vt:lpstr>
      <vt:lpstr>SecuriSens LIST &amp; d-LIST</vt:lpstr>
      <vt:lpstr>LISTEC Linear Heat Detectors Content </vt:lpstr>
      <vt:lpstr>PRINCIPLE OF OPERATION Embedded Heat Sensors </vt:lpstr>
      <vt:lpstr>PORTFOLIO System Components </vt:lpstr>
      <vt:lpstr>PORTFOLIO System Overview </vt:lpstr>
      <vt:lpstr>APPLICATION DRIVER Long Distances </vt:lpstr>
      <vt:lpstr>APPLICATION DRIVER Harsh Environment </vt:lpstr>
      <vt:lpstr>APPLICATION DRIVER Large Area </vt:lpstr>
      <vt:lpstr>STRENGTH Flame retardant </vt:lpstr>
      <vt:lpstr>STRENGTH Monitoring </vt:lpstr>
      <vt:lpstr>STRENGTH Point Accuracy </vt:lpstr>
      <vt:lpstr>STRENGTH Accurate Zoning </vt:lpstr>
      <vt:lpstr>STRENGTH Zone Stability </vt:lpstr>
      <vt:lpstr>PowerPoint Presentation</vt:lpstr>
      <vt:lpstr>STRENGTH Installer friendly </vt:lpstr>
      <vt:lpstr>STRENGTH Maintenance free </vt:lpstr>
      <vt:lpstr>STRENGTH Nearly Unlimited Repair </vt:lpstr>
      <vt:lpstr>STRENGTH No “Loss Budget” </vt:lpstr>
      <vt:lpstr>PowerPoint Presentation</vt:lpstr>
      <vt:lpstr>STRENGTH Water resistant </vt:lpstr>
      <vt:lpstr>STRENGTH High EMI Immunity </vt:lpstr>
      <vt:lpstr>STRENGTH Max. &amp; Diff. Alarms </vt:lpstr>
      <vt:lpstr>STRENGTH Multiple Alarms </vt:lpstr>
      <vt:lpstr>STRENGTH Branching </vt:lpstr>
      <vt:lpstr>STRENGTH Failsafe </vt:lpstr>
      <vt:lpstr>STRENGTH Controller Position </vt:lpstr>
      <vt:lpstr>STRENGTH [SEC 15] Single Sensors </vt:lpstr>
      <vt:lpstr>STRENGTH [SEC 20] Status Monitoring </vt:lpstr>
      <vt:lpstr>STRENGTH Networking </vt:lpstr>
      <vt:lpstr>ACCESSORIES Cable Fixings </vt:lpstr>
      <vt:lpstr>SPECIFICATIONS Control Units </vt:lpstr>
      <vt:lpstr>SPECIFICATIONS Sensor Cables </vt:lpstr>
      <vt:lpstr>SUCCESS STORIES  Fréjus, France - Italy </vt:lpstr>
      <vt:lpstr>SUCCESS STORIES  Bypass, Neuchâtel, Switzerland </vt:lpstr>
      <vt:lpstr>SUCCESS STORIES  A86, Paris, France </vt:lpstr>
      <vt:lpstr>SUCCESS STORIES  El Sinaloense, Durango, Mexico </vt:lpstr>
      <vt:lpstr>SUCCESS STORIES  Senador Nelson Carneiro, Rio de Janeiro, Brazil </vt:lpstr>
      <vt:lpstr>SUCCESS STORIES  Södra Länken, Stockholm, Sweden </vt:lpstr>
      <vt:lpstr>SUCCESS STORIES  Göta, Gothenburg, Sweden </vt:lpstr>
      <vt:lpstr>SUCCESS STORIES  Port tunnel, Dublin, Ireland </vt:lpstr>
      <vt:lpstr>SUCCESS STORIES  M30 Airport, Madrid, Spain </vt:lpstr>
      <vt:lpstr>SUCCESS STORIES  Al-Azhar, Cairo, Egypt </vt:lpstr>
      <vt:lpstr>SUCCESS STORIES  Elbtunnel, Hamburg, Germany </vt:lpstr>
      <vt:lpstr>SUCCESS STORIES  Engelberg, Stuttgart, Germany </vt:lpstr>
      <vt:lpstr>SUCCESS STORIES  Coschützer, Dresden, Germany </vt:lpstr>
      <vt:lpstr>SUCCESS STORIES  Königshainer Berge, Görlitz, Germany </vt:lpstr>
      <vt:lpstr>SUCCESS STORIES  Berg Bock, Suhl, Germany </vt:lpstr>
      <vt:lpstr>SUCCESS STORIES  Josef Deimer, Landshut, Germany </vt:lpstr>
      <vt:lpstr>SUCCESS STORIES  Wambel, Dortmund, Germany </vt:lpstr>
      <vt:lpstr>SUCCESS STORIES  Bypass Tunnel, Sochi, Russia </vt:lpstr>
      <vt:lpstr>SUCCESS STORIES  Metro Station, Düsseldorf, Germany</vt:lpstr>
      <vt:lpstr>SUCCESS STORIES  Garbage Incinerator, Bremerhaven, Germany</vt:lpstr>
      <vt:lpstr>SUCCESS STORIES  Saarbergwerke, Völklingen, Germany </vt:lpstr>
      <vt:lpstr>SUCCESS STORIES  Coal Power Station, Patnow, Poland </vt:lpstr>
      <vt:lpstr>PowerPoint Presentation</vt:lpstr>
    </vt:vector>
  </TitlesOfParts>
  <Company>Securiton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2016 Launch Event ASD 531</dc:subject>
  <dc:creator>Adrian Haenni</dc:creator>
  <cp:lastModifiedBy>Müller Markus, Securiton, SIV</cp:lastModifiedBy>
  <cp:revision>1750</cp:revision>
  <dcterms:created xsi:type="dcterms:W3CDTF">2015-12-15T09:31:29Z</dcterms:created>
  <dcterms:modified xsi:type="dcterms:W3CDTF">2021-05-04T08:59:39Z</dcterms:modified>
</cp:coreProperties>
</file>