
<file path=[Content_Types].xml><?xml version="1.0" encoding="utf-8"?>
<Types xmlns="http://schemas.openxmlformats.org/package/2006/content-types"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8873" r:id="rId1"/>
  </p:sldMasterIdLst>
  <p:notesMasterIdLst>
    <p:notesMasterId r:id="rId11"/>
  </p:notesMasterIdLst>
  <p:sldIdLst>
    <p:sldId id="256" r:id="rId2"/>
    <p:sldId id="694" r:id="rId3"/>
    <p:sldId id="596" r:id="rId4"/>
    <p:sldId id="599" r:id="rId5"/>
    <p:sldId id="597" r:id="rId6"/>
    <p:sldId id="598" r:id="rId7"/>
    <p:sldId id="695" r:id="rId8"/>
    <p:sldId id="601" r:id="rId9"/>
    <p:sldId id="36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832"/>
    <a:srgbClr val="FF3300"/>
    <a:srgbClr val="006600"/>
    <a:srgbClr val="008000"/>
    <a:srgbClr val="6EA072"/>
    <a:srgbClr val="219AC1"/>
    <a:srgbClr val="FFFFFF"/>
    <a:srgbClr val="0086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17" autoAdjust="0"/>
    <p:restoredTop sz="83774" autoAdjust="0"/>
  </p:normalViewPr>
  <p:slideViewPr>
    <p:cSldViewPr>
      <p:cViewPr varScale="1">
        <p:scale>
          <a:sx n="96" d="100"/>
          <a:sy n="96" d="100"/>
        </p:scale>
        <p:origin x="-1782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FC44A2-B237-41B7-97EC-DBDA80008A1B}" type="datetimeFigureOut">
              <a:rPr lang="de-CH" smtClean="0"/>
              <a:pPr/>
              <a:t>24.04.2018</a:t>
            </a:fld>
            <a:endParaRPr lang="de-CH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CH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CH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AAB54A-30DB-4388-B82B-2A97A8E1D1FF}" type="slidenum">
              <a:rPr lang="de-CH" smtClean="0"/>
              <a:pPr/>
              <a:t>‹Nr.›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46181123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noProof="0" dirty="0" smtClean="0"/>
              <a:t>Application Drivers: The</a:t>
            </a:r>
            <a:r>
              <a:rPr lang="en-US" baseline="0" noProof="0" dirty="0" smtClean="0"/>
              <a:t> m</a:t>
            </a:r>
            <a:r>
              <a:rPr lang="en-US" noProof="0" dirty="0" smtClean="0"/>
              <a:t>otivation to use ASD technology</a:t>
            </a:r>
            <a:r>
              <a:rPr lang="en-US" baseline="0" noProof="0" dirty="0" smtClean="0"/>
              <a:t> (in general)</a:t>
            </a:r>
          </a:p>
          <a:p>
            <a:r>
              <a:rPr lang="en-US" baseline="0" noProof="0" dirty="0" smtClean="0"/>
              <a:t>Data Centers: The key elements &amp; benefits for using ASD technology in this particular application</a:t>
            </a:r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B54A-30DB-4388-B82B-2A97A8E1D1FF}" type="slidenum">
              <a:rPr lang="de-CH" smtClean="0"/>
              <a:pPr/>
              <a:t>2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1448797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F1BA42E3-8284-42A2-A4F1-57FA5490B32F}" type="slidenum">
              <a:rPr lang="fr-FR" smtClean="0"/>
              <a:pPr eaLnBrk="1" hangingPunct="1"/>
              <a:t>3</a:t>
            </a:fld>
            <a:endParaRPr lang="fr-FR" smtClean="0"/>
          </a:p>
        </p:txBody>
      </p:sp>
      <p:sp>
        <p:nvSpPr>
          <p:cNvPr id="77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78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809172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moving elevator is constantly pushing &amp;</a:t>
            </a:r>
            <a:r>
              <a:rPr lang="en-US" baseline="0" dirty="0" smtClean="0"/>
              <a:t> sucking air</a:t>
            </a:r>
          </a:p>
          <a:p>
            <a:r>
              <a:rPr lang="en-US" baseline="0" dirty="0" smtClean="0"/>
              <a:t>-&gt; smoke is easily entering the shaft and the cage</a:t>
            </a:r>
          </a:p>
          <a:p>
            <a:r>
              <a:rPr lang="en-US" baseline="0" dirty="0" smtClean="0"/>
              <a:t>-&gt; smoke generated within the shaft gets easily diluted by fresh air taken in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B54A-30DB-4388-B82B-2A97A8E1D1FF}" type="slidenum">
              <a:rPr lang="de-CH" smtClean="0"/>
              <a:pPr/>
              <a:t>4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2482200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detector as well as the test point can be positioned in</a:t>
            </a:r>
            <a:r>
              <a:rPr lang="en-US" baseline="0" dirty="0" smtClean="0"/>
              <a:t> an easy accessible location where programming and maintenance can be performed without disrupting elevator operation and without risk for the engineer.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B54A-30DB-4388-B82B-2A97A8E1D1FF}" type="slidenum">
              <a:rPr lang="de-CH" smtClean="0"/>
              <a:pPr/>
              <a:t>5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582034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Traditional point detectors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will get stuck with dust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Will </a:t>
            </a:r>
            <a:r>
              <a:rPr lang="en-US" dirty="0" err="1" smtClean="0"/>
              <a:t>detoriate</a:t>
            </a:r>
            <a:r>
              <a:rPr lang="en-US" dirty="0" smtClean="0"/>
              <a:t> and suspend function</a:t>
            </a:r>
          </a:p>
          <a:p>
            <a:pPr marL="171450" indent="-171450">
              <a:buFontTx/>
              <a:buChar char="-"/>
            </a:pPr>
            <a:r>
              <a:rPr lang="en-US" dirty="0" smtClean="0"/>
              <a:t>Will create nuisance</a:t>
            </a:r>
            <a:r>
              <a:rPr lang="en-US" baseline="0" dirty="0" smtClean="0"/>
              <a:t> alarms</a:t>
            </a:r>
          </a:p>
          <a:p>
            <a:pPr marL="0" indent="0">
              <a:buFontTx/>
              <a:buNone/>
            </a:pPr>
            <a:r>
              <a:rPr lang="en-US" baseline="0" dirty="0" smtClean="0"/>
              <a:t>… </a:t>
            </a:r>
            <a:r>
              <a:rPr lang="en-US" dirty="0" smtClean="0"/>
              <a:t>are</a:t>
            </a:r>
            <a:r>
              <a:rPr lang="en-US" baseline="0" dirty="0" smtClean="0"/>
              <a:t> not very advantageous in such an environment</a:t>
            </a:r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B54A-30DB-4388-B82B-2A97A8E1D1FF}" type="slidenum">
              <a:rPr lang="de-CH" smtClean="0"/>
              <a:pPr/>
              <a:t>6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288439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fld id="{AA22E724-A871-4BC6-A373-3AB8D8B55103}" type="slidenum">
              <a:rPr lang="fr-FR" smtClean="0"/>
              <a:pPr eaLnBrk="1" hangingPunct="1"/>
              <a:t>7</a:t>
            </a:fld>
            <a:endParaRPr lang="fr-FR" smtClean="0"/>
          </a:p>
        </p:txBody>
      </p:sp>
      <p:sp>
        <p:nvSpPr>
          <p:cNvPr id="737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373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noProof="0" dirty="0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8074933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CAAB54A-30DB-4388-B82B-2A97A8E1D1FF}" type="slidenum">
              <a:rPr lang="de-CH" smtClean="0"/>
              <a:pPr/>
              <a:t>8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390304098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0" y="3356992"/>
            <a:ext cx="9144000" cy="576064"/>
          </a:xfrm>
          <a:solidFill>
            <a:srgbClr val="00863D">
              <a:alpha val="55000"/>
            </a:srgbClr>
          </a:solidFill>
        </p:spPr>
        <p:txBody>
          <a:bodyPr lIns="360000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0" y="4174232"/>
            <a:ext cx="9144000" cy="478904"/>
          </a:xfrm>
        </p:spPr>
        <p:txBody>
          <a:bodyPr lIns="360000">
            <a:no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 dirty="0"/>
          </a:p>
        </p:txBody>
      </p:sp>
      <p:pic>
        <p:nvPicPr>
          <p:cNvPr id="20" name="Picture 25" descr="TON_e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4863" y="6065616"/>
            <a:ext cx="2836800" cy="63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686870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cxnSp>
        <p:nvCxnSpPr>
          <p:cNvPr id="7" name="Gerade Verbindung 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80418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86656002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el, Text und 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8240713" cy="648000"/>
          </a:xfrm>
        </p:spPr>
        <p:txBody>
          <a:bodyPr>
            <a:noAutofit/>
          </a:bodyPr>
          <a:lstStyle>
            <a:lvl1pPr>
              <a:defRPr sz="3600"/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682625" y="1330325"/>
            <a:ext cx="4043363" cy="48228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quarter" idx="2"/>
          </p:nvPr>
        </p:nvSpPr>
        <p:spPr>
          <a:xfrm>
            <a:off x="4878388" y="1330325"/>
            <a:ext cx="4044950" cy="2335213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Inhaltsplatzhalter 4"/>
          <p:cNvSpPr>
            <a:spLocks noGrp="1"/>
          </p:cNvSpPr>
          <p:nvPr>
            <p:ph sz="quarter" idx="3"/>
          </p:nvPr>
        </p:nvSpPr>
        <p:spPr>
          <a:xfrm>
            <a:off x="4878388" y="3817938"/>
            <a:ext cx="4044950" cy="2335212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6" name="Rectangle 20"/>
          <p:cNvSpPr>
            <a:spLocks noGrp="1" noChangeArrowheads="1"/>
          </p:cNvSpPr>
          <p:nvPr>
            <p:ph type="ftr" sz="quarter" idx="10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78521003"/>
      </p:ext>
    </p:extLst>
  </p:cSld>
  <p:clrMapOvr>
    <a:masterClrMapping/>
  </p:clrMapOvr>
  <p:transition spd="slow">
    <p:wipe dir="r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und Tabel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8240713" cy="6477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abellenplatzhalter 2"/>
          <p:cNvSpPr>
            <a:spLocks noGrp="1"/>
          </p:cNvSpPr>
          <p:nvPr>
            <p:ph type="tbl" idx="1"/>
          </p:nvPr>
        </p:nvSpPr>
        <p:spPr>
          <a:xfrm>
            <a:off x="682625" y="1330325"/>
            <a:ext cx="8240713" cy="4822825"/>
          </a:xfrm>
        </p:spPr>
        <p:txBody>
          <a:bodyPr/>
          <a:lstStyle/>
          <a:p>
            <a:pPr lvl="0"/>
            <a:r>
              <a:rPr lang="de-DE" noProof="0" smtClean="0"/>
              <a:t>Tabelle durch Klicken auf Symbol hinzufügen</a:t>
            </a:r>
            <a:endParaRPr lang="de-CH" noProof="0" smtClean="0"/>
          </a:p>
        </p:txBody>
      </p:sp>
      <p:sp>
        <p:nvSpPr>
          <p:cNvPr id="4" name="Rectangle 20"/>
          <p:cNvSpPr>
            <a:spLocks noGrp="1" noChangeArrowheads="1"/>
          </p:cNvSpPr>
          <p:nvPr>
            <p:ph type="ftr" sz="quarter" idx="10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6553419"/>
      </p:ext>
    </p:extLst>
  </p:cSld>
  <p:clrMapOvr>
    <a:masterClrMapping/>
  </p:clrMapOvr>
  <p:transition spd="slow">
    <p:wipe dir="r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el, Text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2625" y="682625"/>
            <a:ext cx="8240713" cy="647700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sz="half" idx="1"/>
          </p:nvPr>
        </p:nvSpPr>
        <p:spPr>
          <a:xfrm>
            <a:off x="682625" y="1330325"/>
            <a:ext cx="4043363" cy="48228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878388" y="1330325"/>
            <a:ext cx="4044950" cy="4822825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Rectangle 20"/>
          <p:cNvSpPr>
            <a:spLocks noGrp="1" noChangeArrowheads="1"/>
          </p:cNvSpPr>
          <p:nvPr>
            <p:ph type="ftr" sz="quarter" idx="10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7926725"/>
      </p:ext>
    </p:extLst>
  </p:cSld>
  <p:clrMapOvr>
    <a:masterClrMapping/>
  </p:clrMapOvr>
  <p:transition spd="slow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  <a:noFill/>
        </p:spPr>
        <p:txBody>
          <a:bodyPr lIns="252000" tIns="0" rIns="180000" bIns="0">
            <a:noAutofit/>
          </a:bodyPr>
          <a:lstStyle>
            <a:lvl1pPr marL="0" indent="0" algn="l">
              <a:defRPr sz="2800">
                <a:solidFill>
                  <a:srgbClr val="007832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946448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464024" cy="365125"/>
          </a:xfrm>
          <a:prstGeom prst="rect">
            <a:avLst/>
          </a:prstGeom>
        </p:spPr>
        <p:txBody>
          <a:bodyPr/>
          <a:lstStyle/>
          <a:p>
            <a:endParaRPr kumimoji="0"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99120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cxnSp>
        <p:nvCxnSpPr>
          <p:cNvPr id="7" name="Gerade Verbindung 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247752" y="6453336"/>
            <a:ext cx="864000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47752" y="6453336"/>
            <a:ext cx="864000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4707747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Grafik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el 1"/>
          <p:cNvSpPr>
            <a:spLocks noGrp="1"/>
          </p:cNvSpPr>
          <p:nvPr>
            <p:ph type="ctrTitle"/>
          </p:nvPr>
        </p:nvSpPr>
        <p:spPr>
          <a:xfrm>
            <a:off x="0" y="3356992"/>
            <a:ext cx="9144000" cy="576064"/>
          </a:xfrm>
          <a:solidFill>
            <a:srgbClr val="00863D">
              <a:alpha val="55000"/>
            </a:srgbClr>
          </a:solidFill>
        </p:spPr>
        <p:txBody>
          <a:bodyPr lIns="360000">
            <a:noAutofit/>
          </a:bodyPr>
          <a:lstStyle>
            <a:lvl1pPr algn="l">
              <a:defRPr sz="3200" b="1">
                <a:solidFill>
                  <a:schemeClr val="bg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de-CH" dirty="0"/>
          </a:p>
        </p:txBody>
      </p:sp>
      <p:sp>
        <p:nvSpPr>
          <p:cNvPr id="10" name="Untertitel 2"/>
          <p:cNvSpPr>
            <a:spLocks noGrp="1"/>
          </p:cNvSpPr>
          <p:nvPr>
            <p:ph type="subTitle" idx="1"/>
          </p:nvPr>
        </p:nvSpPr>
        <p:spPr>
          <a:xfrm>
            <a:off x="0" y="4174232"/>
            <a:ext cx="9144000" cy="478904"/>
          </a:xfrm>
        </p:spPr>
        <p:txBody>
          <a:bodyPr lIns="360000">
            <a:noAutofit/>
          </a:bodyPr>
          <a:lstStyle>
            <a:lvl1pPr marL="0" indent="0" algn="l">
              <a:buNone/>
              <a:defRPr sz="2000" b="1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de-CH" dirty="0"/>
          </a:p>
        </p:txBody>
      </p:sp>
      <p:pic>
        <p:nvPicPr>
          <p:cNvPr id="11" name="Picture 25" descr="TON_e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54863" y="6065616"/>
            <a:ext cx="2836800" cy="631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504159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cxnSp>
        <p:nvCxnSpPr>
          <p:cNvPr id="8" name="Gerade Verbindung 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036862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cxnSp>
        <p:nvCxnSpPr>
          <p:cNvPr id="10" name="Gerade Verbindung 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8046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  <p:cxnSp>
        <p:nvCxnSpPr>
          <p:cNvPr id="6" name="Gerade Verbindung 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Gerade Verbindung 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Gerade Verbindung 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Gerade Verbindung 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Gerade Verbindung 1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Gerade Verbindung 1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Gerade Verbindung 1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Gerade Verbindung 1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 Verbindung 16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 Verbindung 17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206581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2723737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454509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de-DE" smtClean="0"/>
              <a:t>Titelmasterformat durch Klicken bearbeiten</a:t>
            </a:r>
            <a:endParaRPr lang="de-CH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de-CH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>
          <a:xfrm>
            <a:off x="251520" y="6453336"/>
            <a:ext cx="720080" cy="197178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E637BB6B-EE1B-48FB-8575-0D55C373DE88}" type="datetimeFigureOut">
              <a:rPr lang="en-US" smtClean="0"/>
              <a:pPr eaLnBrk="1" latinLnBrk="0" hangingPunct="1"/>
              <a:t>4/24/2018</a:t>
            </a:fld>
            <a:endParaRPr lang="en-US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>
          <a:xfrm>
            <a:off x="2555776" y="6356350"/>
            <a:ext cx="3816424" cy="365125"/>
          </a:xfrm>
          <a:prstGeom prst="rect">
            <a:avLst/>
          </a:prstGeom>
        </p:spPr>
        <p:txBody>
          <a:bodyPr/>
          <a:lstStyle/>
          <a:p>
            <a:endParaRPr kumimoji="0" lang="en-US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>
          <a:xfrm>
            <a:off x="1547664" y="6356350"/>
            <a:ext cx="864096" cy="365125"/>
          </a:xfrm>
          <a:prstGeom prst="rect">
            <a:avLst/>
          </a:prstGeom>
        </p:spPr>
        <p:txBody>
          <a:bodyPr/>
          <a:lstStyle/>
          <a:p>
            <a:pPr eaLnBrk="1" latinLnBrk="0" hangingPunct="1"/>
            <a:fld id="{2AA957AF-53C0-420B-9C2D-77DB1416566C}" type="slidenum">
              <a:rPr kumimoji="0" lang="en-US" smtClean="0"/>
              <a:pPr eaLnBrk="1" latinLnBrk="0" hangingPunct="1"/>
              <a:t>‹Nr.›</a:t>
            </a:fld>
            <a:endParaRPr kumimoji="0" lang="en-US"/>
          </a:p>
        </p:txBody>
      </p:sp>
    </p:spTree>
    <p:extLst>
      <p:ext uri="{BB962C8B-B14F-4D97-AF65-F5344CB8AC3E}">
        <p14:creationId xmlns:p14="http://schemas.microsoft.com/office/powerpoint/2010/main" val="11937162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w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  <a:prstGeom prst="rect">
            <a:avLst/>
          </a:prstGeom>
          <a:noFill/>
        </p:spPr>
        <p:txBody>
          <a:bodyPr vert="horz" lIns="252000" tIns="0" rIns="216000" bIns="0" rtlCol="0" anchor="ctr">
            <a:noAutofit/>
          </a:bodyPr>
          <a:lstStyle/>
          <a:p>
            <a:r>
              <a:rPr lang="de-DE" dirty="0" smtClean="0"/>
              <a:t>Titelmasterformat durch Klicken bearbeiten</a:t>
            </a:r>
            <a:endParaRPr lang="de-CH" dirty="0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dirty="0" smtClean="0"/>
              <a:t>Textmasterformat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  <a:p>
            <a:pPr lvl="3"/>
            <a:r>
              <a:rPr lang="de-DE" dirty="0" smtClean="0"/>
              <a:t>Vierte Ebene</a:t>
            </a:r>
          </a:p>
          <a:p>
            <a:pPr lvl="4"/>
            <a:r>
              <a:rPr lang="de-DE" dirty="0" smtClean="0"/>
              <a:t>Fünfte Ebene</a:t>
            </a:r>
            <a:endParaRPr lang="de-CH" dirty="0"/>
          </a:p>
        </p:txBody>
      </p:sp>
      <p:cxnSp>
        <p:nvCxnSpPr>
          <p:cNvPr id="12" name="Gerade Verbindung 11"/>
          <p:cNvCxnSpPr/>
          <p:nvPr/>
        </p:nvCxnSpPr>
        <p:spPr>
          <a:xfrm>
            <a:off x="247752" y="6453336"/>
            <a:ext cx="864000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23" descr="Securiton_RGB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466089" y="6564954"/>
            <a:ext cx="1440000" cy="171121"/>
          </a:xfrm>
          <a:prstGeom prst="rect">
            <a:avLst/>
          </a:prstGeom>
          <a:noFill/>
        </p:spPr>
      </p:pic>
      <p:sp>
        <p:nvSpPr>
          <p:cNvPr id="14" name="Datumsplatzhalter 3"/>
          <p:cNvSpPr txBox="1">
            <a:spLocks/>
          </p:cNvSpPr>
          <p:nvPr/>
        </p:nvSpPr>
        <p:spPr>
          <a:xfrm>
            <a:off x="149218" y="6453899"/>
            <a:ext cx="754574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B19439-BCDC-4B1B-979D-2230FD2F0122}" type="datetime1">
              <a:rPr lang="de-CH" sz="800" smtClean="0">
                <a:solidFill>
                  <a:srgbClr val="007832"/>
                </a:solidFill>
                <a:latin typeface="Arial"/>
              </a:rPr>
              <a:pPr/>
              <a:t>24.04.2018</a:t>
            </a:fld>
            <a:endParaRPr lang="de-CH" sz="800" dirty="0">
              <a:solidFill>
                <a:srgbClr val="007832"/>
              </a:solidFill>
              <a:latin typeface="Arial"/>
            </a:endParaRPr>
          </a:p>
        </p:txBody>
      </p:sp>
      <p:cxnSp>
        <p:nvCxnSpPr>
          <p:cNvPr id="15" name="Gerade Verbindung 1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Gerade Verbindung 7"/>
          <p:cNvCxnSpPr/>
          <p:nvPr/>
        </p:nvCxnSpPr>
        <p:spPr>
          <a:xfrm>
            <a:off x="247752" y="6453336"/>
            <a:ext cx="864000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23" descr="Securiton_RGB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7466089" y="6564954"/>
            <a:ext cx="1440000" cy="171121"/>
          </a:xfrm>
          <a:prstGeom prst="rect">
            <a:avLst/>
          </a:prstGeom>
          <a:noFill/>
        </p:spPr>
      </p:pic>
      <p:sp>
        <p:nvSpPr>
          <p:cNvPr id="10" name="Datumsplatzhalter 3"/>
          <p:cNvSpPr txBox="1">
            <a:spLocks/>
          </p:cNvSpPr>
          <p:nvPr/>
        </p:nvSpPr>
        <p:spPr>
          <a:xfrm>
            <a:off x="149218" y="6453899"/>
            <a:ext cx="754574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B19439-BCDC-4B1B-979D-2230FD2F0122}" type="datetime1">
              <a:rPr lang="de-CH" sz="800" smtClean="0">
                <a:solidFill>
                  <a:srgbClr val="007832"/>
                </a:solidFill>
                <a:latin typeface="Arial"/>
              </a:rPr>
              <a:pPr/>
              <a:t>24.04.2018</a:t>
            </a:fld>
            <a:endParaRPr lang="de-CH" sz="800" dirty="0">
              <a:solidFill>
                <a:srgbClr val="007832"/>
              </a:solidFill>
              <a:latin typeface="Arial"/>
            </a:endParaRPr>
          </a:p>
        </p:txBody>
      </p:sp>
      <p:cxnSp>
        <p:nvCxnSpPr>
          <p:cNvPr id="11" name="Gerade Verbindung 1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Datumsplatzhalter 3"/>
          <p:cNvSpPr txBox="1">
            <a:spLocks/>
          </p:cNvSpPr>
          <p:nvPr/>
        </p:nvSpPr>
        <p:spPr>
          <a:xfrm>
            <a:off x="149218" y="6453899"/>
            <a:ext cx="754574" cy="21602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l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3DB19439-BCDC-4B1B-979D-2230FD2F0122}" type="datetime1">
              <a:rPr lang="de-CH" sz="800" smtClean="0">
                <a:solidFill>
                  <a:srgbClr val="007832"/>
                </a:solidFill>
                <a:latin typeface="Arial"/>
              </a:rPr>
              <a:pPr/>
              <a:t>24.04.2018</a:t>
            </a:fld>
            <a:endParaRPr lang="de-CH" sz="800" dirty="0">
              <a:solidFill>
                <a:srgbClr val="007832"/>
              </a:solidFill>
              <a:latin typeface="Arial"/>
            </a:endParaRPr>
          </a:p>
        </p:txBody>
      </p:sp>
      <p:cxnSp>
        <p:nvCxnSpPr>
          <p:cNvPr id="18" name="Gerade Verbindung 17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Gerade Verbindung 18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Gerade Verbindung 1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19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Gerade Verbindung 20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21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Gerade Verbindung 22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Gerade Verbindung 23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Gerade Verbindung 24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Gerade Verbindung 25"/>
          <p:cNvCxnSpPr/>
          <p:nvPr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Gerade Verbindung 26"/>
          <p:cNvCxnSpPr/>
          <p:nvPr userDrawn="1"/>
        </p:nvCxnSpPr>
        <p:spPr>
          <a:xfrm>
            <a:off x="251520" y="620688"/>
            <a:ext cx="8640960" cy="0"/>
          </a:xfrm>
          <a:prstGeom prst="line">
            <a:avLst/>
          </a:prstGeom>
          <a:ln>
            <a:solidFill>
              <a:srgbClr val="00783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844776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8874" r:id="rId1"/>
    <p:sldLayoutId id="2147488875" r:id="rId2"/>
    <p:sldLayoutId id="2147488876" r:id="rId3"/>
    <p:sldLayoutId id="2147488877" r:id="rId4"/>
    <p:sldLayoutId id="2147488878" r:id="rId5"/>
    <p:sldLayoutId id="2147488879" r:id="rId6"/>
    <p:sldLayoutId id="2147488880" r:id="rId7"/>
    <p:sldLayoutId id="2147488881" r:id="rId8"/>
    <p:sldLayoutId id="2147488882" r:id="rId9"/>
    <p:sldLayoutId id="2147488883" r:id="rId10"/>
    <p:sldLayoutId id="2147488884" r:id="rId11"/>
    <p:sldLayoutId id="2147488885" r:id="rId12"/>
    <p:sldLayoutId id="2147488886" r:id="rId13"/>
    <p:sldLayoutId id="2147488887" r:id="rId14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spcBef>
          <a:spcPct val="0"/>
        </a:spcBef>
        <a:buNone/>
        <a:defRPr sz="2800" kern="1200">
          <a:solidFill>
            <a:srgbClr val="008000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el 3"/>
          <p:cNvSpPr>
            <a:spLocks noGrp="1"/>
          </p:cNvSpPr>
          <p:nvPr>
            <p:ph type="ctrTitle"/>
          </p:nvPr>
        </p:nvSpPr>
        <p:spPr/>
        <p:txBody>
          <a:bodyPr lIns="252000" anchor="ctr" anchorCtr="0"/>
          <a:lstStyle/>
          <a:p>
            <a:r>
              <a:rPr lang="en-US" sz="2400" dirty="0" smtClean="0"/>
              <a:t>Elevator Shafts</a:t>
            </a:r>
            <a:endParaRPr lang="en-US" sz="2400" dirty="0"/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>
          <a:xfrm>
            <a:off x="179512" y="4262685"/>
            <a:ext cx="8765261" cy="8169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>
              <a:defRPr sz="1800" b="0">
                <a:solidFill>
                  <a:srgbClr val="F8F8F8"/>
                </a:solidFill>
              </a:defRPr>
            </a:lvl1pPr>
          </a:lstStyle>
          <a:p>
            <a:pPr marL="1588" lvl="0" indent="12700" defTabSz="457200">
              <a:spcBef>
                <a:spcPct val="20000"/>
              </a:spcBef>
              <a:defRPr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Application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Report</a:t>
            </a:r>
            <a:endParaRPr kumimoji="0" lang="en-US" sz="1800" i="0" u="none" strike="noStrike" kern="1200" cap="none" spc="0" normalizeH="0" baseline="0" dirty="0">
              <a:ln>
                <a:noFill/>
              </a:ln>
              <a:solidFill>
                <a:srgbClr val="F8F8F8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0190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</p:spPr>
        <p:txBody>
          <a:bodyPr rIns="216000">
            <a:noAutofit/>
          </a:bodyPr>
          <a:lstStyle/>
          <a:p>
            <a:r>
              <a:rPr lang="en-US" dirty="0" smtClean="0"/>
              <a:t>Content</a:t>
            </a:r>
            <a:endParaRPr lang="en-US" dirty="0"/>
          </a:p>
        </p:txBody>
      </p:sp>
      <p:sp>
        <p:nvSpPr>
          <p:cNvPr id="5" name="Inhaltsplatzhalter 2"/>
          <p:cNvSpPr txBox="1">
            <a:spLocks/>
          </p:cNvSpPr>
          <p:nvPr/>
        </p:nvSpPr>
        <p:spPr>
          <a:xfrm>
            <a:off x="395536" y="764705"/>
            <a:ext cx="8507288" cy="55446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60363" indent="-360363">
              <a:spcBef>
                <a:spcPts val="1800"/>
              </a:spcBef>
              <a:buClr>
                <a:schemeClr val="accent1"/>
              </a:buClr>
              <a:buSzPct val="125000"/>
              <a:buFont typeface="Arial" pitchFamily="34" charset="0"/>
              <a:buChar char="■"/>
            </a:pPr>
            <a:r>
              <a:rPr lang="en-US" b="1" dirty="0" smtClean="0">
                <a:solidFill>
                  <a:srgbClr val="007832"/>
                </a:solidFill>
              </a:rPr>
              <a:t>Risks, Cause &amp; Damage</a:t>
            </a:r>
          </a:p>
          <a:p>
            <a:pPr marL="360363" indent="-360363">
              <a:spcBef>
                <a:spcPts val="1200"/>
              </a:spcBef>
              <a:buClr>
                <a:schemeClr val="accent1"/>
              </a:buClr>
              <a:buSzPct val="125000"/>
              <a:buFont typeface="Arial" pitchFamily="34" charset="0"/>
              <a:buChar char="■"/>
            </a:pPr>
            <a:r>
              <a:rPr lang="en-US" b="1" dirty="0" smtClean="0">
                <a:solidFill>
                  <a:srgbClr val="007832"/>
                </a:solidFill>
              </a:rPr>
              <a:t>Challenges</a:t>
            </a:r>
          </a:p>
          <a:p>
            <a:pPr marL="360363" indent="-360363">
              <a:spcBef>
                <a:spcPts val="1200"/>
              </a:spcBef>
              <a:buClr>
                <a:schemeClr val="accent1"/>
              </a:buClr>
              <a:buSzPct val="125000"/>
              <a:buFont typeface="Arial" pitchFamily="34" charset="0"/>
              <a:buChar char="■"/>
            </a:pPr>
            <a:r>
              <a:rPr lang="en-US" b="1" dirty="0" smtClean="0">
                <a:solidFill>
                  <a:srgbClr val="007832"/>
                </a:solidFill>
              </a:rPr>
              <a:t>Application Scenarios</a:t>
            </a:r>
          </a:p>
          <a:p>
            <a:pPr marL="360363" indent="-360363">
              <a:spcBef>
                <a:spcPts val="1200"/>
              </a:spcBef>
              <a:buClr>
                <a:schemeClr val="accent1"/>
              </a:buClr>
              <a:buSzPct val="125000"/>
              <a:buFont typeface="Arial" pitchFamily="34" charset="0"/>
              <a:buChar char="■"/>
            </a:pPr>
            <a:r>
              <a:rPr lang="en-US" b="1" dirty="0" smtClean="0">
                <a:solidFill>
                  <a:srgbClr val="007832"/>
                </a:solidFill>
              </a:rPr>
              <a:t>Benefits</a:t>
            </a:r>
          </a:p>
        </p:txBody>
      </p:sp>
    </p:spTree>
    <p:extLst>
      <p:ext uri="{BB962C8B-B14F-4D97-AF65-F5344CB8AC3E}">
        <p14:creationId xmlns:p14="http://schemas.microsoft.com/office/powerpoint/2010/main" val="1602726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20688"/>
            <a:ext cx="9144000" cy="5715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tabLst>
                <a:tab pos="8610600" algn="r"/>
              </a:tabLst>
            </a:pPr>
            <a:r>
              <a:rPr lang="en-US" b="1" dirty="0" smtClean="0"/>
              <a:t>Elevator Shafts	</a:t>
            </a:r>
            <a:r>
              <a:rPr lang="en-US" dirty="0" smtClean="0"/>
              <a:t>Risk, Cause &amp; Damage</a:t>
            </a:r>
            <a:endParaRPr lang="en-US" dirty="0"/>
          </a:p>
        </p:txBody>
      </p:sp>
      <p:sp>
        <p:nvSpPr>
          <p:cNvPr id="5" name="Textfeld 4"/>
          <p:cNvSpPr txBox="1"/>
          <p:nvPr/>
        </p:nvSpPr>
        <p:spPr>
          <a:xfrm>
            <a:off x="179512" y="908720"/>
            <a:ext cx="360040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1800"/>
              </a:spcBef>
              <a:buSzPct val="120000"/>
            </a:pPr>
            <a:r>
              <a:rPr lang="en-US" sz="2400" dirty="0" smtClean="0"/>
              <a:t>Main risk is a building </a:t>
            </a:r>
            <a:r>
              <a:rPr lang="en-US" sz="2400" dirty="0"/>
              <a:t>fire generating </a:t>
            </a:r>
            <a:r>
              <a:rPr lang="en-US" sz="2400" b="1" i="1" dirty="0">
                <a:solidFill>
                  <a:srgbClr val="FF0000"/>
                </a:solidFill>
              </a:rPr>
              <a:t>smoke</a:t>
            </a:r>
            <a:r>
              <a:rPr lang="en-US" sz="2400" dirty="0"/>
              <a:t> entering the shaft. </a:t>
            </a:r>
            <a:endParaRPr lang="en-US" sz="2400" dirty="0" smtClean="0"/>
          </a:p>
          <a:p>
            <a:pPr>
              <a:spcBef>
                <a:spcPts val="1800"/>
              </a:spcBef>
              <a:buSzPct val="120000"/>
            </a:pPr>
            <a:r>
              <a:rPr lang="en-US" sz="2400" b="1" i="1" dirty="0" smtClean="0">
                <a:solidFill>
                  <a:srgbClr val="FF0000"/>
                </a:solidFill>
              </a:rPr>
              <a:t>Heat</a:t>
            </a:r>
            <a:r>
              <a:rPr lang="en-US" sz="2400" dirty="0" smtClean="0"/>
              <a:t> and </a:t>
            </a:r>
            <a:r>
              <a:rPr lang="en-US" sz="2400" b="1" i="1" dirty="0" smtClean="0">
                <a:solidFill>
                  <a:srgbClr val="FF0000"/>
                </a:solidFill>
              </a:rPr>
              <a:t>friction</a:t>
            </a:r>
            <a:r>
              <a:rPr lang="en-US" sz="2400" dirty="0" smtClean="0"/>
              <a:t> being an ignition source for combustible parts in the shaft.</a:t>
            </a:r>
          </a:p>
          <a:p>
            <a:pPr>
              <a:spcBef>
                <a:spcPts val="1800"/>
              </a:spcBef>
              <a:buSzPct val="120000"/>
            </a:pPr>
            <a:r>
              <a:rPr lang="en-US" sz="2400" dirty="0" smtClean="0"/>
              <a:t>High </a:t>
            </a:r>
            <a:r>
              <a:rPr lang="en-US" sz="2400" b="1" i="1" dirty="0" smtClean="0">
                <a:solidFill>
                  <a:srgbClr val="FF0000"/>
                </a:solidFill>
              </a:rPr>
              <a:t>death toll</a:t>
            </a:r>
            <a:r>
              <a:rPr lang="en-US" sz="2400" dirty="0" smtClean="0"/>
              <a:t> being the main consequence.</a:t>
            </a:r>
          </a:p>
        </p:txBody>
      </p:sp>
    </p:spTree>
    <p:extLst>
      <p:ext uri="{BB962C8B-B14F-4D97-AF65-F5344CB8AC3E}">
        <p14:creationId xmlns:p14="http://schemas.microsoft.com/office/powerpoint/2010/main" val="34555106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328"/>
            <a:ext cx="9144000" cy="5715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81582"/>
          </a:xfrm>
        </p:spPr>
        <p:txBody>
          <a:bodyPr rIns="216000">
            <a:noAutofit/>
          </a:bodyPr>
          <a:lstStyle/>
          <a:p>
            <a:pPr>
              <a:tabLst>
                <a:tab pos="8610600" algn="r"/>
              </a:tabLst>
            </a:pPr>
            <a:r>
              <a:rPr lang="en-US" b="1" dirty="0" smtClean="0"/>
              <a:t>Elevator Shafts	</a:t>
            </a:r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5934795" y="1146230"/>
            <a:ext cx="265729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Floor Pressurization System</a:t>
            </a:r>
          </a:p>
        </p:txBody>
      </p:sp>
      <p:sp>
        <p:nvSpPr>
          <p:cNvPr id="13" name="Textfeld 12"/>
          <p:cNvSpPr txBox="1"/>
          <p:nvPr/>
        </p:nvSpPr>
        <p:spPr>
          <a:xfrm>
            <a:off x="3498886" y="1124744"/>
            <a:ext cx="114512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600" i="1" dirty="0" smtClean="0"/>
              <a:t>Top Vent</a:t>
            </a:r>
          </a:p>
        </p:txBody>
      </p:sp>
      <p:sp>
        <p:nvSpPr>
          <p:cNvPr id="17" name="Textfeld 16"/>
          <p:cNvSpPr txBox="1"/>
          <p:nvPr/>
        </p:nvSpPr>
        <p:spPr>
          <a:xfrm>
            <a:off x="3370597" y="2370366"/>
            <a:ext cx="841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Floor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8064100" y="3378478"/>
            <a:ext cx="8283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Wind</a:t>
            </a:r>
            <a:endParaRPr lang="en-US" sz="1600" i="1" dirty="0"/>
          </a:p>
        </p:txBody>
      </p:sp>
      <p:sp>
        <p:nvSpPr>
          <p:cNvPr id="28" name="Textfeld 27"/>
          <p:cNvSpPr txBox="1"/>
          <p:nvPr/>
        </p:nvSpPr>
        <p:spPr>
          <a:xfrm>
            <a:off x="5004048" y="3924345"/>
            <a:ext cx="10081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Elevator</a:t>
            </a:r>
          </a:p>
          <a:p>
            <a:pPr algn="ctr"/>
            <a:r>
              <a:rPr lang="en-US" sz="1600" i="1" dirty="0" smtClean="0"/>
              <a:t>Shaft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6444208" y="3861048"/>
            <a:ext cx="10081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i="1" dirty="0" smtClean="0"/>
              <a:t>T</a:t>
            </a:r>
            <a:r>
              <a:rPr lang="en-US" sz="1600" i="1" baseline="-25000" dirty="0" smtClean="0"/>
              <a:t>w</a:t>
            </a:r>
            <a:endParaRPr lang="en-US" sz="1600" i="1" baseline="-25000" dirty="0"/>
          </a:p>
        </p:txBody>
      </p:sp>
      <p:sp>
        <p:nvSpPr>
          <p:cNvPr id="30" name="Textfeld 29"/>
          <p:cNvSpPr txBox="1"/>
          <p:nvPr/>
        </p:nvSpPr>
        <p:spPr>
          <a:xfrm>
            <a:off x="179512" y="1524704"/>
            <a:ext cx="2808312" cy="24083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58775" indent="-358775">
              <a:spcAft>
                <a:spcPts val="3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800" dirty="0" smtClean="0"/>
              <a:t>Smoke Dilution</a:t>
            </a:r>
          </a:p>
          <a:p>
            <a:pPr marL="715963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Elevator pressurization </a:t>
            </a:r>
          </a:p>
          <a:p>
            <a:pPr marL="715963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Rapid air movement</a:t>
            </a:r>
          </a:p>
          <a:p>
            <a:pPr marL="715963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Fresh air</a:t>
            </a:r>
          </a:p>
        </p:txBody>
      </p:sp>
      <p:sp>
        <p:nvSpPr>
          <p:cNvPr id="19" name="Textfeld 18"/>
          <p:cNvSpPr txBox="1"/>
          <p:nvPr/>
        </p:nvSpPr>
        <p:spPr>
          <a:xfrm>
            <a:off x="179512" y="908720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  <a:buClr>
                <a:srgbClr val="006600"/>
              </a:buClr>
              <a:buSzPct val="120000"/>
            </a:pPr>
            <a:r>
              <a:rPr lang="en-US" sz="2800" b="1" dirty="0" smtClean="0">
                <a:solidFill>
                  <a:srgbClr val="007832"/>
                </a:solidFill>
              </a:rPr>
              <a:t>Circulation Dynamics</a:t>
            </a:r>
          </a:p>
        </p:txBody>
      </p:sp>
      <p:sp>
        <p:nvSpPr>
          <p:cNvPr id="16" name="Textfeld 15"/>
          <p:cNvSpPr txBox="1"/>
          <p:nvPr/>
        </p:nvSpPr>
        <p:spPr>
          <a:xfrm>
            <a:off x="3370597" y="4386590"/>
            <a:ext cx="84136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Floor</a:t>
            </a:r>
          </a:p>
        </p:txBody>
      </p:sp>
      <p:sp>
        <p:nvSpPr>
          <p:cNvPr id="20" name="Textfeld 19"/>
          <p:cNvSpPr txBox="1"/>
          <p:nvPr/>
        </p:nvSpPr>
        <p:spPr>
          <a:xfrm>
            <a:off x="3442605" y="4962654"/>
            <a:ext cx="120140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/>
              <a:t>Fire Floor</a:t>
            </a:r>
          </a:p>
        </p:txBody>
      </p:sp>
    </p:spTree>
    <p:extLst>
      <p:ext uri="{BB962C8B-B14F-4D97-AF65-F5344CB8AC3E}">
        <p14:creationId xmlns:p14="http://schemas.microsoft.com/office/powerpoint/2010/main" val="3035506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Grafik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328"/>
            <a:ext cx="9144000" cy="5715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</p:spPr>
        <p:txBody>
          <a:bodyPr rIns="216000">
            <a:noAutofit/>
          </a:bodyPr>
          <a:lstStyle/>
          <a:p>
            <a:pPr>
              <a:tabLst>
                <a:tab pos="8610600" algn="r"/>
              </a:tabLst>
            </a:pPr>
            <a:r>
              <a:rPr lang="en-US" b="1" dirty="0" smtClean="0"/>
              <a:t>Elevator Shafts	</a:t>
            </a:r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19" name="Textfeld 18"/>
          <p:cNvSpPr txBox="1"/>
          <p:nvPr/>
        </p:nvSpPr>
        <p:spPr>
          <a:xfrm>
            <a:off x="179512" y="1124744"/>
            <a:ext cx="2700300" cy="41088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600"/>
              </a:spcAft>
              <a:buClr>
                <a:schemeClr val="accent1"/>
              </a:buClr>
              <a:buSzPct val="120000"/>
            </a:pPr>
            <a:r>
              <a:rPr lang="en-US" sz="2800" b="1" dirty="0" smtClean="0">
                <a:solidFill>
                  <a:srgbClr val="007832"/>
                </a:solidFill>
              </a:rPr>
              <a:t>Difficult Access</a:t>
            </a:r>
          </a:p>
          <a:p>
            <a:pPr marL="358775" indent="-358775"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800" dirty="0" smtClean="0"/>
              <a:t>Serviceability</a:t>
            </a:r>
          </a:p>
          <a:p>
            <a:pPr marL="715963" lvl="1" indent="-258763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Coordination</a:t>
            </a:r>
          </a:p>
          <a:p>
            <a:pPr marL="715963" lvl="1" indent="-258763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Workplace Safety</a:t>
            </a:r>
          </a:p>
          <a:p>
            <a:pPr marL="715963" lvl="1" indent="-258763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Downtime of the elevator</a:t>
            </a:r>
          </a:p>
          <a:p>
            <a:pPr marL="715963" lvl="1" indent="-258763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Number of test points</a:t>
            </a:r>
          </a:p>
          <a:p>
            <a:pPr marL="715963" lvl="1" indent="-258763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Place of test points</a:t>
            </a:r>
          </a:p>
        </p:txBody>
      </p:sp>
    </p:spTree>
    <p:extLst>
      <p:ext uri="{BB962C8B-B14F-4D97-AF65-F5344CB8AC3E}">
        <p14:creationId xmlns:p14="http://schemas.microsoft.com/office/powerpoint/2010/main" val="456832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328"/>
            <a:ext cx="9144000" cy="5715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0" y="44624"/>
            <a:ext cx="9144000" cy="576064"/>
          </a:xfrm>
        </p:spPr>
        <p:txBody>
          <a:bodyPr rIns="216000">
            <a:noAutofit/>
          </a:bodyPr>
          <a:lstStyle/>
          <a:p>
            <a:pPr>
              <a:tabLst>
                <a:tab pos="8610600" algn="r"/>
              </a:tabLst>
            </a:pPr>
            <a:r>
              <a:rPr lang="en-US" b="1" dirty="0" smtClean="0"/>
              <a:t>Elevator Shafts	</a:t>
            </a:r>
            <a:r>
              <a:rPr lang="en-US" dirty="0" smtClean="0"/>
              <a:t>Challenges</a:t>
            </a:r>
            <a:endParaRPr lang="en-US" dirty="0"/>
          </a:p>
        </p:txBody>
      </p:sp>
      <p:sp>
        <p:nvSpPr>
          <p:cNvPr id="7" name="Textfeld 6"/>
          <p:cNvSpPr txBox="1"/>
          <p:nvPr/>
        </p:nvSpPr>
        <p:spPr>
          <a:xfrm>
            <a:off x="179512" y="1052736"/>
            <a:ext cx="2808312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1200"/>
              </a:spcAft>
              <a:buClr>
                <a:schemeClr val="accent1"/>
              </a:buClr>
              <a:buSzPct val="120000"/>
            </a:pPr>
            <a:r>
              <a:rPr lang="en-US" sz="2800" b="1" dirty="0" smtClean="0">
                <a:solidFill>
                  <a:srgbClr val="007832"/>
                </a:solidFill>
              </a:rPr>
              <a:t>Difficult Detection</a:t>
            </a:r>
          </a:p>
          <a:p>
            <a:pPr marL="358775" indent="-358775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800" dirty="0" smtClean="0"/>
              <a:t>Performance</a:t>
            </a:r>
          </a:p>
          <a:p>
            <a:pPr marL="631825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Oil and greasing products</a:t>
            </a:r>
          </a:p>
          <a:p>
            <a:pPr marL="631825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Humidity</a:t>
            </a:r>
          </a:p>
          <a:p>
            <a:pPr marL="631825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High Temperature</a:t>
            </a:r>
          </a:p>
          <a:p>
            <a:pPr marL="631825" lvl="1" indent="-273050">
              <a:spcAft>
                <a:spcPts val="1200"/>
              </a:spcAft>
              <a:buClr>
                <a:srgbClr val="007832"/>
              </a:buClr>
              <a:buSzPct val="120000"/>
              <a:buFont typeface="Arial" panose="020B0604020202020204" pitchFamily="34" charset="0"/>
              <a:buChar char="■"/>
            </a:pPr>
            <a:r>
              <a:rPr lang="en-US" sz="2000" dirty="0" smtClean="0"/>
              <a:t>Abrasives creating dust</a:t>
            </a:r>
          </a:p>
        </p:txBody>
      </p:sp>
    </p:spTree>
    <p:extLst>
      <p:ext uri="{BB962C8B-B14F-4D97-AF65-F5344CB8AC3E}">
        <p14:creationId xmlns:p14="http://schemas.microsoft.com/office/powerpoint/2010/main" val="1737516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66328"/>
            <a:ext cx="9144000" cy="5715000"/>
          </a:xfrm>
          <a:prstGeom prst="rect">
            <a:avLst/>
          </a:prstGeom>
        </p:spPr>
      </p:pic>
      <p:sp>
        <p:nvSpPr>
          <p:cNvPr id="19458" name="Rectangle 23"/>
          <p:cNvSpPr>
            <a:spLocks noGrp="1" noChangeArrowheads="1"/>
          </p:cNvSpPr>
          <p:nvPr>
            <p:ph type="title"/>
          </p:nvPr>
        </p:nvSpPr>
        <p:spPr>
          <a:xfrm>
            <a:off x="-1588" y="49854"/>
            <a:ext cx="9145588" cy="570859"/>
          </a:xfrm>
        </p:spPr>
        <p:txBody>
          <a:bodyPr/>
          <a:lstStyle/>
          <a:p>
            <a:pPr>
              <a:tabLst>
                <a:tab pos="8610600" algn="r"/>
              </a:tabLst>
            </a:pPr>
            <a:r>
              <a:rPr lang="en-US" b="1" dirty="0" smtClean="0"/>
              <a:t>Elevator Shafts	</a:t>
            </a:r>
            <a:r>
              <a:rPr lang="en-US" dirty="0" smtClean="0"/>
              <a:t>Application Scenarios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2066925" y="3362325"/>
            <a:ext cx="3495675" cy="2124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605088" y="3900488"/>
            <a:ext cx="3495675" cy="2124075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057400" y="3362325"/>
            <a:ext cx="3486150" cy="2114550"/>
          </a:xfrm>
          <a:prstGeom prst="rect">
            <a:avLst/>
          </a:prstGeom>
          <a:noFill/>
          <a:ln>
            <a:noFill/>
          </a:ln>
          <a:effectLst>
            <a:outerShdw dist="107763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5" name="Textfeld 24"/>
          <p:cNvSpPr txBox="1"/>
          <p:nvPr/>
        </p:nvSpPr>
        <p:spPr>
          <a:xfrm>
            <a:off x="8134451" y="3623489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❷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6" name="Textfeld 35"/>
          <p:cNvSpPr txBox="1"/>
          <p:nvPr/>
        </p:nvSpPr>
        <p:spPr>
          <a:xfrm>
            <a:off x="7239675" y="4164806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❶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7" name="Textfeld 36"/>
          <p:cNvSpPr txBox="1"/>
          <p:nvPr/>
        </p:nvSpPr>
        <p:spPr>
          <a:xfrm>
            <a:off x="8134451" y="1587742"/>
            <a:ext cx="389850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❸</a:t>
            </a:r>
            <a:endParaRPr lang="en-US" sz="12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15" name="Textfeld 14"/>
          <p:cNvSpPr txBox="1"/>
          <p:nvPr/>
        </p:nvSpPr>
        <p:spPr>
          <a:xfrm>
            <a:off x="251520" y="908720"/>
            <a:ext cx="5311080" cy="50552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Aft>
                <a:spcPts val="300"/>
              </a:spcAft>
            </a:pP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❶ </a:t>
            </a:r>
            <a:r>
              <a:rPr lang="en-US" i="1" dirty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Area Monitoring</a:t>
            </a:r>
          </a:p>
          <a:p>
            <a:pPr marL="625475" lvl="2" indent="-1730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Rooms next to the elevator shaft</a:t>
            </a:r>
            <a:endParaRPr lang="en-US" sz="1600" i="1" dirty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>
              <a:spcBef>
                <a:spcPts val="1800"/>
              </a:spcBef>
              <a:spcAft>
                <a:spcPts val="300"/>
              </a:spcAft>
            </a:pP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❷ Elevator Shaft</a:t>
            </a:r>
          </a:p>
          <a:p>
            <a:pPr marL="625475" lvl="2" indent="-173038">
              <a:spcAft>
                <a:spcPts val="300"/>
              </a:spcAft>
              <a:buFont typeface="Arial" panose="020B0604020202020204" pitchFamily="34" charset="0"/>
              <a:buChar char="•"/>
            </a:pP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Tube within the elevator shaft, detector outside</a:t>
            </a:r>
            <a:endParaRPr lang="en-US" sz="1600" i="1" dirty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 marL="625475" lvl="2" indent="-173038">
              <a:spcAft>
                <a:spcPts val="1800"/>
              </a:spcAft>
              <a:buFont typeface="Arial" panose="020B0604020202020204" pitchFamily="34" charset="0"/>
              <a:buChar char="•"/>
            </a:pP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Tall Buildings: Tube covering the entire height</a:t>
            </a:r>
          </a:p>
          <a:p>
            <a:pPr marL="715963" lvl="2" indent="-179388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 marL="715963" lvl="2" indent="-179388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sz="1600" i="1" dirty="0" smtClean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 marL="715963" lvl="2" indent="-179388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sz="1600" i="1" dirty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 marL="715963" lvl="2" indent="-179388">
              <a:spcAft>
                <a:spcPts val="1800"/>
              </a:spcAft>
              <a:buFont typeface="Arial" panose="020B0604020202020204" pitchFamily="34" charset="0"/>
              <a:buChar char="•"/>
            </a:pPr>
            <a:endParaRPr lang="en-US" i="1" dirty="0" smtClean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>
              <a:spcBef>
                <a:spcPts val="1800"/>
              </a:spcBef>
              <a:spcAft>
                <a:spcPts val="300"/>
              </a:spcAft>
            </a:pPr>
            <a:r>
              <a:rPr lang="en-US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❸ Engine Room</a:t>
            </a:r>
            <a:endParaRPr lang="en-US" i="1" dirty="0">
              <a:solidFill>
                <a:schemeClr val="tx1">
                  <a:lumMod val="75000"/>
                  <a:lumOff val="25000"/>
                </a:schemeClr>
              </a:solidFill>
              <a:sym typeface="Symbol" panose="05050102010706020507" pitchFamily="18" charset="2"/>
            </a:endParaRPr>
          </a:p>
          <a:p>
            <a:pPr marL="625475" lvl="2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Engine Monitoring</a:t>
            </a:r>
          </a:p>
          <a:p>
            <a:pPr marL="625475" lvl="2" indent="-173038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US" sz="1600" i="1" dirty="0" smtClean="0">
                <a:solidFill>
                  <a:schemeClr val="tx1">
                    <a:lumMod val="75000"/>
                    <a:lumOff val="25000"/>
                  </a:schemeClr>
                </a:solidFill>
                <a:sym typeface="Symbol" panose="05050102010706020507" pitchFamily="18" charset="2"/>
              </a:rPr>
              <a:t>Tall Buildings: Switching Cabinets</a:t>
            </a:r>
          </a:p>
        </p:txBody>
      </p:sp>
    </p:spTree>
    <p:extLst>
      <p:ext uri="{BB962C8B-B14F-4D97-AF65-F5344CB8AC3E}">
        <p14:creationId xmlns:p14="http://schemas.microsoft.com/office/powerpoint/2010/main" val="3897204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advClick="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itel 48"/>
          <p:cNvSpPr>
            <a:spLocks noGrp="1"/>
          </p:cNvSpPr>
          <p:nvPr>
            <p:ph type="title"/>
          </p:nvPr>
        </p:nvSpPr>
        <p:spPr>
          <a:xfrm>
            <a:off x="-3883" y="44624"/>
            <a:ext cx="9144000" cy="576064"/>
          </a:xfrm>
        </p:spPr>
        <p:txBody>
          <a:bodyPr>
            <a:noAutofit/>
          </a:bodyPr>
          <a:lstStyle/>
          <a:p>
            <a:pPr>
              <a:tabLst>
                <a:tab pos="8610600" algn="r"/>
              </a:tabLst>
            </a:pPr>
            <a:r>
              <a:rPr lang="en-GB" sz="2800" b="1" dirty="0" smtClean="0">
                <a:solidFill>
                  <a:srgbClr val="007832"/>
                </a:solidFill>
              </a:rPr>
              <a:t>Elevator Shaft	</a:t>
            </a:r>
            <a:r>
              <a:rPr lang="en-GB" sz="2800" dirty="0" smtClean="0">
                <a:solidFill>
                  <a:srgbClr val="007832"/>
                </a:solidFill>
              </a:rPr>
              <a:t>User Benefits</a:t>
            </a:r>
            <a:endParaRPr lang="en-GB" sz="2800" dirty="0">
              <a:solidFill>
                <a:srgbClr val="007832"/>
              </a:solidFill>
            </a:endParaRPr>
          </a:p>
        </p:txBody>
      </p:sp>
      <p:sp>
        <p:nvSpPr>
          <p:cNvPr id="10" name="Textfeld 9"/>
          <p:cNvSpPr txBox="1"/>
          <p:nvPr/>
        </p:nvSpPr>
        <p:spPr>
          <a:xfrm>
            <a:off x="6372200" y="2525007"/>
            <a:ext cx="463886" cy="226591"/>
          </a:xfrm>
          <a:prstGeom prst="rect">
            <a:avLst/>
          </a:prstGeom>
          <a:noFill/>
          <a:ln w="3175">
            <a:noFill/>
            <a:prstDash val="dash"/>
          </a:ln>
        </p:spPr>
        <p:txBody>
          <a:bodyPr vert="horz" wrap="none" lIns="90000" tIns="36000" rIns="90000" bIns="36000" rtlCol="0" anchor="t" anchorCtr="0">
            <a:spAutoFit/>
          </a:bodyPr>
          <a:lstStyle/>
          <a:p>
            <a:pPr>
              <a:spcBef>
                <a:spcPts val="100"/>
              </a:spcBef>
            </a:pPr>
            <a:r>
              <a:rPr lang="en-US" sz="1000" dirty="0" smtClean="0">
                <a:solidFill>
                  <a:schemeClr val="bg2">
                    <a:lumMod val="10000"/>
                  </a:schemeClr>
                </a:solidFill>
              </a:rPr>
              <a:t>3000</a:t>
            </a:r>
          </a:p>
        </p:txBody>
      </p:sp>
      <p:graphicFrame>
        <p:nvGraphicFramePr>
          <p:cNvPr id="6" name="Tabel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903816"/>
              </p:ext>
            </p:extLst>
          </p:nvPr>
        </p:nvGraphicFramePr>
        <p:xfrm>
          <a:off x="251520" y="836712"/>
          <a:ext cx="8640960" cy="38595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60240"/>
                <a:gridCol w="3168352"/>
                <a:gridCol w="3312368"/>
              </a:tblGrid>
              <a:tr h="426797">
                <a:tc>
                  <a:txBody>
                    <a:bodyPr/>
                    <a:lstStyle/>
                    <a:p>
                      <a:r>
                        <a:rPr lang="en-US" sz="1600" baseline="0" noProof="0" dirty="0" smtClean="0">
                          <a:latin typeface="+mn-lt"/>
                        </a:rPr>
                        <a:t>Claim</a:t>
                      </a:r>
                      <a:endParaRPr lang="en-US" sz="1600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+mn-lt"/>
                        </a:rPr>
                        <a:t>Benefit</a:t>
                      </a:r>
                      <a:endParaRPr lang="en-US" sz="1600" noProof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noProof="0" smtClean="0">
                          <a:latin typeface="+mn-lt"/>
                        </a:rPr>
                        <a:t>Proof</a:t>
                      </a:r>
                      <a:endParaRPr lang="en-US" sz="1600" noProof="0">
                        <a:latin typeface="+mn-lt"/>
                      </a:endParaRPr>
                    </a:p>
                  </a:txBody>
                  <a:tcPr/>
                </a:tc>
              </a:tr>
              <a:tr h="653325">
                <a:tc>
                  <a:txBody>
                    <a:bodyPr/>
                    <a:lstStyle/>
                    <a:p>
                      <a:r>
                        <a:rPr lang="en-US" sz="1600" u="none" noProof="0" dirty="0" smtClean="0">
                          <a:latin typeface="+mn-lt"/>
                        </a:rPr>
                        <a:t>Most</a:t>
                      </a:r>
                      <a:r>
                        <a:rPr lang="en-US" sz="1600" u="none" baseline="0" noProof="0" dirty="0" smtClean="0">
                          <a:latin typeface="+mn-lt"/>
                        </a:rPr>
                        <a:t> reliable detection</a:t>
                      </a:r>
                      <a:endParaRPr lang="en-US" sz="1600" u="none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-177800">
                        <a:buFont typeface="Arial" pitchFamily="34" charset="0"/>
                        <a:buChar char="•"/>
                      </a:pPr>
                      <a:r>
                        <a:rPr lang="en-US" sz="1600" u="none" baseline="0" noProof="0" dirty="0" smtClean="0">
                          <a:latin typeface="+mn-lt"/>
                        </a:rPr>
                        <a:t>Active sampling is the method of choice for a high airflow environment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US" sz="1600" u="none" noProof="0" dirty="0" smtClean="0">
                          <a:latin typeface="+mn-lt"/>
                        </a:rPr>
                        <a:t>Actively</a:t>
                      </a:r>
                      <a:r>
                        <a:rPr lang="en-US" sz="1600" u="none" baseline="0" noProof="0" dirty="0" smtClean="0">
                          <a:latin typeface="+mn-lt"/>
                        </a:rPr>
                        <a:t> sampling the air with adjustable sensitivity and aspiration power</a:t>
                      </a:r>
                      <a:endParaRPr lang="en-US" sz="1600" u="none" noProof="0" dirty="0" smtClean="0">
                        <a:latin typeface="+mn-lt"/>
                      </a:endParaRPr>
                    </a:p>
                  </a:txBody>
                  <a:tcPr/>
                </a:tc>
              </a:tr>
              <a:tr h="653325">
                <a:tc>
                  <a:txBody>
                    <a:bodyPr/>
                    <a:lstStyle/>
                    <a:p>
                      <a:r>
                        <a:rPr lang="en-US" sz="1600" u="none" noProof="0" dirty="0" smtClean="0">
                          <a:latin typeface="+mn-lt"/>
                        </a:rPr>
                        <a:t>Most efficiently</a:t>
                      </a:r>
                      <a:r>
                        <a:rPr lang="en-US" sz="1600" u="none" baseline="0" noProof="0" dirty="0" smtClean="0">
                          <a:latin typeface="+mn-lt"/>
                        </a:rPr>
                        <a:t> serviceable system</a:t>
                      </a:r>
                      <a:endParaRPr lang="en-US" sz="1600" u="none" noProof="0" dirty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-177800">
                        <a:buFont typeface="Arial" pitchFamily="34" charset="0"/>
                        <a:buChar char="•"/>
                      </a:pPr>
                      <a:r>
                        <a:rPr lang="en-US" sz="1600" u="none" noProof="0" dirty="0" smtClean="0">
                          <a:latin typeface="+mn-lt"/>
                        </a:rPr>
                        <a:t>High returns during maintenance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-177800">
                        <a:buFont typeface="Arial" pitchFamily="34" charset="0"/>
                        <a:buChar char="•"/>
                      </a:pPr>
                      <a:r>
                        <a:rPr lang="en-US" sz="1600" u="none" noProof="0" dirty="0" smtClean="0">
                          <a:latin typeface="+mn-lt"/>
                        </a:rPr>
                        <a:t>Unit is placed outside the shaft</a:t>
                      </a:r>
                    </a:p>
                    <a:p>
                      <a:pPr marL="177800" indent="-177800">
                        <a:buFont typeface="Arial" pitchFamily="34" charset="0"/>
                        <a:buChar char="•"/>
                      </a:pPr>
                      <a:r>
                        <a:rPr lang="en-US" sz="1600" u="none" noProof="0" dirty="0" smtClean="0">
                          <a:latin typeface="+mn-lt"/>
                        </a:rPr>
                        <a:t>The lower number and better accessibility of the</a:t>
                      </a:r>
                      <a:r>
                        <a:rPr lang="en-US" sz="1600" u="none" baseline="0" noProof="0" dirty="0" smtClean="0">
                          <a:latin typeface="+mn-lt"/>
                        </a:rPr>
                        <a:t> test points results in lower maintenance cost</a:t>
                      </a:r>
                      <a:endParaRPr lang="en-US" sz="1600" u="none" noProof="0" dirty="0" smtClean="0">
                        <a:latin typeface="+mn-l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r>
                        <a:rPr lang="en-US" sz="1600" u="none" baseline="0" noProof="0" dirty="0" smtClean="0">
                          <a:latin typeface="+mn-lt"/>
                        </a:rPr>
                        <a:t>Allows for a staged approach</a:t>
                      </a:r>
                      <a:endParaRPr lang="en-US" sz="1600" u="none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7800" indent="-177800">
                        <a:buFont typeface="Arial" pitchFamily="34" charset="0"/>
                        <a:buChar char="•"/>
                      </a:pPr>
                      <a:r>
                        <a:rPr lang="en-US" sz="1600" u="none" baseline="0" noProof="0" dirty="0" smtClean="0">
                          <a:latin typeface="+mn-lt"/>
                        </a:rPr>
                        <a:t>Early</a:t>
                      </a:r>
                      <a:r>
                        <a:rPr lang="en-US" sz="1600" u="none" noProof="0" dirty="0" smtClean="0">
                          <a:latin typeface="+mn-lt"/>
                        </a:rPr>
                        <a:t> warning without the risk of</a:t>
                      </a:r>
                      <a:r>
                        <a:rPr lang="en-US" sz="1600" u="none" baseline="0" noProof="0" dirty="0" smtClean="0">
                          <a:latin typeface="+mn-lt"/>
                        </a:rPr>
                        <a:t> unwanted evacuation</a:t>
                      </a:r>
                      <a:endParaRPr lang="en-US" sz="1600" u="none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r>
                        <a:rPr lang="en-US" sz="1600" u="none" baseline="0" noProof="0" dirty="0" smtClean="0">
                          <a:latin typeface="+mn-lt"/>
                        </a:rPr>
                        <a:t>Four sensitivity levels allowing for Alert, Action, Alarm and Extinguishing Release</a:t>
                      </a: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en-US" sz="1600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en-US" sz="1600" baseline="0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itchFamily="34" charset="0"/>
                        <a:buNone/>
                      </a:pPr>
                      <a:endParaRPr lang="en-US" sz="1600" baseline="0" noProof="0" dirty="0" smtClean="0">
                        <a:latin typeface="+mn-lt"/>
                      </a:endParaRPr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endParaRPr lang="en-US" sz="1600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76213" marR="0" indent="-176213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600" baseline="0" noProof="0" dirty="0" smtClean="0">
                        <a:latin typeface="+mn-lt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285750" indent="-285750">
                        <a:buFont typeface="Arial" pitchFamily="34" charset="0"/>
                        <a:buChar char="•"/>
                      </a:pPr>
                      <a:endParaRPr lang="en-US" sz="1600" baseline="0" noProof="0" dirty="0" smtClean="0">
                        <a:latin typeface="+mn-lt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4668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de-CH" dirty="0" err="1" smtClean="0"/>
              <a:t>Thank</a:t>
            </a:r>
            <a:r>
              <a:rPr lang="de-CH" dirty="0" smtClean="0"/>
              <a:t> </a:t>
            </a:r>
            <a:r>
              <a:rPr lang="de-CH" dirty="0" err="1" smtClean="0"/>
              <a:t>you</a:t>
            </a:r>
            <a:r>
              <a:rPr lang="de-CH" dirty="0" smtClean="0"/>
              <a:t> </a:t>
            </a:r>
            <a:r>
              <a:rPr lang="de-CH" dirty="0" err="1" smtClean="0"/>
              <a:t>for</a:t>
            </a:r>
            <a:r>
              <a:rPr lang="de-CH" dirty="0" smtClean="0"/>
              <a:t> </a:t>
            </a:r>
            <a:r>
              <a:rPr lang="de-CH" dirty="0" err="1" smtClean="0"/>
              <a:t>your</a:t>
            </a:r>
            <a:r>
              <a:rPr lang="de-CH" dirty="0" smtClean="0"/>
              <a:t> </a:t>
            </a:r>
            <a:r>
              <a:rPr lang="de-CH" dirty="0" err="1" smtClean="0"/>
              <a:t>attention</a:t>
            </a:r>
            <a:r>
              <a:rPr lang="de-CH" dirty="0" smtClean="0"/>
              <a:t>!</a:t>
            </a:r>
          </a:p>
        </p:txBody>
      </p:sp>
      <p:sp>
        <p:nvSpPr>
          <p:cNvPr id="87043" name="Text Box 3"/>
          <p:cNvSpPr txBox="1">
            <a:spLocks noChangeArrowheads="1"/>
          </p:cNvSpPr>
          <p:nvPr/>
        </p:nvSpPr>
        <p:spPr bwMode="auto">
          <a:xfrm>
            <a:off x="251520" y="5297636"/>
            <a:ext cx="299203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de-CH" sz="1400" b="1" dirty="0"/>
              <a:t>Securiton AG</a:t>
            </a:r>
          </a:p>
          <a:p>
            <a:r>
              <a:rPr lang="de-CH" sz="1400" b="1" dirty="0"/>
              <a:t>Alarm- und Sicherheitssysteme</a:t>
            </a:r>
          </a:p>
          <a:p>
            <a:r>
              <a:rPr lang="de-CH" sz="1400" b="1" dirty="0"/>
              <a:t>Alpenstrasse 20, CH-3052 Zollikofen</a:t>
            </a:r>
          </a:p>
          <a:p>
            <a:r>
              <a:rPr lang="de-CH" sz="1400" b="1" dirty="0"/>
              <a:t>www.securiton.ch, </a:t>
            </a:r>
            <a:r>
              <a:rPr lang="de-CH" sz="1400" b="1" dirty="0" smtClean="0"/>
              <a:t>info@securiton.ch</a:t>
            </a:r>
            <a:endParaRPr lang="de-CH" sz="1400" b="1" dirty="0"/>
          </a:p>
        </p:txBody>
      </p:sp>
      <p:pic>
        <p:nvPicPr>
          <p:cNvPr id="3" name="Grafik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692697"/>
            <a:ext cx="8636794" cy="45134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513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ecuriton (pure white)">
  <a:themeElements>
    <a:clrScheme name="Phoebe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Larissa">
  <a:themeElements>
    <a:clrScheme name="Lariss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Securiton (pure white)</Template>
  <TotalTime>0</TotalTime>
  <Words>388</Words>
  <Application>Microsoft Office PowerPoint</Application>
  <PresentationFormat>Bildschirmpräsentation (4:3)</PresentationFormat>
  <Paragraphs>95</Paragraphs>
  <Slides>9</Slides>
  <Notes>7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9</vt:i4>
      </vt:variant>
    </vt:vector>
  </HeadingPairs>
  <TitlesOfParts>
    <vt:vector size="10" baseType="lpstr">
      <vt:lpstr>Securiton (pure white)</vt:lpstr>
      <vt:lpstr>Elevator Shafts</vt:lpstr>
      <vt:lpstr>Content</vt:lpstr>
      <vt:lpstr>Elevator Shafts Risk, Cause &amp; Damage</vt:lpstr>
      <vt:lpstr>Elevator Shafts Challenges</vt:lpstr>
      <vt:lpstr>Elevator Shafts Challenges</vt:lpstr>
      <vt:lpstr>Elevator Shafts Challenges</vt:lpstr>
      <vt:lpstr>Elevator Shafts Application Scenarios</vt:lpstr>
      <vt:lpstr>Elevator Shaft User Benefits</vt:lpstr>
      <vt:lpstr>Thank you for your attention!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Haenadr1</dc:creator>
  <cp:lastModifiedBy>Haenadr1</cp:lastModifiedBy>
  <cp:revision>1363</cp:revision>
  <dcterms:created xsi:type="dcterms:W3CDTF">2012-02-24T13:07:30Z</dcterms:created>
  <dcterms:modified xsi:type="dcterms:W3CDTF">2018-04-24T09:02:34Z</dcterms:modified>
</cp:coreProperties>
</file>